
<file path=[Content_Types].xml><?xml version="1.0" encoding="utf-8"?>
<Types xmlns="http://schemas.openxmlformats.org/package/2006/content-types">
  <Default Extension="emf" ContentType="image/x-emf"/>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5447" r:id="rId4"/>
  </p:sldMasterIdLst>
  <p:notesMasterIdLst>
    <p:notesMasterId r:id="rId51"/>
  </p:notesMasterIdLst>
  <p:handoutMasterIdLst>
    <p:handoutMasterId r:id="rId52"/>
  </p:handoutMasterIdLst>
  <p:sldIdLst>
    <p:sldId id="2147483369" r:id="rId5"/>
    <p:sldId id="2147481465" r:id="rId6"/>
    <p:sldId id="260" r:id="rId7"/>
    <p:sldId id="2147483370" r:id="rId8"/>
    <p:sldId id="2147483371" r:id="rId9"/>
    <p:sldId id="2147483608" r:id="rId10"/>
    <p:sldId id="2147483609" r:id="rId11"/>
    <p:sldId id="2147483610" r:id="rId12"/>
    <p:sldId id="2147483615" r:id="rId13"/>
    <p:sldId id="2147483616" r:id="rId14"/>
    <p:sldId id="2147483614" r:id="rId15"/>
    <p:sldId id="2147483617" r:id="rId16"/>
    <p:sldId id="2147483618" r:id="rId17"/>
    <p:sldId id="2147483619" r:id="rId18"/>
    <p:sldId id="2147483624" r:id="rId19"/>
    <p:sldId id="261" r:id="rId20"/>
    <p:sldId id="2147483647" r:id="rId21"/>
    <p:sldId id="257" r:id="rId22"/>
    <p:sldId id="256" r:id="rId23"/>
    <p:sldId id="2147483625" r:id="rId24"/>
    <p:sldId id="2147483630" r:id="rId25"/>
    <p:sldId id="2147483631" r:id="rId26"/>
    <p:sldId id="2147483632" r:id="rId27"/>
    <p:sldId id="259" r:id="rId28"/>
    <p:sldId id="262" r:id="rId29"/>
    <p:sldId id="266" r:id="rId30"/>
    <p:sldId id="263" r:id="rId31"/>
    <p:sldId id="267" r:id="rId32"/>
    <p:sldId id="268" r:id="rId33"/>
    <p:sldId id="269" r:id="rId34"/>
    <p:sldId id="2147483363" r:id="rId35"/>
    <p:sldId id="2147483637" r:id="rId36"/>
    <p:sldId id="2147483639" r:id="rId37"/>
    <p:sldId id="2147482464" r:id="rId38"/>
    <p:sldId id="2147483366" r:id="rId39"/>
    <p:sldId id="2147483640" r:id="rId40"/>
    <p:sldId id="2147483641" r:id="rId41"/>
    <p:sldId id="2147483367" r:id="rId42"/>
    <p:sldId id="2147483642" r:id="rId43"/>
    <p:sldId id="2147483643" r:id="rId44"/>
    <p:sldId id="2147478882" r:id="rId45"/>
    <p:sldId id="2147483644" r:id="rId46"/>
    <p:sldId id="258" r:id="rId47"/>
    <p:sldId id="2147483645" r:id="rId48"/>
    <p:sldId id="2147483646" r:id="rId49"/>
    <p:sldId id="2147479526" r:id="rId50"/>
  </p:sldIdLst>
  <p:sldSz cx="12192000" cy="6858000"/>
  <p:notesSz cx="6858000" cy="9144000"/>
  <p:embeddedFontLst>
    <p:embeddedFont>
      <p:font typeface="Consolas" panose="020B0609020204030204" pitchFamily="49" charset="0"/>
      <p:regular r:id="rId53"/>
      <p:bold r:id="rId54"/>
      <p:italic r:id="rId55"/>
      <p:boldItalic r:id="rId56"/>
    </p:embeddedFont>
    <p:embeddedFont>
      <p:font typeface="Segoe Sans Display" pitchFamily="2" charset="0"/>
      <p:regular r:id="rId57"/>
    </p:embeddedFont>
    <p:embeddedFont>
      <p:font typeface="Segoe Sans Display Semibold" pitchFamily="2" charset="0"/>
      <p:bold r:id="rId58"/>
    </p:embeddedFont>
    <p:embeddedFont>
      <p:font typeface="Segoe Sans Display Semilight" pitchFamily="2" charset="0"/>
      <p:regular r:id="rId59"/>
    </p:embeddedFont>
    <p:embeddedFont>
      <p:font typeface="Segoe Sans Small Semilight" pitchFamily="2" charset="0"/>
      <p:regular r:id="rId60"/>
    </p:embeddedFont>
    <p:embeddedFont>
      <p:font typeface="Segoe Sans Text" pitchFamily="2" charset="0"/>
      <p:regular r:id="rId61"/>
    </p:embeddedFont>
    <p:embeddedFont>
      <p:font typeface="Segoe Sans Text Semilight" pitchFamily="2" charset="0"/>
      <p:regular r:id="rId62"/>
    </p:embeddedFont>
    <p:embeddedFont>
      <p:font typeface="Segoe UI" panose="020B0502040204020203" pitchFamily="34" charset="0"/>
      <p:regular r:id="rId63"/>
      <p:bold r:id="rId64"/>
      <p:italic r:id="rId65"/>
      <p:boldItalic r:id="rId66"/>
    </p:embeddedFont>
    <p:embeddedFont>
      <p:font typeface="Segoe UI Semibold" panose="020B0702040204020203" pitchFamily="34" charset="0"/>
      <p:bold r:id="rId67"/>
      <p:boldItalic r:id="rId68"/>
    </p:embeddedFont>
    <p:embeddedFont>
      <p:font typeface="Segoe UI Semilight" panose="020B0402040204020203" pitchFamily="34" charset="0"/>
      <p:regular r:id="rId69"/>
      <p:italic r:id="rId70"/>
    </p:embeddedFont>
    <p:embeddedFont>
      <p:font typeface="Segoe UI Variable Display Semibold" pitchFamily="2" charset="0"/>
      <p:bold r:id="rId71"/>
    </p:embeddedFont>
  </p:embeddedFont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CAPS Tech Connect 16:9 Template Light" id="{38B656EC-D568-4EF7-8842-9FA1AE1192C9}">
          <p14:sldIdLst>
            <p14:sldId id="2147483369"/>
            <p14:sldId id="2147481465"/>
            <p14:sldId id="260"/>
            <p14:sldId id="2147483370"/>
            <p14:sldId id="2147483371"/>
            <p14:sldId id="2147483608"/>
            <p14:sldId id="2147483609"/>
            <p14:sldId id="2147483610"/>
            <p14:sldId id="2147483615"/>
            <p14:sldId id="2147483616"/>
            <p14:sldId id="2147483614"/>
            <p14:sldId id="2147483617"/>
            <p14:sldId id="2147483618"/>
            <p14:sldId id="2147483619"/>
            <p14:sldId id="2147483624"/>
            <p14:sldId id="261"/>
            <p14:sldId id="2147483647"/>
            <p14:sldId id="257"/>
            <p14:sldId id="256"/>
            <p14:sldId id="2147483625"/>
            <p14:sldId id="2147483630"/>
            <p14:sldId id="2147483631"/>
            <p14:sldId id="2147483632"/>
            <p14:sldId id="259"/>
            <p14:sldId id="262"/>
            <p14:sldId id="266"/>
            <p14:sldId id="263"/>
            <p14:sldId id="267"/>
            <p14:sldId id="268"/>
            <p14:sldId id="269"/>
            <p14:sldId id="2147483363"/>
            <p14:sldId id="2147483637"/>
            <p14:sldId id="2147483639"/>
            <p14:sldId id="2147482464"/>
            <p14:sldId id="2147483366"/>
            <p14:sldId id="2147483640"/>
            <p14:sldId id="2147483641"/>
            <p14:sldId id="2147483367"/>
            <p14:sldId id="2147483642"/>
            <p14:sldId id="2147483643"/>
            <p14:sldId id="2147478882"/>
            <p14:sldId id="2147483644"/>
            <p14:sldId id="258"/>
            <p14:sldId id="2147483645"/>
            <p14:sldId id="2147483646"/>
          </p14:sldIdLst>
        </p14:section>
        <p14:section name="MCAPS Tech Connect 16:9 Template Dark" id="{5E174FA5-E68B-46F1-90F9-8D8AC2CB06F9}">
          <p14:sldIdLst>
            <p14:sldId id="214747952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501048-C203-DB06-0A59-66D693A95F89}" name="Anton Fritz" initials="AF" userId="S::antonfr@microsoft.com::9004cfe3-4448-41f9-a446-08055ac5e654" providerId="AD"/>
  <p188:author id="{C6AFC955-B439-4C52-8803-95B188365F51}" name="Dandan Zhang" initials="DZ" userId="S::danzhang@microsoft.com::2984bb07-a7ba-4f2d-a3b0-e7606541a54d" providerId="AD"/>
  <p188:author id="{F439FA72-A66C-4777-5E3E-2E60D0CEBFC4}" name="Arthi Ramasubramanian Iyer" initials="AI" userId="S::arthii@microsoft.com::b4654650-2999-408c-bd88-d5b07f5ac50d" providerId="AD"/>
  <p188:author id="{B3D9D7A0-C492-EB33-E6B4-2EBF96925583}" name="Adi Regev" initials="AR" userId="S::adiregev@microsoft.com::13f43db5-1dcf-4dcb-b869-e14646c2a1b4" providerId="AD"/>
  <p188:author id="{7A6080A2-1382-B2F3-6F26-61C055460B22}" name="Cillian Mitchell" initials="CM" userId="S::cimitchell@microsoft.com::52ba4ba3-eafd-460a-98fa-bbd73a3d9c67" providerId="AD"/>
  <p188:author id="{17855DA6-9218-030F-FC45-318D83816BDE}" name="Vengatesh Parasuraman" initials="VP" userId="S::vparasuraman@microsoft.com::3911523a-e8ec-4e53-bb23-0c5d66e2b766" providerId="AD"/>
  <p188:author id="{6AFA61D8-796F-555E-A395-B33F90AAF99E}" name="Monica Lueder" initials="ML" userId="S::monical@microsoft.com::75969e72-ba9c-4e32-a4ac-c8f3aeff9ba2" providerId="AD"/>
  <p188:author id="{2A655CEC-36FC-B7F6-B676-AE59A8651F2D}" name="Kasper de Jonge" initials="Kd" userId="S::kadejo@microsoft.com::a3d50b72-519c-4235-b6f1-0a8a47b36af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0D8"/>
    <a:srgbClr val="F2F2F4"/>
    <a:srgbClr val="0078D4"/>
    <a:srgbClr val="FFF0C9"/>
    <a:srgbClr val="FBAE40"/>
    <a:srgbClr val="091F2C"/>
    <a:srgbClr val="243F6E"/>
    <a:srgbClr val="0D67B3"/>
    <a:srgbClr val="0374CD"/>
    <a:srgbClr val="243F6D"/>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121CD4-4391-4F8D-B6C2-D4F12A16DAD4}" v="7" dt="2025-06-26T14:49:38.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0" d="100"/>
          <a:sy n="100" d="100"/>
        </p:scale>
        <p:origin x="48" y="28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sper de Jonge" userId="a3d50b72-519c-4235-b6f1-0a8a47b36af5" providerId="ADAL" clId="{1FD45CD3-7847-A34F-BE1E-63F516AC818D}"/>
    <pc:docChg chg="addSld modSld modSection">
      <pc:chgData name="Kasper de Jonge" userId="a3d50b72-519c-4235-b6f1-0a8a47b36af5" providerId="ADAL" clId="{1FD45CD3-7847-A34F-BE1E-63F516AC818D}" dt="2025-06-21T09:17:57.730" v="19" actId="20577"/>
      <pc:docMkLst>
        <pc:docMk/>
      </pc:docMkLst>
      <pc:sldChg chg="modSp">
        <pc:chgData name="Kasper de Jonge" userId="a3d50b72-519c-4235-b6f1-0a8a47b36af5" providerId="ADAL" clId="{1FD45CD3-7847-A34F-BE1E-63F516AC818D}" dt="2025-06-20T07:53:53.551" v="11" actId="20577"/>
        <pc:sldMkLst>
          <pc:docMk/>
          <pc:sldMk cId="3264307294" sldId="268"/>
        </pc:sldMkLst>
        <pc:spChg chg="mod">
          <ac:chgData name="Kasper de Jonge" userId="a3d50b72-519c-4235-b6f1-0a8a47b36af5" providerId="ADAL" clId="{1FD45CD3-7847-A34F-BE1E-63F516AC818D}" dt="2025-06-20T07:53:53.551" v="11" actId="20577"/>
          <ac:spMkLst>
            <pc:docMk/>
            <pc:sldMk cId="3264307294" sldId="268"/>
            <ac:spMk id="10" creationId="{C40CB11E-4281-0E25-3A3C-B6356D80F2A7}"/>
          </ac:spMkLst>
        </pc:spChg>
      </pc:sldChg>
      <pc:sldChg chg="mod modShow">
        <pc:chgData name="Kasper de Jonge" userId="a3d50b72-519c-4235-b6f1-0a8a47b36af5" providerId="ADAL" clId="{1FD45CD3-7847-A34F-BE1E-63F516AC818D}" dt="2025-06-21T09:14:12.457" v="17" actId="729"/>
        <pc:sldMkLst>
          <pc:docMk/>
          <pc:sldMk cId="2893276746" sldId="285"/>
        </pc:sldMkLst>
      </pc:sldChg>
      <pc:sldChg chg="modSp add">
        <pc:chgData name="Kasper de Jonge" userId="a3d50b72-519c-4235-b6f1-0a8a47b36af5" providerId="ADAL" clId="{1FD45CD3-7847-A34F-BE1E-63F516AC818D}" dt="2025-06-21T09:14:01.830" v="16" actId="20577"/>
        <pc:sldMkLst>
          <pc:docMk/>
          <pc:sldMk cId="1460726169" sldId="2147478882"/>
        </pc:sldMkLst>
        <pc:spChg chg="mod">
          <ac:chgData name="Kasper de Jonge" userId="a3d50b72-519c-4235-b6f1-0a8a47b36af5" providerId="ADAL" clId="{1FD45CD3-7847-A34F-BE1E-63F516AC818D}" dt="2025-06-21T09:14:01.830" v="16" actId="20577"/>
          <ac:spMkLst>
            <pc:docMk/>
            <pc:sldMk cId="1460726169" sldId="2147478882"/>
            <ac:spMk id="8" creationId="{351BF002-0E5B-865D-FCCB-1BD9796722D7}"/>
          </ac:spMkLst>
        </pc:spChg>
      </pc:sldChg>
      <pc:sldChg chg="mod modShow">
        <pc:chgData name="Kasper de Jonge" userId="a3d50b72-519c-4235-b6f1-0a8a47b36af5" providerId="ADAL" clId="{1FD45CD3-7847-A34F-BE1E-63F516AC818D}" dt="2025-06-20T07:50:11.474" v="0" actId="729"/>
        <pc:sldMkLst>
          <pc:docMk/>
          <pc:sldMk cId="3719650594" sldId="2147483615"/>
        </pc:sldMkLst>
      </pc:sldChg>
      <pc:sldChg chg="mod modShow">
        <pc:chgData name="Kasper de Jonge" userId="a3d50b72-519c-4235-b6f1-0a8a47b36af5" providerId="ADAL" clId="{1FD45CD3-7847-A34F-BE1E-63F516AC818D}" dt="2025-06-20T07:50:16.330" v="1" actId="729"/>
        <pc:sldMkLst>
          <pc:docMk/>
          <pc:sldMk cId="2925668252" sldId="2147483616"/>
        </pc:sldMkLst>
      </pc:sldChg>
      <pc:sldChg chg="mod modShow">
        <pc:chgData name="Kasper de Jonge" userId="a3d50b72-519c-4235-b6f1-0a8a47b36af5" providerId="ADAL" clId="{1FD45CD3-7847-A34F-BE1E-63F516AC818D}" dt="2025-06-21T09:12:35.114" v="12" actId="729"/>
        <pc:sldMkLst>
          <pc:docMk/>
          <pc:sldMk cId="3762747629" sldId="2147483628"/>
        </pc:sldMkLst>
      </pc:sldChg>
      <pc:sldChg chg="modSp">
        <pc:chgData name="Kasper de Jonge" userId="a3d50b72-519c-4235-b6f1-0a8a47b36af5" providerId="ADAL" clId="{1FD45CD3-7847-A34F-BE1E-63F516AC818D}" dt="2025-06-21T09:17:57.730" v="19" actId="20577"/>
        <pc:sldMkLst>
          <pc:docMk/>
          <pc:sldMk cId="3698854403" sldId="2147483640"/>
        </pc:sldMkLst>
        <pc:spChg chg="mod">
          <ac:chgData name="Kasper de Jonge" userId="a3d50b72-519c-4235-b6f1-0a8a47b36af5" providerId="ADAL" clId="{1FD45CD3-7847-A34F-BE1E-63F516AC818D}" dt="2025-06-21T09:17:57.730" v="19" actId="20577"/>
          <ac:spMkLst>
            <pc:docMk/>
            <pc:sldMk cId="3698854403" sldId="2147483640"/>
            <ac:spMk id="8" creationId="{3A7930D8-28B7-B789-E45E-BD6D650C4173}"/>
          </ac:spMkLst>
        </pc:spChg>
        <pc:spChg chg="mod">
          <ac:chgData name="Kasper de Jonge" userId="a3d50b72-519c-4235-b6f1-0a8a47b36af5" providerId="ADAL" clId="{1FD45CD3-7847-A34F-BE1E-63F516AC818D}" dt="2025-06-20T07:53:34.174" v="7" actId="20577"/>
          <ac:spMkLst>
            <pc:docMk/>
            <pc:sldMk cId="3698854403" sldId="2147483640"/>
            <ac:spMk id="883" creationId="{0D257345-ED3A-7401-1CA6-B550A1A16293}"/>
          </ac:spMkLst>
        </pc:spChg>
      </pc:sldChg>
    </pc:docChg>
  </pc:docChgLst>
  <pc:docChgLst>
    <pc:chgData name="Kasper de Jonge" userId="a3d50b72-519c-4235-b6f1-0a8a47b36af5" providerId="ADAL" clId="{DA121CD4-4391-4F8D-B6C2-D4F12A16DAD4}"/>
    <pc:docChg chg="undo custSel addSld delSld modSld modSection">
      <pc:chgData name="Kasper de Jonge" userId="a3d50b72-519c-4235-b6f1-0a8a47b36af5" providerId="ADAL" clId="{DA121CD4-4391-4F8D-B6C2-D4F12A16DAD4}" dt="2025-06-26T14:53:47.771" v="7" actId="47"/>
      <pc:docMkLst>
        <pc:docMk/>
      </pc:docMkLst>
      <pc:sldChg chg="del">
        <pc:chgData name="Kasper de Jonge" userId="a3d50b72-519c-4235-b6f1-0a8a47b36af5" providerId="ADAL" clId="{DA121CD4-4391-4F8D-B6C2-D4F12A16DAD4}" dt="2025-06-26T14:48:35.587" v="0" actId="47"/>
        <pc:sldMkLst>
          <pc:docMk/>
          <pc:sldMk cId="3479856197" sldId="265"/>
        </pc:sldMkLst>
      </pc:sldChg>
      <pc:sldChg chg="del">
        <pc:chgData name="Kasper de Jonge" userId="a3d50b72-519c-4235-b6f1-0a8a47b36af5" providerId="ADAL" clId="{DA121CD4-4391-4F8D-B6C2-D4F12A16DAD4}" dt="2025-06-26T14:53:47.771" v="7" actId="47"/>
        <pc:sldMkLst>
          <pc:docMk/>
          <pc:sldMk cId="2893276746" sldId="285"/>
        </pc:sldMkLst>
      </pc:sldChg>
      <pc:sldChg chg="delSp del mod delAnim">
        <pc:chgData name="Kasper de Jonge" userId="a3d50b72-519c-4235-b6f1-0a8a47b36af5" providerId="ADAL" clId="{DA121CD4-4391-4F8D-B6C2-D4F12A16DAD4}" dt="2025-06-26T14:50:26.354" v="6" actId="47"/>
        <pc:sldMkLst>
          <pc:docMk/>
          <pc:sldMk cId="1418939691" sldId="2147483462"/>
        </pc:sldMkLst>
        <pc:picChg chg="del">
          <ac:chgData name="Kasper de Jonge" userId="a3d50b72-519c-4235-b6f1-0a8a47b36af5" providerId="ADAL" clId="{DA121CD4-4391-4F8D-B6C2-D4F12A16DAD4}" dt="2025-06-26T14:50:24.016" v="5" actId="478"/>
          <ac:picMkLst>
            <pc:docMk/>
            <pc:sldMk cId="1418939691" sldId="2147483462"/>
            <ac:picMk id="4" creationId="{D63B6E68-FEE2-5A31-0973-2D02A64B1901}"/>
          </ac:picMkLst>
        </pc:picChg>
      </pc:sldChg>
      <pc:sldChg chg="add del mod modShow">
        <pc:chgData name="Kasper de Jonge" userId="a3d50b72-519c-4235-b6f1-0a8a47b36af5" providerId="ADAL" clId="{DA121CD4-4391-4F8D-B6C2-D4F12A16DAD4}" dt="2025-06-26T14:49:50.810" v="3" actId="729"/>
        <pc:sldMkLst>
          <pc:docMk/>
          <pc:sldMk cId="3719650594" sldId="2147483615"/>
        </pc:sldMkLst>
      </pc:sldChg>
      <pc:sldChg chg="add del mod modShow">
        <pc:chgData name="Kasper de Jonge" userId="a3d50b72-519c-4235-b6f1-0a8a47b36af5" providerId="ADAL" clId="{DA121CD4-4391-4F8D-B6C2-D4F12A16DAD4}" dt="2025-06-26T14:49:50.810" v="3" actId="729"/>
        <pc:sldMkLst>
          <pc:docMk/>
          <pc:sldMk cId="2925668252" sldId="2147483616"/>
        </pc:sldMkLst>
      </pc:sldChg>
      <pc:sldChg chg="del">
        <pc:chgData name="Kasper de Jonge" userId="a3d50b72-519c-4235-b6f1-0a8a47b36af5" providerId="ADAL" clId="{DA121CD4-4391-4F8D-B6C2-D4F12A16DAD4}" dt="2025-06-26T14:49:56.334" v="4" actId="47"/>
        <pc:sldMkLst>
          <pc:docMk/>
          <pc:sldMk cId="3762747629" sldId="2147483628"/>
        </pc:sldMkLst>
      </pc:sldChg>
      <pc:sldMasterChg chg="delSldLayout">
        <pc:chgData name="Kasper de Jonge" userId="a3d50b72-519c-4235-b6f1-0a8a47b36af5" providerId="ADAL" clId="{DA121CD4-4391-4F8D-B6C2-D4F12A16DAD4}" dt="2025-06-26T14:50:26.354" v="6" actId="47"/>
        <pc:sldMasterMkLst>
          <pc:docMk/>
          <pc:sldMasterMk cId="3418689686" sldId="2147485447"/>
        </pc:sldMasterMkLst>
        <pc:sldLayoutChg chg="del">
          <pc:chgData name="Kasper de Jonge" userId="a3d50b72-519c-4235-b6f1-0a8a47b36af5" providerId="ADAL" clId="{DA121CD4-4391-4F8D-B6C2-D4F12A16DAD4}" dt="2025-06-26T14:50:26.354" v="6" actId="47"/>
          <pc:sldLayoutMkLst>
            <pc:docMk/>
            <pc:sldMasterMk cId="3418689686" sldId="2147485447"/>
            <pc:sldLayoutMk cId="132832363" sldId="2147485606"/>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6/26/2025 4:53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6/26/2025 4:53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microsoft.com/en-gb/security/business/microsoft-entra-pricing?rtc=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microsoft.com/en-us/fabric/get-started/workspaces" TargetMode="External"/><Relationship Id="rId7" Type="http://schemas.openxmlformats.org/officeDocument/2006/relationships/hyperlink" Target="https://learn.microsoft.com/en-us/fabric/onelake/onelake-security#item-security"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learn.microsoft.com/en-us/fabric/get-started/share-items" TargetMode="External"/><Relationship Id="rId5" Type="http://schemas.openxmlformats.org/officeDocument/2006/relationships/hyperlink" Target="https://learn.microsoft.com/en-us/fabric/onelake/onelake-security#workspace-security" TargetMode="External"/><Relationship Id="rId4" Type="http://schemas.openxmlformats.org/officeDocument/2006/relationships/hyperlink" Target="https://learn.microsoft.com/en-us/fabric/get-started/roles-workspaces"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6/26/2025 4:53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CD48F-0C88-B9FF-69C7-2B14A41CED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E0930C-E276-A1B1-1B84-35CA7BB5FF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ADE8B9-F215-D388-2311-E521B59068A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E166F8C-17A0-6407-2344-42747FCEDFE9}"/>
              </a:ext>
            </a:extLst>
          </p:cNvPr>
          <p:cNvSpPr>
            <a:spLocks noGrp="1"/>
          </p:cNvSpPr>
          <p:nvPr>
            <p:ph type="sldNum" sz="quarter" idx="5"/>
          </p:nvPr>
        </p:nvSpPr>
        <p:spPr/>
        <p:txBody>
          <a:bodyPr/>
          <a:lstStyle/>
          <a:p>
            <a:pPr defTabSz="990752">
              <a:defRPr/>
            </a:pPr>
            <a:fld id="{115D32E9-684E-4390-8F5F-EA016EFE68C1}" type="slidenum">
              <a:rPr lang="en-US">
                <a:solidFill>
                  <a:prstClr val="black"/>
                </a:solidFill>
                <a:latin typeface="Calibri" panose="020F0502020204030204"/>
              </a:rPr>
              <a:pPr defTabSz="990752">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3120209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414F6-E59E-F2EB-9ECA-697D7D8C39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0139EC-A259-6DE8-7863-748E74E1EC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A41657-3970-B9B5-AD82-8F1C85FE7F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0A32B4-AB01-4062-AA49-C8EECF0449EA}"/>
              </a:ext>
            </a:extLst>
          </p:cNvPr>
          <p:cNvSpPr>
            <a:spLocks noGrp="1"/>
          </p:cNvSpPr>
          <p:nvPr>
            <p:ph type="sldNum" sz="quarter" idx="5"/>
          </p:nvPr>
        </p:nvSpPr>
        <p:spPr/>
        <p:txBody>
          <a:bodyPr/>
          <a:lstStyle/>
          <a:p>
            <a:pPr defTabSz="990752">
              <a:defRPr/>
            </a:pPr>
            <a:fld id="{115D32E9-684E-4390-8F5F-EA016EFE68C1}" type="slidenum">
              <a:rPr lang="en-US">
                <a:solidFill>
                  <a:prstClr val="black"/>
                </a:solidFill>
                <a:latin typeface="Calibri" panose="020F0502020204030204"/>
              </a:rPr>
              <a:pPr defTabSz="990752">
                <a:defRPr/>
              </a:pPr>
              <a:t>13</a:t>
            </a:fld>
            <a:endParaRPr lang="en-US">
              <a:solidFill>
                <a:prstClr val="black"/>
              </a:solidFill>
              <a:latin typeface="Calibri" panose="020F0502020204030204"/>
            </a:endParaRPr>
          </a:p>
        </p:txBody>
      </p:sp>
    </p:spTree>
    <p:extLst>
      <p:ext uri="{BB962C8B-B14F-4D97-AF65-F5344CB8AC3E}">
        <p14:creationId xmlns:p14="http://schemas.microsoft.com/office/powerpoint/2010/main" val="54143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BDDBCD-072A-74DB-AAE6-5DB5605FC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7388BF-671A-D8E8-992F-699F3177A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1F4BDA-C9AD-B153-3911-579D9ACE5A5D}"/>
              </a:ext>
            </a:extLst>
          </p:cNvPr>
          <p:cNvSpPr>
            <a:spLocks noGrp="1"/>
          </p:cNvSpPr>
          <p:nvPr>
            <p:ph type="body" idx="1"/>
          </p:nvPr>
        </p:nvSpPr>
        <p:spPr/>
        <p:txBody>
          <a:bodyPr/>
          <a:lstStyle/>
          <a:p>
            <a:pPr defTabSz="990717">
              <a:spcAft>
                <a:spcPts val="975"/>
              </a:spcAft>
              <a:defRPr/>
            </a:pPr>
            <a:r>
              <a:rPr lang="en-US" sz="900">
                <a:solidFill>
                  <a:srgbClr val="000000"/>
                </a:solidFill>
                <a:latin typeface="Segoe UI"/>
              </a:rPr>
              <a:t>Fabric provides a unified intelligent data foundation for all analytics workloads and integrates </a:t>
            </a:r>
            <a:r>
              <a:rPr lang="en-US" sz="900" b="1">
                <a:solidFill>
                  <a:srgbClr val="0070C0"/>
                </a:solidFill>
                <a:latin typeface="Segoe UI Semibold"/>
              </a:rPr>
              <a:t>Power BI</a:t>
            </a:r>
            <a:r>
              <a:rPr lang="en-US" sz="900">
                <a:solidFill>
                  <a:srgbClr val="000000"/>
                </a:solidFill>
                <a:latin typeface="Segoe UI"/>
              </a:rPr>
              <a:t>, </a:t>
            </a:r>
            <a:r>
              <a:rPr lang="en-US" sz="900" b="1">
                <a:solidFill>
                  <a:srgbClr val="0070C0"/>
                </a:solidFill>
                <a:latin typeface="Segoe UI Semibold"/>
              </a:rPr>
              <a:t>Data Factory </a:t>
            </a:r>
            <a:r>
              <a:rPr lang="en-US" sz="900">
                <a:solidFill>
                  <a:srgbClr val="000000"/>
                </a:solidFill>
                <a:latin typeface="Segoe UI"/>
              </a:rPr>
              <a:t>and </a:t>
            </a:r>
            <a:r>
              <a:rPr lang="en-US" sz="900" b="1">
                <a:solidFill>
                  <a:srgbClr val="0070C0"/>
                </a:solidFill>
                <a:latin typeface="Segoe UI Semibold"/>
              </a:rPr>
              <a:t>the next generation of Synapse </a:t>
            </a:r>
            <a:r>
              <a:rPr lang="en-US" sz="900">
                <a:solidFill>
                  <a:srgbClr val="000000"/>
                </a:solidFill>
                <a:latin typeface="Segoe UI"/>
              </a:rPr>
              <a:t>to offer customers a price performant and easy to manage, modern analytics solution. It is a single SaaS service so you don’t have to worry about setting up a VM or spin anything up. Microsoft will take care of it.</a:t>
            </a:r>
          </a:p>
        </p:txBody>
      </p:sp>
      <p:sp>
        <p:nvSpPr>
          <p:cNvPr id="4" name="Header Placeholder 3">
            <a:extLst>
              <a:ext uri="{FF2B5EF4-FFF2-40B4-BE49-F238E27FC236}">
                <a16:creationId xmlns:a16="http://schemas.microsoft.com/office/drawing/2014/main" id="{7C512162-BC1C-FED8-8499-D66A90124055}"/>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451013AD-63A5-58AC-9050-A741975898D3}"/>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EC22D79-9CF7-44C9-5D8E-A56F7112B207}"/>
              </a:ext>
            </a:extLst>
          </p:cNvPr>
          <p:cNvSpPr>
            <a:spLocks noGrp="1"/>
          </p:cNvSpPr>
          <p:nvPr>
            <p:ph type="dt" idx="1"/>
          </p:nvPr>
        </p:nvSpPr>
        <p:spPr/>
        <p:txBody>
          <a:bodyPr/>
          <a:lstStyle/>
          <a:p>
            <a:pPr defTabSz="990717">
              <a:defRPr/>
            </a:pPr>
            <a:fld id="{29A1D854-D655-42A5-9077-B5F193BFE965}"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58668374-5979-1955-1FF7-9E2C66A9F43E}"/>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14</a:t>
            </a:fld>
            <a:endParaRPr lang="en-US">
              <a:solidFill>
                <a:prstClr val="black"/>
              </a:solidFill>
            </a:endParaRPr>
          </a:p>
        </p:txBody>
      </p:sp>
    </p:spTree>
    <p:extLst>
      <p:ext uri="{BB962C8B-B14F-4D97-AF65-F5344CB8AC3E}">
        <p14:creationId xmlns:p14="http://schemas.microsoft.com/office/powerpoint/2010/main" val="37237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54BDB-9A9C-1D40-A192-98772391D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77D8AA-9B49-8AC2-0577-E9B7C84C4A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06556-5214-D955-0B70-C52BAD25E76F}"/>
              </a:ext>
            </a:extLst>
          </p:cNvPr>
          <p:cNvSpPr>
            <a:spLocks noGrp="1"/>
          </p:cNvSpPr>
          <p:nvPr>
            <p:ph type="body" idx="1"/>
          </p:nvPr>
        </p:nvSpPr>
        <p:spPr/>
        <p:txBody>
          <a:bodyPr/>
          <a:lstStyle/>
          <a:p>
            <a:pPr defTabSz="990717">
              <a:spcAft>
                <a:spcPts val="975"/>
              </a:spcAft>
              <a:defRPr/>
            </a:pPr>
            <a:r>
              <a:rPr lang="en-US" sz="900">
                <a:solidFill>
                  <a:srgbClr val="000000"/>
                </a:solidFill>
                <a:latin typeface="Segoe UI"/>
              </a:rPr>
              <a:t>Fabric provides a unified intelligent data foundation for all analytics workloads and integrates </a:t>
            </a:r>
            <a:r>
              <a:rPr lang="en-US" sz="900" b="1">
                <a:solidFill>
                  <a:srgbClr val="0070C0"/>
                </a:solidFill>
                <a:latin typeface="Segoe UI Semibold"/>
              </a:rPr>
              <a:t>Power BI</a:t>
            </a:r>
            <a:r>
              <a:rPr lang="en-US" sz="900">
                <a:solidFill>
                  <a:srgbClr val="000000"/>
                </a:solidFill>
                <a:latin typeface="Segoe UI"/>
              </a:rPr>
              <a:t>, </a:t>
            </a:r>
            <a:r>
              <a:rPr lang="en-US" sz="900" b="1">
                <a:solidFill>
                  <a:srgbClr val="0070C0"/>
                </a:solidFill>
                <a:latin typeface="Segoe UI Semibold"/>
              </a:rPr>
              <a:t>Data Factory </a:t>
            </a:r>
            <a:r>
              <a:rPr lang="en-US" sz="900">
                <a:solidFill>
                  <a:srgbClr val="000000"/>
                </a:solidFill>
                <a:latin typeface="Segoe UI"/>
              </a:rPr>
              <a:t>and </a:t>
            </a:r>
            <a:r>
              <a:rPr lang="en-US" sz="900" b="1">
                <a:solidFill>
                  <a:srgbClr val="0070C0"/>
                </a:solidFill>
                <a:latin typeface="Segoe UI Semibold"/>
              </a:rPr>
              <a:t>the next generation of Synapse </a:t>
            </a:r>
            <a:r>
              <a:rPr lang="en-US" sz="900">
                <a:solidFill>
                  <a:srgbClr val="000000"/>
                </a:solidFill>
                <a:latin typeface="Segoe UI"/>
              </a:rPr>
              <a:t>to offer customers a price performant and easy to manage, modern analytics solution. It is a single SaaS service so you don’t have to worry about setting up a VM or spin anything up. Microsoft will take care of it.</a:t>
            </a:r>
          </a:p>
        </p:txBody>
      </p:sp>
      <p:sp>
        <p:nvSpPr>
          <p:cNvPr id="4" name="Header Placeholder 3">
            <a:extLst>
              <a:ext uri="{FF2B5EF4-FFF2-40B4-BE49-F238E27FC236}">
                <a16:creationId xmlns:a16="http://schemas.microsoft.com/office/drawing/2014/main" id="{D45A0767-D49E-C9AE-5DCA-8CF8BB460E11}"/>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E7A81535-37E5-FBEF-AA11-00D2A380F5D2}"/>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DF145D2-888A-788F-33AC-DA11C9B2ACA8}"/>
              </a:ext>
            </a:extLst>
          </p:cNvPr>
          <p:cNvSpPr>
            <a:spLocks noGrp="1"/>
          </p:cNvSpPr>
          <p:nvPr>
            <p:ph type="dt" idx="1"/>
          </p:nvPr>
        </p:nvSpPr>
        <p:spPr/>
        <p:txBody>
          <a:bodyPr/>
          <a:lstStyle/>
          <a:p>
            <a:pPr defTabSz="990717">
              <a:defRPr/>
            </a:pPr>
            <a:fld id="{29A1D854-D655-42A5-9077-B5F193BFE965}"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0C5CB7AB-93A9-0DD0-4B38-DA658E16CF71}"/>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15</a:t>
            </a:fld>
            <a:endParaRPr lang="en-US">
              <a:solidFill>
                <a:prstClr val="black"/>
              </a:solidFill>
            </a:endParaRPr>
          </a:p>
        </p:txBody>
      </p:sp>
    </p:spTree>
    <p:extLst>
      <p:ext uri="{BB962C8B-B14F-4D97-AF65-F5344CB8AC3E}">
        <p14:creationId xmlns:p14="http://schemas.microsoft.com/office/powerpoint/2010/main" val="4120358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31011-1BB8-B692-2D8E-F1A9834904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C6961D-3A37-3B19-78AB-5399F3F514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DFF84F-5F18-C0CB-8142-072F167DFE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C60F07-9F51-4313-74B7-ACA7BD1C640E}"/>
              </a:ext>
            </a:extLst>
          </p:cNvPr>
          <p:cNvSpPr>
            <a:spLocks noGrp="1"/>
          </p:cNvSpPr>
          <p:nvPr>
            <p:ph type="sldNum" sz="quarter" idx="5"/>
          </p:nvPr>
        </p:nvSpPr>
        <p:spPr/>
        <p:txBody>
          <a:bodyPr/>
          <a:lstStyle/>
          <a:p>
            <a:pPr defTabSz="990752">
              <a:defRPr/>
            </a:pPr>
            <a:fld id="{7263997F-846A-4BC3-A00B-E920A596D665}" type="slidenum">
              <a:rPr lang="en-US">
                <a:solidFill>
                  <a:prstClr val="black"/>
                </a:solidFill>
                <a:latin typeface="Calibri" panose="020F0502020204030204"/>
              </a:rPr>
              <a:pPr defTabSz="990752">
                <a:defRPr/>
              </a:pPr>
              <a:t>17</a:t>
            </a:fld>
            <a:endParaRPr lang="en-US">
              <a:solidFill>
                <a:prstClr val="black"/>
              </a:solidFill>
              <a:latin typeface="Calibri" panose="020F0502020204030204"/>
            </a:endParaRPr>
          </a:p>
        </p:txBody>
      </p:sp>
    </p:spTree>
    <p:extLst>
      <p:ext uri="{BB962C8B-B14F-4D97-AF65-F5344CB8AC3E}">
        <p14:creationId xmlns:p14="http://schemas.microsoft.com/office/powerpoint/2010/main" val="2956205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D807D-2937-84AF-632E-0CE8106C2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D3844-AB5B-3380-3435-FD81E3F75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F35D7-606D-0308-31DF-715CF5BC95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Speaker: </a:t>
            </a:r>
            <a:r>
              <a:rPr lang="en-US" sz="1200"/>
              <a:t>Adi Regev</a:t>
            </a:r>
          </a:p>
          <a:p>
            <a:endParaRPr lang="en-US"/>
          </a:p>
          <a:p>
            <a:r>
              <a:rPr lang="en-US" sz="1800">
                <a:effectLst/>
                <a:latin typeface="Segoe UI" panose="020B0502040204020203" pitchFamily="34" charset="0"/>
                <a:ea typeface="Segoe UI" panose="020B0502040204020203" pitchFamily="34" charset="0"/>
              </a:rPr>
              <a:t>Microsoft Fabric’s SaaS architecture and industry-leading security tools can help you simplify and accelerate security configuration while ensuring your data is protected at every step of its journey.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Fabric comes with </a:t>
            </a:r>
            <a:r>
              <a:rPr lang="en-US" sz="1800" b="1">
                <a:effectLst/>
                <a:latin typeface="Segoe UI" panose="020B0502040204020203" pitchFamily="34" charset="0"/>
                <a:ea typeface="Segoe UI" panose="020B0502040204020203" pitchFamily="34" charset="0"/>
              </a:rPr>
              <a:t>always-on, default security </a:t>
            </a:r>
            <a:r>
              <a:rPr lang="en-US" sz="1800">
                <a:effectLst/>
                <a:latin typeface="Segoe UI" panose="020B0502040204020203" pitchFamily="34" charset="0"/>
                <a:ea typeface="Segoe UI" panose="020B0502040204020203" pitchFamily="34" charset="0"/>
              </a:rPr>
              <a:t>and a </a:t>
            </a:r>
            <a:r>
              <a:rPr lang="en-US" sz="1800" b="1">
                <a:effectLst/>
                <a:latin typeface="Segoe UI" panose="020B0502040204020203" pitchFamily="34" charset="0"/>
                <a:ea typeface="Segoe UI" panose="020B0502040204020203" pitchFamily="34" charset="0"/>
              </a:rPr>
              <a:t>wide set of tools </a:t>
            </a:r>
            <a:r>
              <a:rPr lang="en-US" sz="1800">
                <a:effectLst/>
                <a:latin typeface="Segoe UI" panose="020B0502040204020203" pitchFamily="34" charset="0"/>
                <a:ea typeface="Segoe UI" panose="020B0502040204020203" pitchFamily="34" charset="0"/>
              </a:rPr>
              <a:t>so you can more easily manage the security needed for </a:t>
            </a:r>
            <a:r>
              <a:rPr lang="en-US" sz="1800" b="1">
                <a:effectLst/>
                <a:latin typeface="Segoe UI" panose="020B0502040204020203" pitchFamily="34" charset="0"/>
                <a:ea typeface="Segoe UI" panose="020B0502040204020203" pitchFamily="34" charset="0"/>
              </a:rPr>
              <a:t>every scenario</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Data users </a:t>
            </a:r>
            <a:r>
              <a:rPr lang="en-US" sz="1800">
                <a:effectLst/>
                <a:latin typeface="Segoe UI" panose="020B0502040204020203" pitchFamily="34" charset="0"/>
                <a:ea typeface="Segoe UI" panose="020B0502040204020203" pitchFamily="34" charset="0"/>
              </a:rPr>
              <a:t>and </a:t>
            </a:r>
            <a:r>
              <a:rPr lang="en-US" sz="1800" b="1">
                <a:effectLst/>
                <a:latin typeface="Segoe UI" panose="020B0502040204020203" pitchFamily="34" charset="0"/>
                <a:ea typeface="Segoe UI" panose="020B0502040204020203" pitchFamily="34" charset="0"/>
              </a:rPr>
              <a:t>security</a:t>
            </a:r>
            <a:r>
              <a:rPr lang="en-US" sz="1800">
                <a:effectLst/>
                <a:latin typeface="Segoe UI" panose="020B0502040204020203" pitchFamily="34" charset="0"/>
                <a:ea typeface="Segoe UI" panose="020B0502040204020203" pitchFamily="34" charset="0"/>
              </a:rPr>
              <a:t> </a:t>
            </a:r>
            <a:r>
              <a:rPr lang="en-US" sz="1800" b="1">
                <a:effectLst/>
                <a:latin typeface="Segoe UI" panose="020B0502040204020203" pitchFamily="34" charset="0"/>
                <a:ea typeface="Segoe UI" panose="020B0502040204020203" pitchFamily="34" charset="0"/>
              </a:rPr>
              <a:t>admins</a:t>
            </a:r>
            <a:r>
              <a:rPr lang="en-US" sz="1800">
                <a:effectLst/>
                <a:latin typeface="Segoe UI" panose="020B0502040204020203" pitchFamily="34" charset="0"/>
                <a:ea typeface="Segoe UI" panose="020B0502040204020203" pitchFamily="34" charset="0"/>
              </a:rPr>
              <a:t> get specific tools designed for them so everyone can help ensure only </a:t>
            </a:r>
            <a:r>
              <a:rPr lang="en-US" sz="1800" b="1">
                <a:effectLst/>
                <a:latin typeface="Segoe UI" panose="020B0502040204020203" pitchFamily="34" charset="0"/>
                <a:ea typeface="Segoe UI" panose="020B0502040204020203" pitchFamily="34" charset="0"/>
              </a:rPr>
              <a:t>the right people have access to the right data. </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Microsoft Fabric is also </a:t>
            </a:r>
            <a:r>
              <a:rPr lang="en-US" sz="1800" b="1">
                <a:effectLst/>
                <a:latin typeface="Segoe UI" panose="020B0502040204020203" pitchFamily="34" charset="0"/>
                <a:ea typeface="Segoe UI" panose="020B0502040204020203" pitchFamily="34" charset="0"/>
              </a:rPr>
              <a:t>certified</a:t>
            </a:r>
            <a:r>
              <a:rPr lang="en-US" sz="1800">
                <a:effectLst/>
                <a:latin typeface="Segoe UI" panose="020B0502040204020203" pitchFamily="34" charset="0"/>
                <a:ea typeface="Segoe UI" panose="020B0502040204020203" pitchFamily="34" charset="0"/>
              </a:rPr>
              <a:t> with a huge </a:t>
            </a:r>
            <a:r>
              <a:rPr lang="en-US" sz="1800" b="1">
                <a:effectLst/>
                <a:latin typeface="Segoe UI" panose="020B0502040204020203" pitchFamily="34" charset="0"/>
                <a:ea typeface="Segoe UI" panose="020B0502040204020203" pitchFamily="34" charset="0"/>
              </a:rPr>
              <a:t>range of industry compliance standards </a:t>
            </a:r>
            <a:r>
              <a:rPr lang="en-US" sz="1800">
                <a:effectLst/>
                <a:latin typeface="Segoe UI" panose="020B0502040204020203" pitchFamily="34" charset="0"/>
                <a:ea typeface="Segoe UI" panose="020B0502040204020203" pitchFamily="34" charset="0"/>
              </a:rPr>
              <a:t>and provides full </a:t>
            </a:r>
            <a:r>
              <a:rPr lang="en-US" sz="1800" b="1">
                <a:effectLst/>
                <a:latin typeface="Segoe UI" panose="020B0502040204020203" pitchFamily="34" charset="0"/>
                <a:ea typeface="Segoe UI" panose="020B0502040204020203" pitchFamily="34" charset="0"/>
              </a:rPr>
              <a:t>control over your data’s location </a:t>
            </a:r>
            <a:r>
              <a:rPr lang="en-US" sz="1800">
                <a:effectLst/>
                <a:latin typeface="Segoe UI" panose="020B0502040204020203" pitchFamily="34" charset="0"/>
                <a:ea typeface="Segoe UI" panose="020B0502040204020203" pitchFamily="34" charset="0"/>
              </a:rPr>
              <a:t>so you can always remain compliant. All of this functionality comes in a cloud-based, pre-integrated and optimized SaaS environment—removing much of the cost and responsibility for maintaining your security.</a:t>
            </a:r>
          </a:p>
          <a:p>
            <a:endParaRPr lang="en-US" sz="1800">
              <a:effectLst/>
              <a:latin typeface="Segoe UI" panose="020B0502040204020203" pitchFamily="34" charset="0"/>
              <a:ea typeface="Segoe UI" panose="020B0502040204020203" pitchFamily="34" charset="0"/>
            </a:endParaRPr>
          </a:p>
          <a:p>
            <a:r>
              <a:rPr lang="en-US" sz="1800">
                <a:effectLst/>
                <a:latin typeface="Segoe UI" panose="020B0502040204020203" pitchFamily="34" charset="0"/>
                <a:ea typeface="Segoe UI" panose="020B0502040204020203" pitchFamily="34" charset="0"/>
              </a:rPr>
              <a:t>Data security – RLS/CLS on semantic model, </a:t>
            </a:r>
            <a:r>
              <a:rPr lang="en-US" sz="1800" err="1">
                <a:effectLst/>
                <a:latin typeface="Segoe UI" panose="020B0502040204020203" pitchFamily="34" charset="0"/>
                <a:ea typeface="Segoe UI" panose="020B0502040204020203" pitchFamily="34" charset="0"/>
              </a:rPr>
              <a:t>kustoDB</a:t>
            </a:r>
            <a:r>
              <a:rPr lang="en-US" sz="1800">
                <a:effectLst/>
                <a:latin typeface="Segoe UI" panose="020B0502040204020203" pitchFamily="34" charset="0"/>
                <a:ea typeface="Segoe UI" panose="020B0502040204020203" pitchFamily="34" charset="0"/>
              </a:rPr>
              <a:t>, SQL DB, Fabric DW…. </a:t>
            </a:r>
          </a:p>
          <a:p>
            <a:r>
              <a:rPr lang="en-US" sz="1800" err="1">
                <a:effectLst/>
                <a:latin typeface="Segoe UI" panose="020B0502040204020203" pitchFamily="34" charset="0"/>
                <a:ea typeface="Segoe UI" panose="020B0502040204020203" pitchFamily="34" charset="0"/>
              </a:rPr>
              <a:t>Onesecuirty</a:t>
            </a:r>
            <a:r>
              <a:rPr lang="en-US" sz="1800">
                <a:effectLst/>
                <a:latin typeface="Segoe UI" panose="020B0502040204020203" pitchFamily="34" charset="0"/>
                <a:ea typeface="Segoe UI" panose="020B0502040204020203" pitchFamily="34" charset="0"/>
              </a:rPr>
              <a:t> – control roles to define access to data (for LH, other WLs to follow)</a:t>
            </a:r>
          </a:p>
          <a:p>
            <a:endParaRPr lang="en-US" sz="1800">
              <a:effectLst/>
              <a:latin typeface="Segoe UI" panose="020B0502040204020203" pitchFamily="34" charset="0"/>
            </a:endParaRPr>
          </a:p>
          <a:p>
            <a:r>
              <a:rPr lang="en-US" sz="1800">
                <a:effectLst/>
                <a:latin typeface="Segoe UI" panose="020B0502040204020203" pitchFamily="34" charset="0"/>
              </a:rPr>
              <a:t>********************************************************************************************************</a:t>
            </a:r>
          </a:p>
          <a:p>
            <a:endParaRPr lang="en-US" sz="1800">
              <a:effectLst/>
              <a:latin typeface="Segoe UI" panose="020B0502040204020203" pitchFamily="34" charset="0"/>
            </a:endParaRPr>
          </a:p>
          <a:p>
            <a:r>
              <a:rPr lang="en-US" sz="1200"/>
              <a:t>These are the security layers in Fabric:</a:t>
            </a:r>
          </a:p>
          <a:p>
            <a:r>
              <a:rPr lang="en-US" sz="1200"/>
              <a:t>Uppermost layer is the network security, to ensure there is no data leakage. Inbound network security to protect network traffic coming into Fabric (with private links, and Conditional access using Entra ID) and it is about outbound security to ensure secured connection with external data sources with Managed private endpoints and managed virtual networks, </a:t>
            </a:r>
            <a:r>
              <a:rPr lang="en-US" sz="1200" err="1"/>
              <a:t>ip</a:t>
            </a:r>
            <a:r>
              <a:rPr lang="en-US" sz="1200"/>
              <a:t> allowed list and more. </a:t>
            </a:r>
          </a:p>
          <a:p>
            <a:r>
              <a:rPr lang="en-US" sz="1200"/>
              <a:t>Next layer is for the workspace and item owners to manage access to their data and to define </a:t>
            </a:r>
            <a:r>
              <a:rPr lang="en-US" sz="1200" err="1"/>
              <a:t>rls</a:t>
            </a:r>
            <a:r>
              <a:rPr lang="en-US" sz="1200"/>
              <a:t> and </a:t>
            </a:r>
            <a:r>
              <a:rPr lang="en-US" sz="1200" err="1"/>
              <a:t>cls</a:t>
            </a:r>
            <a:r>
              <a:rPr lang="en-US" sz="1200"/>
              <a:t> as needed. </a:t>
            </a:r>
          </a:p>
          <a:p>
            <a:r>
              <a:rPr lang="en-US" sz="1200"/>
              <a:t>The next layer is data security, that it brings the power of Purview security together with Fabric to help you better protect you data.</a:t>
            </a:r>
          </a:p>
          <a:p>
            <a:endParaRPr lang="en-US"/>
          </a:p>
        </p:txBody>
      </p:sp>
      <p:sp>
        <p:nvSpPr>
          <p:cNvPr id="4" name="Slide Number Placeholder 3">
            <a:extLst>
              <a:ext uri="{FF2B5EF4-FFF2-40B4-BE49-F238E27FC236}">
                <a16:creationId xmlns:a16="http://schemas.microsoft.com/office/drawing/2014/main" id="{08E552DD-AFF1-746B-2DF8-A0EEB7A9DCCA}"/>
              </a:ext>
            </a:extLst>
          </p:cNvPr>
          <p:cNvSpPr>
            <a:spLocks noGrp="1"/>
          </p:cNvSpPr>
          <p:nvPr>
            <p:ph type="sldNum" sz="quarter" idx="5"/>
          </p:nvPr>
        </p:nvSpPr>
        <p:spPr/>
        <p:txBody>
          <a:bodyPr/>
          <a:lstStyle/>
          <a:p>
            <a:fld id="{3CEB28C3-A6C4-400E-9A5B-25BFBAC5D082}" type="slidenum">
              <a:rPr lang="en-US" smtClean="0"/>
              <a:t>18</a:t>
            </a:fld>
            <a:endParaRPr lang="en-US"/>
          </a:p>
        </p:txBody>
      </p:sp>
    </p:spTree>
    <p:extLst>
      <p:ext uri="{BB962C8B-B14F-4D97-AF65-F5344CB8AC3E}">
        <p14:creationId xmlns:p14="http://schemas.microsoft.com/office/powerpoint/2010/main" val="29601654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6F0F7-2410-D4CE-5B31-237F9759B2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8C9A7A-A45C-2BF6-2741-585AE75F0C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04868-8D21-654E-310C-91654C5833E0}"/>
              </a:ext>
            </a:extLst>
          </p:cNvPr>
          <p:cNvSpPr>
            <a:spLocks noGrp="1"/>
          </p:cNvSpPr>
          <p:nvPr>
            <p:ph type="body" idx="1"/>
          </p:nvPr>
        </p:nvSpPr>
        <p:spPr/>
        <p:txBody>
          <a:bodyPr/>
          <a:lstStyle/>
          <a:p>
            <a:r>
              <a:rPr lang="en-US"/>
              <a:t>Fabric is a SaaS Service.</a:t>
            </a:r>
          </a:p>
          <a:p>
            <a:endParaRPr lang="en-US"/>
          </a:p>
          <a:p>
            <a:r>
              <a:rPr lang="en-US"/>
              <a:t>Users connect only to “Front End Services” and we are using “</a:t>
            </a:r>
            <a:r>
              <a:rPr lang="en-US" err="1"/>
              <a:t>Entra</a:t>
            </a:r>
            <a:r>
              <a:rPr lang="en-US"/>
              <a:t> ID” to authenticate and </a:t>
            </a:r>
            <a:r>
              <a:rPr lang="en-US" b="1"/>
              <a:t>trust all requests</a:t>
            </a:r>
            <a:r>
              <a:rPr lang="en-US"/>
              <a:t>.</a:t>
            </a:r>
          </a:p>
          <a:p>
            <a:endParaRPr lang="en-US"/>
          </a:p>
          <a:p>
            <a:r>
              <a:rPr lang="en-US"/>
              <a:t>All the clusters </a:t>
            </a:r>
            <a:r>
              <a:rPr lang="en-US" b="1"/>
              <a:t>are protected behind “back-end services”.</a:t>
            </a:r>
          </a:p>
        </p:txBody>
      </p:sp>
      <p:sp>
        <p:nvSpPr>
          <p:cNvPr id="4" name="Header Placeholder 3">
            <a:extLst>
              <a:ext uri="{FF2B5EF4-FFF2-40B4-BE49-F238E27FC236}">
                <a16:creationId xmlns:a16="http://schemas.microsoft.com/office/drawing/2014/main" id="{58528440-B03F-89DC-06C0-C9F9973F4B3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7C6D47F-DB57-AE3C-BC2E-C32AF9749648}"/>
              </a:ext>
            </a:extLst>
          </p:cNvPr>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327C1-33AC-69F0-7F03-A13BE73C0D62}"/>
              </a:ext>
            </a:extLst>
          </p:cNvPr>
          <p:cNvSpPr>
            <a:spLocks noGrp="1"/>
          </p:cNvSpPr>
          <p:nvPr>
            <p:ph type="dt" idx="1"/>
          </p:nvPr>
        </p:nvSpPr>
        <p:spPr/>
        <p:txBody>
          <a:bodyPr/>
          <a:lstStyle/>
          <a:p>
            <a:fld id="{F3AB8861-C632-487D-AB34-5ADDC79D8CAF}" type="datetime8">
              <a:rPr lang="en-CA" smtClean="0"/>
              <a:t>2025-06-26 4:53 PM</a:t>
            </a:fld>
            <a:endParaRPr lang="en-US"/>
          </a:p>
        </p:txBody>
      </p:sp>
      <p:sp>
        <p:nvSpPr>
          <p:cNvPr id="7" name="Slide Number Placeholder 6">
            <a:extLst>
              <a:ext uri="{FF2B5EF4-FFF2-40B4-BE49-F238E27FC236}">
                <a16:creationId xmlns:a16="http://schemas.microsoft.com/office/drawing/2014/main" id="{883C257F-010D-CF39-B2E5-A0A3DB7B93ED}"/>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400626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9464A6-AC28-A7BF-A77D-4CD0E19C5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8A6A29-B0ED-937A-B544-FAA550AF6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AA9DF3-5AF4-972B-83FB-6028A5A08467}"/>
              </a:ext>
            </a:extLst>
          </p:cNvPr>
          <p:cNvSpPr>
            <a:spLocks noGrp="1"/>
          </p:cNvSpPr>
          <p:nvPr>
            <p:ph type="body" idx="1"/>
          </p:nvPr>
        </p:nvSpPr>
        <p:spPr/>
        <p:txBody>
          <a:bodyPr/>
          <a:lstStyle/>
          <a:p>
            <a:r>
              <a:rPr lang="en-US" b="0" i="0">
                <a:solidFill>
                  <a:srgbClr val="333333"/>
                </a:solidFill>
                <a:effectLst/>
                <a:latin typeface="SegoeUI"/>
              </a:rPr>
              <a:t>Traditional network security approaches that use legacy VPNs simply cannot scale to modern demands. Once your remote users connect to your corporate network through VPN, they are granted excessive access to your entire network, all it takes is a single compromised user account, infected device, or open port for an attacker to gain entry, move laterally, and access your most critical assets. </a:t>
            </a:r>
            <a:endParaRPr lang="en-NL"/>
          </a:p>
        </p:txBody>
      </p:sp>
      <p:sp>
        <p:nvSpPr>
          <p:cNvPr id="4" name="Header Placeholder 3">
            <a:extLst>
              <a:ext uri="{FF2B5EF4-FFF2-40B4-BE49-F238E27FC236}">
                <a16:creationId xmlns:a16="http://schemas.microsoft.com/office/drawing/2014/main" id="{F3342680-A35B-3B9E-2B21-F52A2453532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0DA9D9B-4CA8-29F5-1BC2-D772F0129467}"/>
              </a:ext>
            </a:extLst>
          </p:cNvPr>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576283A-13B3-F8E9-43A9-1FCA87BC5101}"/>
              </a:ext>
            </a:extLst>
          </p:cNvPr>
          <p:cNvSpPr>
            <a:spLocks noGrp="1"/>
          </p:cNvSpPr>
          <p:nvPr>
            <p:ph type="dt" idx="1"/>
          </p:nvPr>
        </p:nvSpPr>
        <p:spPr/>
        <p:txBody>
          <a:bodyPr/>
          <a:lstStyle/>
          <a:p>
            <a:fld id="{F3AB8861-C632-487D-AB34-5ADDC79D8CAF}" type="datetime8">
              <a:rPr lang="en-CA" smtClean="0"/>
              <a:t>2025-06-26 4:53 PM</a:t>
            </a:fld>
            <a:endParaRPr lang="en-US"/>
          </a:p>
        </p:txBody>
      </p:sp>
      <p:sp>
        <p:nvSpPr>
          <p:cNvPr id="7" name="Slide Number Placeholder 6">
            <a:extLst>
              <a:ext uri="{FF2B5EF4-FFF2-40B4-BE49-F238E27FC236}">
                <a16:creationId xmlns:a16="http://schemas.microsoft.com/office/drawing/2014/main" id="{DEF658B4-8E0C-3735-B3F0-F7B0EFB96685}"/>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148972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DDDE3-BF70-FFA3-E430-C60E34D204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95D1E-6446-F124-58A0-6C96DAC17E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8B721-D4AB-1F5E-17C9-AE79483CFF17}"/>
              </a:ext>
            </a:extLst>
          </p:cNvPr>
          <p:cNvSpPr>
            <a:spLocks noGrp="1"/>
          </p:cNvSpPr>
          <p:nvPr>
            <p:ph type="body" idx="1"/>
          </p:nvPr>
        </p:nvSpPr>
        <p:spPr/>
        <p:txBody>
          <a:bodyPr/>
          <a:lstStyle/>
          <a:p>
            <a:endParaRPr lang="en-US">
              <a:latin typeface="Segoe UI"/>
              <a:cs typeface="Segoe UI"/>
            </a:endParaRPr>
          </a:p>
        </p:txBody>
      </p:sp>
      <p:sp>
        <p:nvSpPr>
          <p:cNvPr id="4" name="Header Placeholder 3">
            <a:extLst>
              <a:ext uri="{FF2B5EF4-FFF2-40B4-BE49-F238E27FC236}">
                <a16:creationId xmlns:a16="http://schemas.microsoft.com/office/drawing/2014/main" id="{197410CF-0ABF-2D7A-54F7-A69335D293C2}"/>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B355D346-5655-9713-14D8-8D54465BF31C}"/>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3126D9-5798-6E99-6401-13B172088B11}"/>
              </a:ext>
            </a:extLst>
          </p:cNvPr>
          <p:cNvSpPr>
            <a:spLocks noGrp="1"/>
          </p:cNvSpPr>
          <p:nvPr>
            <p:ph type="dt" idx="1"/>
          </p:nvPr>
        </p:nvSpPr>
        <p:spPr/>
        <p:txBody>
          <a:bodyPr/>
          <a:lstStyle/>
          <a:p>
            <a:pPr defTabSz="990717">
              <a:defRPr/>
            </a:pPr>
            <a:fld id="{386CE63F-9E7F-4C04-9D0D-FCA25A8E9E86}" type="datetime8">
              <a:rPr lang="en-US">
                <a:solidFill>
                  <a:prstClr val="black"/>
                </a:solidFill>
              </a:rPr>
              <a:pPr defTabSz="990717">
                <a:defRPr/>
              </a:pPr>
              <a:t>6/26/2025 4:53 PM</a:t>
            </a:fld>
            <a:endParaRPr lang="en-US">
              <a:solidFill>
                <a:prstClr val="black"/>
              </a:solidFill>
            </a:endParaRPr>
          </a:p>
        </p:txBody>
      </p:sp>
      <p:sp>
        <p:nvSpPr>
          <p:cNvPr id="7" name="Slide Number Placeholder 6">
            <a:extLst>
              <a:ext uri="{FF2B5EF4-FFF2-40B4-BE49-F238E27FC236}">
                <a16:creationId xmlns:a16="http://schemas.microsoft.com/office/drawing/2014/main" id="{211D4ABC-B956-5287-3EFF-4F24D687A786}"/>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22</a:t>
            </a:fld>
            <a:endParaRPr lang="en-US">
              <a:solidFill>
                <a:prstClr val="black"/>
              </a:solidFill>
            </a:endParaRPr>
          </a:p>
        </p:txBody>
      </p:sp>
    </p:spTree>
    <p:extLst>
      <p:ext uri="{BB962C8B-B14F-4D97-AF65-F5344CB8AC3E}">
        <p14:creationId xmlns:p14="http://schemas.microsoft.com/office/powerpoint/2010/main" val="3566790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307D9-E4A8-F57C-0BD6-53E9AF283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EF2AE0-37E6-A318-7D9E-BEF9A8BE1E0E}"/>
              </a:ext>
            </a:extLst>
          </p:cNvPr>
          <p:cNvSpPr>
            <a:spLocks noGrp="1" noRot="1" noChangeAspect="1"/>
          </p:cNvSpPr>
          <p:nvPr>
            <p:ph type="sldImg"/>
          </p:nvPr>
        </p:nvSpPr>
        <p:spPr>
          <a:xfrm>
            <a:off x="-7170738" y="2730500"/>
            <a:ext cx="24282401" cy="13660438"/>
          </a:xfrm>
        </p:spPr>
      </p:sp>
      <p:sp>
        <p:nvSpPr>
          <p:cNvPr id="3" name="Notes Placeholder 2">
            <a:extLst>
              <a:ext uri="{FF2B5EF4-FFF2-40B4-BE49-F238E27FC236}">
                <a16:creationId xmlns:a16="http://schemas.microsoft.com/office/drawing/2014/main" id="{06557A0E-8DE6-0B36-E389-B5EDAAAAADA0}"/>
              </a:ext>
            </a:extLst>
          </p:cNvPr>
          <p:cNvSpPr txBox="1">
            <a:spLocks noGrp="1"/>
          </p:cNvSpPr>
          <p:nvPr>
            <p:ph type="body" sz="quarter" idx="1"/>
          </p:nvPr>
        </p:nvSpPr>
        <p:spPr/>
        <p:txBody>
          <a:bodyPr/>
          <a:lstStyle/>
          <a:p>
            <a:pPr defTabSz="1838086">
              <a:spcBef>
                <a:spcPts val="2413"/>
              </a:spcBef>
              <a:spcAft>
                <a:spcPts val="4825"/>
              </a:spcAft>
              <a:buSzPct val="80000"/>
              <a:defRPr/>
            </a:pPr>
            <a:r>
              <a:rPr lang="en-US" sz="2800" b="1">
                <a:solidFill>
                  <a:prstClr val="black"/>
                </a:solidFill>
              </a:rPr>
              <a:t>Talk Track:</a:t>
            </a:r>
            <a:endParaRPr lang="en-US" sz="2800"/>
          </a:p>
          <a:p>
            <a:pPr defTabSz="1838086">
              <a:spcBef>
                <a:spcPts val="2413"/>
              </a:spcBef>
              <a:spcAft>
                <a:spcPts val="4825"/>
              </a:spcAft>
              <a:buSzPct val="80000"/>
              <a:defRPr/>
            </a:pPr>
            <a:endParaRPr lang="en-US" sz="28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endParaRPr>
          </a:p>
          <a:p>
            <a:pPr defTabSz="1838086">
              <a:spcBef>
                <a:spcPts val="2413"/>
              </a:spcBef>
              <a:spcAft>
                <a:spcPts val="4825"/>
              </a:spcAft>
              <a:buSzPct val="80000"/>
              <a:defRPr/>
            </a:pPr>
            <a:r>
              <a:rPr lang="en-US" sz="28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Is your end user authentication seamless and secure? </a:t>
            </a:r>
          </a:p>
          <a:p>
            <a:pPr defTabSz="1838086">
              <a:spcBef>
                <a:spcPts val="2413"/>
              </a:spcBef>
              <a:spcAft>
                <a:spcPts val="4825"/>
              </a:spcAft>
              <a:buSzPct val="80000"/>
              <a:defRPr/>
            </a:pPr>
            <a:r>
              <a:rPr lang="en-US" sz="28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much control do you have over access?</a:t>
            </a:r>
          </a:p>
          <a:p>
            <a:pPr defTabSz="1838086">
              <a:spcBef>
                <a:spcPts val="2413"/>
              </a:spcBef>
              <a:spcAft>
                <a:spcPts val="4825"/>
              </a:spcAft>
              <a:buSzPct val="80000"/>
              <a:defRPr/>
            </a:pPr>
            <a:r>
              <a:rPr lang="en-US" sz="2800" kern="0">
                <a:gradFill>
                  <a:gsLst>
                    <a:gs pos="1250">
                      <a:schemeClr val="tx1"/>
                    </a:gs>
                    <a:gs pos="100000">
                      <a:schemeClr val="tx1"/>
                    </a:gs>
                  </a:gsLst>
                  <a:lin ang="5400000" scaled="0"/>
                </a:gradFill>
                <a:latin typeface="Segoe UI Semilight" panose="020B0402040204020203" pitchFamily="34" charset="0"/>
                <a:ea typeface="Segoe UI Black" panose="020B0A02040204020203" pitchFamily="34" charset="0"/>
                <a:cs typeface="Segoe UI Semilight" panose="020B0402040204020203" pitchFamily="34" charset="0"/>
              </a:rPr>
              <a:t>How do you secure identities against current and emerging threats?</a:t>
            </a:r>
          </a:p>
          <a:p>
            <a:endParaRPr lang="en-US"/>
          </a:p>
          <a:p>
            <a:r>
              <a:rPr lang="en-US"/>
              <a:t>So, our approach in identity and access management is really threefold:</a:t>
            </a:r>
          </a:p>
          <a:p>
            <a:endParaRPr lang="en-US"/>
          </a:p>
          <a:p>
            <a:pPr marL="459610" indent="-459610">
              <a:buAutoNum type="arabicParenBoth"/>
            </a:pPr>
            <a:r>
              <a:rPr lang="en-US"/>
              <a:t>secure authentication that is convenient for end-users</a:t>
            </a:r>
          </a:p>
          <a:p>
            <a:pPr marL="459610" indent="-459610">
              <a:buAutoNum type="arabicParenBoth"/>
            </a:pPr>
            <a:r>
              <a:rPr lang="en-US"/>
              <a:t>Conditional</a:t>
            </a:r>
            <a:r>
              <a:rPr lang="en-US" baseline="0"/>
              <a:t> access to reach Zero trust</a:t>
            </a:r>
          </a:p>
          <a:p>
            <a:pPr marL="459610" indent="-459610">
              <a:buAutoNum type="arabicParenBoth"/>
            </a:pPr>
            <a:r>
              <a:rPr lang="en-US" baseline="0"/>
              <a:t>Identity protection - </a:t>
            </a:r>
            <a:r>
              <a:rPr lang="en-US"/>
              <a:t>safeguard those identities when they are used as part of an OS session or application session. </a:t>
            </a:r>
          </a:p>
          <a:p>
            <a:pPr marL="459610" indent="-459610">
              <a:buAutoNum type="arabicParenBoth"/>
            </a:pPr>
            <a:endParaRPr lang="en-US"/>
          </a:p>
          <a:p>
            <a:r>
              <a:rPr lang="en-US"/>
              <a:t>The first question to ask </a:t>
            </a:r>
            <a:r>
              <a:rPr lang="en-US" baseline="0"/>
              <a:t> yourself</a:t>
            </a:r>
            <a:r>
              <a:rPr lang="en-US"/>
              <a:t> is, can I make my access protection stronger while also making things easier for users? This is about how people sign in, how</a:t>
            </a:r>
            <a:r>
              <a:rPr lang="en-US" baseline="0"/>
              <a:t> often they have to sign in</a:t>
            </a:r>
            <a:r>
              <a:rPr lang="en-US"/>
              <a:t>, and how we authenticate that they are who they say they are.</a:t>
            </a:r>
          </a:p>
          <a:p>
            <a:endParaRPr lang="en-US"/>
          </a:p>
          <a:p>
            <a:r>
              <a:rPr lang="en-US"/>
              <a:t>We find that across all of our analytics, that the proper application of a username and password is not a tremendous predictor of a genuinely authenticated person. In other words, just knowing the username and password doesn't prove that I am who I say I am. How can we improve that? How can we get to a world that's beyond passwords, beyond what we know are faulted technology for proving authentication, and at the same time make it easier for end users? </a:t>
            </a:r>
          </a:p>
          <a:p>
            <a:endParaRPr lang="en-US"/>
          </a:p>
          <a:p>
            <a:r>
              <a:rPr lang="en-US"/>
              <a:t>The second question</a:t>
            </a:r>
            <a:r>
              <a:rPr lang="en-US" baseline="0"/>
              <a:t> is</a:t>
            </a:r>
            <a:r>
              <a:rPr lang="en-US"/>
              <a:t>, how much control do you really have over access? Not only who is accessing what but also, can those access control policies change depending on the conditions? </a:t>
            </a:r>
          </a:p>
          <a:p>
            <a:r>
              <a:rPr lang="en-US"/>
              <a:t> </a:t>
            </a:r>
          </a:p>
          <a:p>
            <a:r>
              <a:rPr lang="en-US"/>
              <a:t>So, for example, I might be a very trustworthy employee of Microsoft today, and I might be allowed to access certain sensitive information. Tomorrow, I might be a slightly less trustworthy employee, for a variety of reasons we'll get into in a moment, and I might not be allowed to access that same information. Can your access control policies adapt to those changing conditions? Can you make decisions on the fly? This is a technique being championed by many industry experts and analysts. </a:t>
            </a:r>
          </a:p>
          <a:p>
            <a:r>
              <a:rPr lang="en-US"/>
              <a:t> </a:t>
            </a:r>
          </a:p>
          <a:p>
            <a:r>
              <a:rPr lang="en-US"/>
              <a:t>Some analysts refer to this as adaptive security. The identity space is the primary control point for such a capability. </a:t>
            </a:r>
          </a:p>
          <a:p>
            <a:endParaRPr lang="en-US"/>
          </a:p>
          <a:p>
            <a:r>
              <a:rPr lang="en-US"/>
              <a:t>And then lastly, we ask, how do you protect user credentials? This is really about, in this imperfect world where we do sometimes rely on username and password, keeping those credentials protected once they're used. So that when they're stored as part of an operating system session for example, that they can't be hijacked by an attacker and then used to access other things that the genuine legitimate user is not trying to access. </a:t>
            </a:r>
          </a:p>
          <a:p>
            <a:endParaRPr lang="en-US"/>
          </a:p>
          <a:p>
            <a:endParaRPr lang="en-US"/>
          </a:p>
          <a:p>
            <a:endParaRPr lang="en-US"/>
          </a:p>
          <a:p>
            <a:r>
              <a:rPr lang="en-US">
                <a:hlinkClick r:id="rId3"/>
              </a:rPr>
              <a:t>Microsoft </a:t>
            </a:r>
            <a:r>
              <a:rPr lang="en-US" err="1">
                <a:hlinkClick r:id="rId3"/>
              </a:rPr>
              <a:t>Entra</a:t>
            </a:r>
            <a:r>
              <a:rPr lang="en-US">
                <a:hlinkClick r:id="rId3"/>
              </a:rPr>
              <a:t> Plans and Pricing | Microsoft Security</a:t>
            </a:r>
            <a:r>
              <a:rPr lang="en-US"/>
              <a:t> </a:t>
            </a:r>
          </a:p>
        </p:txBody>
      </p:sp>
      <p:sp>
        <p:nvSpPr>
          <p:cNvPr id="4" name="Header Placeholder 3">
            <a:extLst>
              <a:ext uri="{FF2B5EF4-FFF2-40B4-BE49-F238E27FC236}">
                <a16:creationId xmlns:a16="http://schemas.microsoft.com/office/drawing/2014/main" id="{C167F0CC-A498-E30B-0877-A5085D7F42E2}"/>
              </a:ext>
            </a:extLst>
          </p:cNvPr>
          <p:cNvSpPr txBox="1"/>
          <p:nvPr/>
        </p:nvSpPr>
        <p:spPr>
          <a:xfrm>
            <a:off x="0" y="0"/>
            <a:ext cx="4307962" cy="1821316"/>
          </a:xfrm>
          <a:prstGeom prst="rect">
            <a:avLst/>
          </a:prstGeom>
          <a:noFill/>
          <a:ln cap="flat">
            <a:noFill/>
          </a:ln>
        </p:spPr>
        <p:txBody>
          <a:bodyPr vert="horz" wrap="square" lIns="187336" tIns="93670" rIns="187336" bIns="93670" anchor="t" anchorCtr="0" compatLnSpc="1">
            <a:noAutofit/>
          </a:bodyPr>
          <a:lstStyle/>
          <a:p>
            <a:pPr defTabSz="1910948">
              <a:defRPr sz="1800" b="0" i="0" u="none" strike="noStrike" kern="0" cap="none" spc="0" baseline="0">
                <a:solidFill>
                  <a:srgbClr val="000000"/>
                </a:solidFill>
                <a:uFillTx/>
              </a:defRPr>
            </a:pPr>
            <a:r>
              <a:rPr lang="en-US" sz="2400" kern="0">
                <a:solidFill>
                  <a:srgbClr val="000000"/>
                </a:solidFill>
                <a:latin typeface="Segoe UI" pitchFamily="34"/>
              </a:rPr>
              <a:t>EMS Overview</a:t>
            </a:r>
          </a:p>
        </p:txBody>
      </p:sp>
      <p:sp>
        <p:nvSpPr>
          <p:cNvPr id="5" name="Footer Placeholder 4">
            <a:extLst>
              <a:ext uri="{FF2B5EF4-FFF2-40B4-BE49-F238E27FC236}">
                <a16:creationId xmlns:a16="http://schemas.microsoft.com/office/drawing/2014/main" id="{1B468DE2-6EE4-15F5-5F80-7F70C438822D}"/>
              </a:ext>
            </a:extLst>
          </p:cNvPr>
          <p:cNvSpPr txBox="1"/>
          <p:nvPr/>
        </p:nvSpPr>
        <p:spPr>
          <a:xfrm>
            <a:off x="1" y="34604993"/>
            <a:ext cx="8582784" cy="1418038"/>
          </a:xfrm>
          <a:prstGeom prst="rect">
            <a:avLst/>
          </a:prstGeom>
          <a:noFill/>
          <a:ln cap="flat">
            <a:noFill/>
          </a:ln>
        </p:spPr>
        <p:txBody>
          <a:bodyPr vert="horz" wrap="square" lIns="187336" tIns="93670" rIns="187336" bIns="93670" anchor="b" anchorCtr="0" compatLnSpc="1">
            <a:noAutofit/>
          </a:bodyPr>
          <a:lstStyle/>
          <a:p>
            <a:pPr marL="1170857" defTabSz="1872752" hangingPunct="0">
              <a:defRPr sz="1800" b="0" i="0" u="none" strike="noStrike" kern="0" cap="none" spc="0" baseline="0">
                <a:solidFill>
                  <a:srgbClr val="000000"/>
                </a:solidFill>
                <a:uFillTx/>
              </a:defRPr>
            </a:pPr>
            <a:r>
              <a:rPr lang="en-US" sz="800" kern="0">
                <a:solidFill>
                  <a:srgbClr val="000000"/>
                </a:solidFill>
                <a:latin typeface="Segoe UI" pitchFamily="34"/>
                <a:ea typeface="Segoe UI" pitchFamily="34"/>
                <a:cs typeface="Segoe UI" pitchFamily="34"/>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AEEA9D-F4F9-2D6D-5D06-2F9AAB039862}"/>
              </a:ext>
            </a:extLst>
          </p:cNvPr>
          <p:cNvSpPr txBox="1"/>
          <p:nvPr/>
        </p:nvSpPr>
        <p:spPr>
          <a:xfrm>
            <a:off x="5631181" y="0"/>
            <a:ext cx="4307962" cy="1821316"/>
          </a:xfrm>
          <a:prstGeom prst="rect">
            <a:avLst/>
          </a:prstGeom>
          <a:noFill/>
          <a:ln cap="flat">
            <a:noFill/>
          </a:ln>
        </p:spPr>
        <p:txBody>
          <a:bodyPr vert="horz" wrap="square" lIns="187336" tIns="93670" rIns="187336" bIns="93670" anchor="t" anchorCtr="0" compatLnSpc="1">
            <a:noAutofit/>
          </a:bodyPr>
          <a:lstStyle/>
          <a:p>
            <a:pPr algn="r" defTabSz="1910948">
              <a:defRPr sz="1800" b="0" i="0" u="none" strike="noStrike" kern="0" cap="none" spc="0" baseline="0">
                <a:solidFill>
                  <a:srgbClr val="000000"/>
                </a:solidFill>
                <a:uFillTx/>
              </a:defRPr>
            </a:pPr>
            <a:fld id="{C1DAFA96-76D6-40CC-ABAA-4B317E4E79E4}" type="datetime1">
              <a:rPr lang="en-US" sz="2400" kern="0">
                <a:solidFill>
                  <a:srgbClr val="000000"/>
                </a:solidFill>
                <a:latin typeface="Segoe UI" pitchFamily="34"/>
              </a:rPr>
              <a:pPr algn="r" defTabSz="1910948">
                <a:defRPr sz="1800" b="0" i="0" u="none" strike="noStrike" kern="0" cap="none" spc="0" baseline="0">
                  <a:solidFill>
                    <a:srgbClr val="000000"/>
                  </a:solidFill>
                  <a:uFillTx/>
                </a:defRPr>
              </a:pPr>
              <a:t>6/26/2025</a:t>
            </a:fld>
            <a:endParaRPr lang="en-US" sz="2400" kern="0">
              <a:solidFill>
                <a:srgbClr val="000000"/>
              </a:solidFill>
              <a:latin typeface="Segoe UI" pitchFamily="34"/>
            </a:endParaRPr>
          </a:p>
        </p:txBody>
      </p:sp>
      <p:sp>
        <p:nvSpPr>
          <p:cNvPr id="7" name="Slide Number Placeholder 6">
            <a:extLst>
              <a:ext uri="{FF2B5EF4-FFF2-40B4-BE49-F238E27FC236}">
                <a16:creationId xmlns:a16="http://schemas.microsoft.com/office/drawing/2014/main" id="{8CAEAD50-38F9-7542-25DF-601AB21B1195}"/>
              </a:ext>
            </a:extLst>
          </p:cNvPr>
          <p:cNvSpPr txBox="1"/>
          <p:nvPr/>
        </p:nvSpPr>
        <p:spPr>
          <a:xfrm>
            <a:off x="8566215" y="34598647"/>
            <a:ext cx="1372927" cy="1821316"/>
          </a:xfrm>
          <a:prstGeom prst="rect">
            <a:avLst/>
          </a:prstGeom>
          <a:noFill/>
          <a:ln cap="flat">
            <a:noFill/>
          </a:ln>
        </p:spPr>
        <p:txBody>
          <a:bodyPr vert="horz" wrap="square" lIns="187336" tIns="93670" rIns="187336" bIns="93670" anchor="b" anchorCtr="0" compatLnSpc="1">
            <a:noAutofit/>
          </a:bodyPr>
          <a:lstStyle/>
          <a:p>
            <a:pPr algn="r" defTabSz="1910948">
              <a:defRPr sz="1800" b="0" i="0" u="none" strike="noStrike" kern="0" cap="none" spc="0" baseline="0">
                <a:solidFill>
                  <a:srgbClr val="000000"/>
                </a:solidFill>
                <a:uFillTx/>
              </a:defRPr>
            </a:pPr>
            <a:fld id="{61C6A2B7-DC54-40F6-BDE0-13EEA5AB8E7D}" type="slidenum">
              <a:rPr sz="3600" kern="0">
                <a:solidFill>
                  <a:srgbClr val="000000"/>
                </a:solidFill>
                <a:latin typeface="Calibri" panose="020F0502020204030204"/>
              </a:rPr>
              <a:pPr algn="r" defTabSz="1910948">
                <a:defRPr sz="1800" b="0" i="0" u="none" strike="noStrike" kern="0" cap="none" spc="0" baseline="0">
                  <a:solidFill>
                    <a:srgbClr val="000000"/>
                  </a:solidFill>
                  <a:uFillTx/>
                </a:defRPr>
              </a:pPr>
              <a:t>23</a:t>
            </a:fld>
            <a:endParaRPr lang="en-US" sz="2400" kern="0">
              <a:solidFill>
                <a:srgbClr val="000000"/>
              </a:solidFill>
              <a:latin typeface="Segoe UI" pitchFamily="34"/>
            </a:endParaRPr>
          </a:p>
        </p:txBody>
      </p:sp>
    </p:spTree>
    <p:extLst>
      <p:ext uri="{BB962C8B-B14F-4D97-AF65-F5344CB8AC3E}">
        <p14:creationId xmlns:p14="http://schemas.microsoft.com/office/powerpoint/2010/main" val="2597623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6/26/2025 4:53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948638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7F457-53B4-AAA4-80B0-BDA4EE718F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1D36-906F-FD6E-9719-6B144EBDC7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FD1DA0-407B-A127-E050-DF98B4E48F07}"/>
              </a:ext>
            </a:extLst>
          </p:cNvPr>
          <p:cNvSpPr>
            <a:spLocks noGrp="1"/>
          </p:cNvSpPr>
          <p:nvPr>
            <p:ph type="body" idx="1"/>
          </p:nvPr>
        </p:nvSpPr>
        <p:spPr/>
        <p:txBody>
          <a:bodyPr/>
          <a:lstStyle/>
          <a:p>
            <a:r>
              <a:rPr lang="en-US" b="0" i="0">
                <a:solidFill>
                  <a:srgbClr val="161616"/>
                </a:solidFill>
                <a:effectLst/>
                <a:latin typeface="Segoe UI" panose="020B0502040204020203" pitchFamily="34" charset="0"/>
              </a:rPr>
              <a:t>Microsoft Entra Conditional Access brings signals together, to make decisions, and enforce organizational policies. </a:t>
            </a:r>
          </a:p>
          <a:p>
            <a:endParaRPr lang="en-US" b="0" i="0">
              <a:solidFill>
                <a:srgbClr val="161616"/>
              </a:solidFill>
              <a:effectLst/>
              <a:latin typeface="Segoe UI" panose="020B0502040204020203" pitchFamily="34" charset="0"/>
            </a:endParaRPr>
          </a:p>
          <a:p>
            <a:pPr defTabSz="990717">
              <a:spcAft>
                <a:spcPts val="361"/>
              </a:spcAft>
              <a:defRPr/>
            </a:pPr>
            <a:r>
              <a:rPr lang="en-US"/>
              <a:t>Common Signals – Users, Devices and Locations</a:t>
            </a:r>
          </a:p>
          <a:p>
            <a:endParaRPr lang="en-US"/>
          </a:p>
          <a:p>
            <a:pPr defTabSz="990717">
              <a:spcAft>
                <a:spcPts val="361"/>
              </a:spcAft>
              <a:defRPr/>
            </a:pPr>
            <a:r>
              <a:rPr lang="en-US"/>
              <a:t>Common Decisions – Block, Grant, Require MFA</a:t>
            </a:r>
          </a:p>
          <a:p>
            <a:endParaRPr lang="en-US" b="0" i="0">
              <a:solidFill>
                <a:srgbClr val="161616"/>
              </a:solidFill>
              <a:effectLst/>
              <a:latin typeface="Segoe UI" panose="020B0502040204020203" pitchFamily="34" charset="0"/>
            </a:endParaRPr>
          </a:p>
          <a:p>
            <a:r>
              <a:rPr lang="en-US" b="0" i="0">
                <a:solidFill>
                  <a:srgbClr val="161616"/>
                </a:solidFill>
                <a:effectLst/>
                <a:latin typeface="Segoe UI" panose="020B0502040204020203" pitchFamily="34" charset="0"/>
              </a:rPr>
              <a:t>Conditional Access policies at their simplest are if-then statements; </a:t>
            </a:r>
            <a:r>
              <a:rPr lang="en-US" b="1" i="0">
                <a:solidFill>
                  <a:srgbClr val="161616"/>
                </a:solidFill>
                <a:effectLst/>
                <a:latin typeface="Segoe UI" panose="020B0502040204020203" pitchFamily="34" charset="0"/>
              </a:rPr>
              <a:t>if</a:t>
            </a:r>
            <a:r>
              <a:rPr lang="en-US" b="0" i="0">
                <a:solidFill>
                  <a:srgbClr val="161616"/>
                </a:solidFill>
                <a:effectLst/>
                <a:latin typeface="Segoe UI" panose="020B0502040204020203" pitchFamily="34" charset="0"/>
              </a:rPr>
              <a:t> a user wants to access a resource, </a:t>
            </a:r>
            <a:r>
              <a:rPr lang="en-US" b="1" i="0">
                <a:solidFill>
                  <a:srgbClr val="161616"/>
                </a:solidFill>
                <a:effectLst/>
                <a:latin typeface="Segoe UI" panose="020B0502040204020203" pitchFamily="34" charset="0"/>
              </a:rPr>
              <a:t>then</a:t>
            </a:r>
            <a:r>
              <a:rPr lang="en-US" b="0" i="0">
                <a:solidFill>
                  <a:srgbClr val="161616"/>
                </a:solidFill>
                <a:effectLst/>
                <a:latin typeface="Segoe UI" panose="020B0502040204020203" pitchFamily="34" charset="0"/>
              </a:rPr>
              <a:t> they must complete an action. For example: If a user wants to access an application or service like Microsoft 365, then they must perform multifactor authentication to gain access.</a:t>
            </a:r>
          </a:p>
          <a:p>
            <a:pPr defTabSz="990717">
              <a:spcAft>
                <a:spcPts val="361"/>
              </a:spcAft>
              <a:defRPr/>
            </a:pPr>
            <a:endParaRPr lang="en-US"/>
          </a:p>
          <a:p>
            <a:endParaRPr lang="en-US"/>
          </a:p>
        </p:txBody>
      </p:sp>
      <p:sp>
        <p:nvSpPr>
          <p:cNvPr id="4" name="Header Placeholder 3">
            <a:extLst>
              <a:ext uri="{FF2B5EF4-FFF2-40B4-BE49-F238E27FC236}">
                <a16:creationId xmlns:a16="http://schemas.microsoft.com/office/drawing/2014/main" id="{51DD917A-2DEF-C057-7812-A01AD3EF6BA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1E4FEC0-8234-192F-E479-E22827A959FA}"/>
              </a:ext>
            </a:extLst>
          </p:cNvPr>
          <p:cNvSpPr>
            <a:spLocks noGrp="1"/>
          </p:cNvSpPr>
          <p:nvPr>
            <p:ph type="ftr" sz="quarter" idx="4"/>
          </p:nvPr>
        </p:nvSpPr>
        <p:spPr/>
        <p:txBody>
          <a:bodyPr/>
          <a:lstStyle/>
          <a:p>
            <a:pPr defTabSz="99042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82E2519-03A3-45E9-4E53-83788474C356}"/>
              </a:ext>
            </a:extLst>
          </p:cNvPr>
          <p:cNvSpPr>
            <a:spLocks noGrp="1"/>
          </p:cNvSpPr>
          <p:nvPr>
            <p:ph type="dt" idx="1"/>
          </p:nvPr>
        </p:nvSpPr>
        <p:spPr/>
        <p:txBody>
          <a:bodyPr/>
          <a:lstStyle/>
          <a:p>
            <a:fld id="{F3AB8861-C632-487D-AB34-5ADDC79D8CAF}" type="datetime8">
              <a:rPr lang="en-CA" smtClean="0"/>
              <a:t>2025-06-26 4:53 PM</a:t>
            </a:fld>
            <a:endParaRPr lang="en-US"/>
          </a:p>
        </p:txBody>
      </p:sp>
      <p:sp>
        <p:nvSpPr>
          <p:cNvPr id="7" name="Slide Number Placeholder 6">
            <a:extLst>
              <a:ext uri="{FF2B5EF4-FFF2-40B4-BE49-F238E27FC236}">
                <a16:creationId xmlns:a16="http://schemas.microsoft.com/office/drawing/2014/main" id="{DE208004-9EA8-2540-2B8A-73BFBAE29C4E}"/>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17422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4A560-A88B-373F-1789-E997385C8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57DDCB-9B55-6F62-59D9-111080A2E5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36725C-C8D4-18E9-DF7A-6C6E5709A6E2}"/>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78CFF6DF-E623-D28A-E177-FF370115005D}"/>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3F6461A7-75B9-4063-139D-DDE3F6455A13}"/>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042CDFA-8A93-C201-3632-CB121DB83F0E}"/>
              </a:ext>
            </a:extLst>
          </p:cNvPr>
          <p:cNvSpPr>
            <a:spLocks noGrp="1"/>
          </p:cNvSpPr>
          <p:nvPr>
            <p:ph type="dt" idx="1"/>
          </p:nvPr>
        </p:nvSpPr>
        <p:spPr/>
        <p:txBody>
          <a:bodyPr/>
          <a:lstStyle/>
          <a:p>
            <a:pPr defTabSz="990717">
              <a:defRPr/>
            </a:pPr>
            <a:fld id="{F3AB8861-C632-487D-AB34-5ADDC79D8CAF}"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FB809BE3-51EA-74B4-4EC5-EB3CF5B12466}"/>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25</a:t>
            </a:fld>
            <a:endParaRPr lang="en-US">
              <a:solidFill>
                <a:prstClr val="black"/>
              </a:solidFill>
            </a:endParaRPr>
          </a:p>
        </p:txBody>
      </p:sp>
    </p:spTree>
    <p:extLst>
      <p:ext uri="{BB962C8B-B14F-4D97-AF65-F5344CB8AC3E}">
        <p14:creationId xmlns:p14="http://schemas.microsoft.com/office/powerpoint/2010/main" val="1466089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A7975-C2BE-5ED0-C8D6-7F45055CC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6B0DC3-7E7C-3771-2058-A14D3CEDF9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56B214-821F-FA24-3C0A-DECBAA536EF2}"/>
              </a:ext>
            </a:extLst>
          </p:cNvPr>
          <p:cNvSpPr>
            <a:spLocks noGrp="1"/>
          </p:cNvSpPr>
          <p:nvPr>
            <p:ph type="body" idx="1"/>
          </p:nvPr>
        </p:nvSpPr>
        <p:spPr/>
        <p:txBody>
          <a:bodyPr/>
          <a:lstStyle/>
          <a:p>
            <a:pPr defTabSz="990717">
              <a:spcAft>
                <a:spcPts val="361"/>
              </a:spcAft>
              <a:defRPr/>
            </a:pPr>
            <a:endParaRPr lang="en-US" b="0" i="0">
              <a:solidFill>
                <a:srgbClr val="161616"/>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A7A01C22-01AC-6CB1-9288-ABC786BF87A7}"/>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D8A90DDB-416E-58DE-772D-2D8FD4162456}"/>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E9F612-D32E-E7CD-3549-FD929023FEF7}"/>
              </a:ext>
            </a:extLst>
          </p:cNvPr>
          <p:cNvSpPr>
            <a:spLocks noGrp="1"/>
          </p:cNvSpPr>
          <p:nvPr>
            <p:ph type="dt" idx="1"/>
          </p:nvPr>
        </p:nvSpPr>
        <p:spPr/>
        <p:txBody>
          <a:bodyPr/>
          <a:lstStyle/>
          <a:p>
            <a:pPr defTabSz="990717">
              <a:defRPr/>
            </a:pPr>
            <a:fld id="{F3AB8861-C632-487D-AB34-5ADDC79D8CAF}"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C1980377-D3FB-2EFC-F9B5-C7F71D26F1C8}"/>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26</a:t>
            </a:fld>
            <a:endParaRPr lang="en-US">
              <a:solidFill>
                <a:prstClr val="black"/>
              </a:solidFill>
            </a:endParaRPr>
          </a:p>
        </p:txBody>
      </p:sp>
    </p:spTree>
    <p:extLst>
      <p:ext uri="{BB962C8B-B14F-4D97-AF65-F5344CB8AC3E}">
        <p14:creationId xmlns:p14="http://schemas.microsoft.com/office/powerpoint/2010/main" val="3022040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63DDD1-89D0-6196-E7DD-C3750AA56D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E230DD-82B8-5754-4E96-10A0476FD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C21F92-C20A-9EF2-4F49-9BE88B0CFDC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E8BFDB-C010-DB4F-9A8C-D2327B42CF75}"/>
              </a:ext>
            </a:extLst>
          </p:cNvPr>
          <p:cNvSpPr>
            <a:spLocks noGrp="1"/>
          </p:cNvSpPr>
          <p:nvPr>
            <p:ph type="sldNum" sz="quarter" idx="5"/>
          </p:nvPr>
        </p:nvSpPr>
        <p:spPr/>
        <p:txBody>
          <a:bodyPr/>
          <a:lstStyle/>
          <a:p>
            <a:fld id="{054A4EC1-C524-ED45-A185-10510AA0C8D1}" type="slidenum">
              <a:rPr lang="en-US" smtClean="0"/>
              <a:t>29</a:t>
            </a:fld>
            <a:endParaRPr lang="en-US"/>
          </a:p>
        </p:txBody>
      </p:sp>
    </p:spTree>
    <p:extLst>
      <p:ext uri="{BB962C8B-B14F-4D97-AF65-F5344CB8AC3E}">
        <p14:creationId xmlns:p14="http://schemas.microsoft.com/office/powerpoint/2010/main" val="425923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8525F-5B81-4105-F73A-DE3F13005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E387C-E956-CA9D-0DFE-FC30BAE942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1BBBCB-2B47-09E9-66BF-4B144957EA1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FAF930-02A8-24C1-F5F7-8AF65B0EE32B}"/>
              </a:ext>
            </a:extLst>
          </p:cNvPr>
          <p:cNvSpPr>
            <a:spLocks noGrp="1"/>
          </p:cNvSpPr>
          <p:nvPr>
            <p:ph type="sldNum" sz="quarter" idx="5"/>
          </p:nvPr>
        </p:nvSpPr>
        <p:spPr/>
        <p:txBody>
          <a:bodyPr/>
          <a:lstStyle/>
          <a:p>
            <a:fld id="{054A4EC1-C524-ED45-A185-10510AA0C8D1}" type="slidenum">
              <a:rPr lang="en-US" smtClean="0"/>
              <a:t>30</a:t>
            </a:fld>
            <a:endParaRPr lang="en-US"/>
          </a:p>
        </p:txBody>
      </p:sp>
    </p:spTree>
    <p:extLst>
      <p:ext uri="{BB962C8B-B14F-4D97-AF65-F5344CB8AC3E}">
        <p14:creationId xmlns:p14="http://schemas.microsoft.com/office/powerpoint/2010/main" val="3658310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8403B-5408-3AE9-1D46-74D4A98926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98CDC-2A58-5482-F789-8D8F5C48A0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C2FEC3-C119-4BA8-EAD7-FDB338E96B90}"/>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kern="1200" noProof="0">
                <a:solidFill>
                  <a:schemeClr val="bg1"/>
                </a:solidFill>
                <a:latin typeface="+mn-lt"/>
                <a:ea typeface="+mn-ea"/>
                <a:cs typeface="+mn-cs"/>
              </a:rPr>
              <a:t>Managing data security (table, column, and row levels) across different data engines can be a persistent nightmare for customers. With OneLake security in Microsoft Fabric, you can define security in OneLake, and all engines will enforce it uniformly as they process queries and jobs. Use OneLake security to centrally manage permissions across all domains and workspaces in Fabric. This release will also include the GA of Data Access Roles which will be announced under the OneLake security umbrella. </a:t>
            </a:r>
          </a:p>
        </p:txBody>
      </p:sp>
      <p:sp>
        <p:nvSpPr>
          <p:cNvPr id="4" name="Slide Number Placeholder 3">
            <a:extLst>
              <a:ext uri="{FF2B5EF4-FFF2-40B4-BE49-F238E27FC236}">
                <a16:creationId xmlns:a16="http://schemas.microsoft.com/office/drawing/2014/main" id="{C091B72F-8F14-775B-400C-B4F1442D1F4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F9F99E-492F-4510-B5EA-85816E0D96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6808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35972-90AD-F550-0E62-4B70EBEBB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685DA2-D958-AD5B-B5FC-5C4D784864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F761A-A318-CBD2-39A1-AD1A14A765EF}"/>
              </a:ext>
            </a:extLst>
          </p:cNvPr>
          <p:cNvSpPr>
            <a:spLocks noGrp="1"/>
          </p:cNvSpPr>
          <p:nvPr>
            <p:ph type="body" idx="1"/>
          </p:nvPr>
        </p:nvSpPr>
        <p:spPr/>
        <p:txBody>
          <a:bodyPr/>
          <a:lstStyle/>
          <a:p>
            <a:pPr algn="l"/>
            <a:r>
              <a:rPr lang="en-US" sz="3500" b="1">
                <a:solidFill>
                  <a:srgbClr val="161616"/>
                </a:solidFill>
              </a:rPr>
              <a:t>Workspace security</a:t>
            </a:r>
          </a:p>
          <a:p>
            <a:pPr algn="l"/>
            <a:r>
              <a:rPr lang="en-US" sz="3500">
                <a:solidFill>
                  <a:srgbClr val="161616"/>
                </a:solidFill>
                <a:hlinkClick r:id="rId3"/>
              </a:rPr>
              <a:t>Workspaces</a:t>
            </a:r>
            <a:r>
              <a:rPr lang="en-US" sz="3500">
                <a:solidFill>
                  <a:srgbClr val="161616"/>
                </a:solidFill>
              </a:rPr>
              <a:t> represent the primary security boundary for data stored in </a:t>
            </a:r>
            <a:r>
              <a:rPr lang="en-US" sz="3500" err="1">
                <a:solidFill>
                  <a:srgbClr val="161616"/>
                </a:solidFill>
              </a:rPr>
              <a:t>OneLake</a:t>
            </a:r>
            <a:r>
              <a:rPr lang="en-US" sz="3500">
                <a:solidFill>
                  <a:srgbClr val="161616"/>
                </a:solidFill>
              </a:rPr>
              <a:t>. Each workspace represents a single domain or project area where teams can collaborate on data. You manage security in the workspace by assigning users to </a:t>
            </a:r>
            <a:r>
              <a:rPr lang="en-US" sz="3500">
                <a:solidFill>
                  <a:srgbClr val="161616"/>
                </a:solidFill>
                <a:hlinkClick r:id="rId4"/>
              </a:rPr>
              <a:t>workspace roles</a:t>
            </a:r>
            <a:r>
              <a:rPr lang="en-US" sz="3500">
                <a:solidFill>
                  <a:srgbClr val="161616"/>
                </a:solidFill>
              </a:rPr>
              <a:t>.</a:t>
            </a:r>
          </a:p>
          <a:p>
            <a:pPr algn="l"/>
            <a:r>
              <a:rPr lang="en-US" sz="3500">
                <a:solidFill>
                  <a:srgbClr val="161616"/>
                </a:solidFill>
              </a:rPr>
              <a:t>For more information, see </a:t>
            </a:r>
            <a:r>
              <a:rPr lang="en-US" sz="3500" err="1">
                <a:solidFill>
                  <a:srgbClr val="161616"/>
                </a:solidFill>
                <a:hlinkClick r:id="rId5"/>
              </a:rPr>
              <a:t>OneLake</a:t>
            </a:r>
            <a:r>
              <a:rPr lang="en-US" sz="3500">
                <a:solidFill>
                  <a:srgbClr val="161616"/>
                </a:solidFill>
                <a:hlinkClick r:id="rId5"/>
              </a:rPr>
              <a:t> security (Workspace security)</a:t>
            </a:r>
            <a:r>
              <a:rPr lang="en-US" sz="3500">
                <a:solidFill>
                  <a:srgbClr val="161616"/>
                </a:solidFill>
              </a:rPr>
              <a:t>.</a:t>
            </a:r>
          </a:p>
          <a:p>
            <a:pPr algn="l"/>
            <a:r>
              <a:rPr lang="en-US" sz="3500" b="1">
                <a:solidFill>
                  <a:srgbClr val="161616"/>
                </a:solidFill>
              </a:rPr>
              <a:t>Item security</a:t>
            </a:r>
          </a:p>
          <a:p>
            <a:pPr algn="l"/>
            <a:r>
              <a:rPr lang="en-US" sz="3500">
                <a:solidFill>
                  <a:srgbClr val="161616"/>
                </a:solidFill>
              </a:rPr>
              <a:t>Within a workspace, you can assign permissions directly to Fabric items, like warehouses and </a:t>
            </a:r>
            <a:r>
              <a:rPr lang="en-US" sz="3500" err="1">
                <a:solidFill>
                  <a:srgbClr val="161616"/>
                </a:solidFill>
              </a:rPr>
              <a:t>lakehouses</a:t>
            </a:r>
            <a:r>
              <a:rPr lang="en-US" sz="3500">
                <a:solidFill>
                  <a:srgbClr val="161616"/>
                </a:solidFill>
              </a:rPr>
              <a:t>. Item security provides the flexibility to grant access to an individual Fabric item without granting access to the entire workspace. Users can set up per-item permissions either by </a:t>
            </a:r>
            <a:r>
              <a:rPr lang="en-US" sz="3500">
                <a:solidFill>
                  <a:srgbClr val="161616"/>
                </a:solidFill>
                <a:hlinkClick r:id="rId6"/>
              </a:rPr>
              <a:t>sharing an item</a:t>
            </a:r>
            <a:r>
              <a:rPr lang="en-US" sz="3500">
                <a:solidFill>
                  <a:srgbClr val="161616"/>
                </a:solidFill>
              </a:rPr>
              <a:t> or by managing the permissions of an item.</a:t>
            </a:r>
          </a:p>
          <a:p>
            <a:pPr algn="l"/>
            <a:r>
              <a:rPr lang="en-US" sz="3500">
                <a:solidFill>
                  <a:srgbClr val="161616"/>
                </a:solidFill>
              </a:rPr>
              <a:t>For information, see </a:t>
            </a:r>
            <a:r>
              <a:rPr lang="en-US" sz="3500" err="1">
                <a:solidFill>
                  <a:srgbClr val="161616"/>
                </a:solidFill>
                <a:hlinkClick r:id="rId7"/>
              </a:rPr>
              <a:t>OneLake</a:t>
            </a:r>
            <a:r>
              <a:rPr lang="en-US" sz="3500">
                <a:solidFill>
                  <a:srgbClr val="161616"/>
                </a:solidFill>
                <a:hlinkClick r:id="rId7"/>
              </a:rPr>
              <a:t> security (Item security)</a:t>
            </a:r>
            <a:r>
              <a:rPr lang="en-US" sz="3500">
                <a:solidFill>
                  <a:srgbClr val="161616"/>
                </a:solidFill>
              </a:rPr>
              <a:t>.</a:t>
            </a:r>
          </a:p>
          <a:p>
            <a:pPr defTabSz="990752">
              <a:lnSpc>
                <a:spcPct val="100000"/>
              </a:lnSpc>
              <a:spcAft>
                <a:spcPts val="0"/>
              </a:spcAft>
              <a:defRPr/>
            </a:pPr>
            <a:endParaRPr lang="en-US" sz="1300" b="1">
              <a:solidFill>
                <a:schemeClr val="bg1"/>
              </a:solidFill>
            </a:endParaRPr>
          </a:p>
        </p:txBody>
      </p:sp>
      <p:sp>
        <p:nvSpPr>
          <p:cNvPr id="4" name="Slide Number Placeholder 3">
            <a:extLst>
              <a:ext uri="{FF2B5EF4-FFF2-40B4-BE49-F238E27FC236}">
                <a16:creationId xmlns:a16="http://schemas.microsoft.com/office/drawing/2014/main" id="{CE3B8216-4D2A-D5D3-9A37-86525BBC9B59}"/>
              </a:ext>
            </a:extLst>
          </p:cNvPr>
          <p:cNvSpPr>
            <a:spLocks noGrp="1"/>
          </p:cNvSpPr>
          <p:nvPr>
            <p:ph type="sldNum" sz="quarter" idx="5"/>
          </p:nvPr>
        </p:nvSpPr>
        <p:spPr/>
        <p:txBody>
          <a:bodyPr/>
          <a:lstStyle/>
          <a:p>
            <a:pPr defTabSz="990752">
              <a:defRPr/>
            </a:pPr>
            <a:fld id="{FB5E568B-101D-41E3-95EA-D68A456DD20C}" type="slidenum">
              <a:rPr lang="en-US">
                <a:solidFill>
                  <a:prstClr val="black"/>
                </a:solidFill>
                <a:latin typeface="Calibri" panose="020F0502020204030204"/>
              </a:rPr>
              <a:pPr defTabSz="990752">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4240198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9D956-D54A-E6D2-3D79-130FE8B0D5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52DC28-B2C0-029A-69ED-D11827A89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0A2AA-C4BD-FFAB-649A-A2E1B1EA679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Talk track:</a:t>
            </a:r>
          </a:p>
          <a:p>
            <a:endParaRPr lang="en-US"/>
          </a:p>
          <a:p>
            <a:r>
              <a:rPr lang="en-US"/>
              <a:t>Microsoft Purview offers Information Protection, Insider Risk Management, and Data Loss Prevention on one unified platform that helps organization fortify data security effectively, so you can develop a defense-in-depth approach when it comes to protecting your sensitive data.</a:t>
            </a:r>
          </a:p>
        </p:txBody>
      </p:sp>
      <p:sp>
        <p:nvSpPr>
          <p:cNvPr id="4" name="Slide Number Placeholder 3">
            <a:extLst>
              <a:ext uri="{FF2B5EF4-FFF2-40B4-BE49-F238E27FC236}">
                <a16:creationId xmlns:a16="http://schemas.microsoft.com/office/drawing/2014/main" id="{DB4F47A2-A2D0-3C69-B6C9-1126BCFE1DC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306C30-BCB1-4BDD-8CE8-5E4561CC6A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50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8C52E-EF5D-0C8B-B3E2-220A96FE0A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23366D-3B7A-9B8D-979D-F64E4C43A6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319A7-FEAD-D20C-F5E4-8F5004897D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97F440-9452-783F-0D4A-4F198DFF7C7B}"/>
              </a:ext>
            </a:extLst>
          </p:cNvPr>
          <p:cNvSpPr>
            <a:spLocks noGrp="1"/>
          </p:cNvSpPr>
          <p:nvPr>
            <p:ph type="sldNum" sz="quarter" idx="5"/>
          </p:nvPr>
        </p:nvSpPr>
        <p:spPr/>
        <p:txBody>
          <a:bodyPr/>
          <a:lstStyle/>
          <a:p>
            <a:pPr defTabSz="1028401">
              <a:defRPr/>
            </a:pPr>
            <a:fld id="{22FE4AA7-EBB0-4017-BBD9-B1280E03207A}" type="slidenum">
              <a:rPr lang="en-US">
                <a:solidFill>
                  <a:prstClr val="black"/>
                </a:solidFill>
                <a:latin typeface="Aptos" panose="02110004020202020204"/>
              </a:rPr>
              <a:pPr defTabSz="1028401">
                <a:defRPr/>
              </a:pPr>
              <a:t>40</a:t>
            </a:fld>
            <a:endParaRPr lang="en-US">
              <a:solidFill>
                <a:prstClr val="black"/>
              </a:solidFill>
              <a:latin typeface="Aptos" panose="02110004020202020204"/>
            </a:endParaRPr>
          </a:p>
        </p:txBody>
      </p:sp>
    </p:spTree>
    <p:extLst>
      <p:ext uri="{BB962C8B-B14F-4D97-AF65-F5344CB8AC3E}">
        <p14:creationId xmlns:p14="http://schemas.microsoft.com/office/powerpoint/2010/main" val="3108637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Let's walk through a scenario that might be relevant to your organization – the need to secure collaboration tools from data security incidents. Think of the number of meetings that your employees attend every day – specifically those meetings that involve both internal and external participants. [Click] Now let's think about a sensitive Power BI file that is shared over the meeting chat – that contains confidential information related to your organization's earnings – or it could contain company IP, employee PII, etc. [Click] If we follow the red flowlines, you can see what could occur if the document was not protected and in this case, gets exposed to external users. Imagine if those external users acted maliciously and leaked that sensitive information out to the press – this scenario would result in a data security incident. [Click] However, if we follow the yellow line, the document was labeled highly confidential and was inaccessible to those external users – leading to strong data security.</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00E4BB-37B3-40A7-97C6-57D4DE674E8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7693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6/26/2025 4:53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4663B-602D-6928-2442-A6E49845EC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BF3FB-AAA0-11E1-254C-E8DF03967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FA34A-68D4-3637-998B-CD63D43FBF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1FFCAB3-1986-665E-0D9B-983F74A418F7}"/>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7941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D1532-ECE3-70CB-1AAE-BB682EC1C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FB4268-0271-ABEF-382C-E2C512177A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991A31-0A73-AC5E-D8D9-F134F9E036F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Speaker: </a:t>
            </a:r>
            <a:r>
              <a:rPr lang="en-US" sz="1200"/>
              <a:t>Adi Regev</a:t>
            </a:r>
          </a:p>
          <a:p>
            <a:endParaRPr lang="en-US"/>
          </a:p>
        </p:txBody>
      </p:sp>
      <p:sp>
        <p:nvSpPr>
          <p:cNvPr id="4" name="Slide Number Placeholder 3">
            <a:extLst>
              <a:ext uri="{FF2B5EF4-FFF2-40B4-BE49-F238E27FC236}">
                <a16:creationId xmlns:a16="http://schemas.microsoft.com/office/drawing/2014/main" id="{36FF24E3-8B1E-487D-A727-00589A328B69}"/>
              </a:ext>
            </a:extLst>
          </p:cNvPr>
          <p:cNvSpPr>
            <a:spLocks noGrp="1"/>
          </p:cNvSpPr>
          <p:nvPr>
            <p:ph type="sldNum" sz="quarter" idx="5"/>
          </p:nvPr>
        </p:nvSpPr>
        <p:spPr/>
        <p:txBody>
          <a:bodyPr/>
          <a:lstStyle/>
          <a:p>
            <a:fld id="{47300C5C-33B5-4F4E-BAB2-B61D4CCA2C8F}" type="slidenum">
              <a:rPr lang="en-US" smtClean="0"/>
              <a:t>43</a:t>
            </a:fld>
            <a:endParaRPr lang="en-US"/>
          </a:p>
        </p:txBody>
      </p:sp>
    </p:spTree>
    <p:extLst>
      <p:ext uri="{BB962C8B-B14F-4D97-AF65-F5344CB8AC3E}">
        <p14:creationId xmlns:p14="http://schemas.microsoft.com/office/powerpoint/2010/main" val="7596097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D32CB-46A1-BAB6-4797-652C4CB60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AC2F7-BF05-9370-EBE7-D94B9B86C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E07409-5838-351E-F381-B73AB6330D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97AE42A-80F4-CA65-E809-2FA463F7C472}"/>
              </a:ext>
            </a:extLst>
          </p:cNvPr>
          <p:cNvSpPr>
            <a:spLocks noGrp="1"/>
          </p:cNvSpPr>
          <p:nvPr>
            <p:ph type="sldNum" sz="quarter" idx="5"/>
          </p:nvPr>
        </p:nvSpPr>
        <p:spPr/>
        <p:txBody>
          <a:bodyPr/>
          <a:lstStyle/>
          <a:p>
            <a:pPr marL="0" marR="0" lvl="0" indent="0" algn="r" defTabSz="1028401" rtl="0" eaLnBrk="1" fontAlgn="auto" latinLnBrk="0" hangingPunct="1">
              <a:lnSpc>
                <a:spcPct val="100000"/>
              </a:lnSpc>
              <a:spcBef>
                <a:spcPts val="0"/>
              </a:spcBef>
              <a:spcAft>
                <a:spcPts val="0"/>
              </a:spcAft>
              <a:buClrTx/>
              <a:buSzTx/>
              <a:buFontTx/>
              <a:buNone/>
              <a:tabLst/>
              <a:defRPr/>
            </a:pPr>
            <a:fld id="{22FE4AA7-EBB0-4017-BBD9-B1280E03207A}"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1028401"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5297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98FF-2A78-FB4D-D6E2-446D42791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E0F309-9DD7-EE6A-03E3-4A1521FE6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4B0CB-561E-A4CB-559A-8DD2EB815B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080679-B187-9C39-396E-C244FBE512D0}"/>
              </a:ext>
            </a:extLst>
          </p:cNvPr>
          <p:cNvSpPr>
            <a:spLocks noGrp="1"/>
          </p:cNvSpPr>
          <p:nvPr>
            <p:ph type="sldNum" sz="quarter" idx="5"/>
          </p:nvPr>
        </p:nvSpPr>
        <p:spPr/>
        <p:txBody>
          <a:bodyPr/>
          <a:lstStyle/>
          <a:p>
            <a:pPr defTabSz="1028401">
              <a:defRPr/>
            </a:pPr>
            <a:fld id="{22FE4AA7-EBB0-4017-BBD9-B1280E03207A}" type="slidenum">
              <a:rPr lang="en-US">
                <a:solidFill>
                  <a:prstClr val="black"/>
                </a:solidFill>
                <a:latin typeface="Aptos" panose="02110004020202020204"/>
              </a:rPr>
              <a:pPr defTabSz="1028401">
                <a:defRPr/>
              </a:pPr>
              <a:t>45</a:t>
            </a:fld>
            <a:endParaRPr lang="en-US">
              <a:solidFill>
                <a:prstClr val="black"/>
              </a:solidFill>
              <a:latin typeface="Aptos" panose="02110004020202020204"/>
            </a:endParaRPr>
          </a:p>
        </p:txBody>
      </p:sp>
    </p:spTree>
    <p:extLst>
      <p:ext uri="{BB962C8B-B14F-4D97-AF65-F5344CB8AC3E}">
        <p14:creationId xmlns:p14="http://schemas.microsoft.com/office/powerpoint/2010/main" val="24677731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6/26/2025 4:53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defTabSz="1010626">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1010626">
              <a:defRPr/>
            </a:pPr>
            <a:fld id="{386CE63F-9E7F-4C04-9D0D-FCA25A8E9E86}" type="datetime8">
              <a:rPr lang="en-US">
                <a:solidFill>
                  <a:prstClr val="black"/>
                </a:solidFill>
              </a:rPr>
              <a:pPr defTabSz="1010626">
                <a:defRPr/>
              </a:pPr>
              <a:t>6/26/2025 4:53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5</a:t>
            </a:fld>
            <a:endParaRPr lang="en-US">
              <a:solidFill>
                <a:prstClr val="black"/>
              </a:solidFill>
            </a:endParaRPr>
          </a:p>
        </p:txBody>
      </p:sp>
    </p:spTree>
    <p:extLst>
      <p:ext uri="{BB962C8B-B14F-4D97-AF65-F5344CB8AC3E}">
        <p14:creationId xmlns:p14="http://schemas.microsoft.com/office/powerpoint/2010/main" val="530549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B3D6C-9D51-CA3E-6F09-871ECF9FB9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E83EE3-7D5B-2C96-8F67-80FCD399E0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6A78EA-72EC-908A-1E80-4ED30459C00A}"/>
              </a:ext>
            </a:extLst>
          </p:cNvPr>
          <p:cNvSpPr>
            <a:spLocks noGrp="1"/>
          </p:cNvSpPr>
          <p:nvPr>
            <p:ph type="body" idx="1"/>
          </p:nvPr>
        </p:nvSpPr>
        <p:spPr/>
        <p:txBody>
          <a:bodyPr/>
          <a:lstStyle/>
          <a:p>
            <a:r>
              <a:rPr lang="en-US"/>
              <a:t>Menu for core section on this slide</a:t>
            </a:r>
          </a:p>
        </p:txBody>
      </p:sp>
      <p:sp>
        <p:nvSpPr>
          <p:cNvPr id="4" name="Header Placeholder 3">
            <a:extLst>
              <a:ext uri="{FF2B5EF4-FFF2-40B4-BE49-F238E27FC236}">
                <a16:creationId xmlns:a16="http://schemas.microsoft.com/office/drawing/2014/main" id="{C0A159B8-514D-3926-E87A-D0785D025F67}"/>
              </a:ext>
            </a:extLst>
          </p:cNvPr>
          <p:cNvSpPr>
            <a:spLocks noGrp="1"/>
          </p:cNvSpPr>
          <p:nvPr>
            <p:ph type="hdr" sz="quarter"/>
          </p:nvPr>
        </p:nvSpPr>
        <p:spPr/>
        <p:txBody>
          <a:bodyPr/>
          <a:lstStyle/>
          <a:p>
            <a:pPr defTabSz="1010626">
              <a:defRPr/>
            </a:pPr>
            <a:endParaRPr lang="en-US">
              <a:solidFill>
                <a:prstClr val="black"/>
              </a:solidFill>
            </a:endParaRPr>
          </a:p>
        </p:txBody>
      </p:sp>
      <p:sp>
        <p:nvSpPr>
          <p:cNvPr id="5" name="Footer Placeholder 4">
            <a:extLst>
              <a:ext uri="{FF2B5EF4-FFF2-40B4-BE49-F238E27FC236}">
                <a16:creationId xmlns:a16="http://schemas.microsoft.com/office/drawing/2014/main" id="{3A6CB284-7721-0A2A-988F-8DF8696C9785}"/>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07960A-D7AA-1506-C2BF-9E155CA196CF}"/>
              </a:ext>
            </a:extLst>
          </p:cNvPr>
          <p:cNvSpPr>
            <a:spLocks noGrp="1"/>
          </p:cNvSpPr>
          <p:nvPr>
            <p:ph type="dt" idx="1"/>
          </p:nvPr>
        </p:nvSpPr>
        <p:spPr/>
        <p:txBody>
          <a:bodyPr/>
          <a:lstStyle/>
          <a:p>
            <a:pPr defTabSz="1010626">
              <a:defRPr/>
            </a:pPr>
            <a:fld id="{386CE63F-9E7F-4C04-9D0D-FCA25A8E9E86}" type="datetime8">
              <a:rPr lang="en-US">
                <a:solidFill>
                  <a:prstClr val="black"/>
                </a:solidFill>
              </a:rPr>
              <a:pPr defTabSz="1010626">
                <a:defRPr/>
              </a:pPr>
              <a:t>6/26/2025 4:53 PM</a:t>
            </a:fld>
            <a:endParaRPr lang="en-US">
              <a:solidFill>
                <a:prstClr val="black"/>
              </a:solidFill>
            </a:endParaRPr>
          </a:p>
        </p:txBody>
      </p:sp>
      <p:sp>
        <p:nvSpPr>
          <p:cNvPr id="7" name="Slide Number Placeholder 6">
            <a:extLst>
              <a:ext uri="{FF2B5EF4-FFF2-40B4-BE49-F238E27FC236}">
                <a16:creationId xmlns:a16="http://schemas.microsoft.com/office/drawing/2014/main" id="{3FBC8DDC-5753-2617-904A-EA581730D6D2}"/>
              </a:ext>
            </a:extLst>
          </p:cNvPr>
          <p:cNvSpPr>
            <a:spLocks noGrp="1"/>
          </p:cNvSpPr>
          <p:nvPr>
            <p:ph type="sldNum" sz="quarter" idx="5"/>
          </p:nvPr>
        </p:nvSpPr>
        <p:spPr/>
        <p:txBody>
          <a:bodyPr/>
          <a:lstStyle/>
          <a:p>
            <a:pPr defTabSz="1010626">
              <a:defRPr/>
            </a:pPr>
            <a:fld id="{B4008EB6-D09E-4580-8CD6-DDB14511944F}" type="slidenum">
              <a:rPr lang="en-US">
                <a:solidFill>
                  <a:prstClr val="black"/>
                </a:solidFill>
              </a:rPr>
              <a:pPr defTabSz="1010626">
                <a:defRPr/>
              </a:pPr>
              <a:t>6</a:t>
            </a:fld>
            <a:endParaRPr lang="en-US">
              <a:solidFill>
                <a:prstClr val="black"/>
              </a:solidFill>
            </a:endParaRPr>
          </a:p>
        </p:txBody>
      </p:sp>
    </p:spTree>
    <p:extLst>
      <p:ext uri="{BB962C8B-B14F-4D97-AF65-F5344CB8AC3E}">
        <p14:creationId xmlns:p14="http://schemas.microsoft.com/office/powerpoint/2010/main" val="445296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29C25-7CE9-9AC0-2029-8B1AB702C3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F05BF-6531-A9D3-C84D-6CB1575BFD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6D6487-E6BA-DA3A-EFB6-06FDA42A3D2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1C2AF-3B2F-06F2-601E-425B5FCEBB01}"/>
              </a:ext>
            </a:extLst>
          </p:cNvPr>
          <p:cNvSpPr>
            <a:spLocks noGrp="1"/>
          </p:cNvSpPr>
          <p:nvPr>
            <p:ph type="sldNum" sz="quarter" idx="5"/>
          </p:nvPr>
        </p:nvSpPr>
        <p:spPr/>
        <p:txBody>
          <a:bodyPr/>
          <a:lstStyle/>
          <a:p>
            <a:pPr defTabSz="990752">
              <a:defRPr/>
            </a:pPr>
            <a:fld id="{7263997F-846A-4BC3-A00B-E920A596D665}" type="slidenum">
              <a:rPr lang="en-US">
                <a:solidFill>
                  <a:prstClr val="black"/>
                </a:solidFill>
                <a:latin typeface="Calibri" panose="020F0502020204030204"/>
              </a:rPr>
              <a:pPr defTabSz="990752">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819933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F1547-E795-BF33-A3FF-A191912386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D0A2AA-AE82-77A8-49E5-1028A09EF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B7FC4-9690-EC60-6916-397B4C3BE115}"/>
              </a:ext>
            </a:extLst>
          </p:cNvPr>
          <p:cNvSpPr>
            <a:spLocks noGrp="1"/>
          </p:cNvSpPr>
          <p:nvPr>
            <p:ph type="body" idx="1"/>
          </p:nvPr>
        </p:nvSpPr>
        <p:spPr/>
        <p:txBody>
          <a:bodyPr/>
          <a:lstStyle/>
          <a:p>
            <a:pPr>
              <a:spcAft>
                <a:spcPts val="975"/>
              </a:spcAft>
              <a:defRPr/>
            </a:pPr>
            <a:r>
              <a:rPr lang="en-US" sz="900">
                <a:solidFill>
                  <a:srgbClr val="000000"/>
                </a:solidFill>
                <a:latin typeface="Segoe UI"/>
              </a:rPr>
              <a:t>Microsoft Fabric accelerates </a:t>
            </a:r>
            <a:r>
              <a:rPr lang="en-US" sz="900">
                <a:solidFill>
                  <a:srgbClr val="0070C0"/>
                </a:solidFill>
                <a:latin typeface="Segoe UI Semibold"/>
              </a:rPr>
              <a:t>data potential </a:t>
            </a:r>
            <a:r>
              <a:rPr lang="en-US" sz="900">
                <a:solidFill>
                  <a:srgbClr val="000000"/>
                </a:solidFill>
                <a:latin typeface="Segoe UI"/>
              </a:rPr>
              <a:t>for the era for AI.</a:t>
            </a:r>
          </a:p>
          <a:p>
            <a:pPr>
              <a:spcAft>
                <a:spcPts val="975"/>
              </a:spcAft>
              <a:defRPr/>
            </a:pPr>
            <a:endParaRPr lang="en-US" sz="900">
              <a:solidFill>
                <a:srgbClr val="000000"/>
              </a:solidFill>
              <a:latin typeface="Segoe UI"/>
            </a:endParaRPr>
          </a:p>
          <a:p>
            <a:pPr defTabSz="990717">
              <a:spcAft>
                <a:spcPts val="975"/>
              </a:spcAft>
              <a:defRPr/>
            </a:pPr>
            <a:r>
              <a:rPr lang="en-US" sz="900">
                <a:solidFill>
                  <a:srgbClr val="000000"/>
                </a:solidFill>
                <a:latin typeface="Segoe UI"/>
              </a:rPr>
              <a:t>Fabric provides a unified intelligent data foundation for all analytics workloads and integrates </a:t>
            </a:r>
            <a:r>
              <a:rPr lang="en-US" sz="900" b="1">
                <a:solidFill>
                  <a:srgbClr val="0070C0"/>
                </a:solidFill>
                <a:latin typeface="Segoe UI Semibold"/>
              </a:rPr>
              <a:t>Power BI</a:t>
            </a:r>
            <a:r>
              <a:rPr lang="en-US" sz="900">
                <a:solidFill>
                  <a:srgbClr val="000000"/>
                </a:solidFill>
                <a:latin typeface="Segoe UI"/>
              </a:rPr>
              <a:t>, </a:t>
            </a:r>
            <a:r>
              <a:rPr lang="en-US" sz="900" b="1">
                <a:solidFill>
                  <a:srgbClr val="0070C0"/>
                </a:solidFill>
                <a:latin typeface="Segoe UI Semibold"/>
              </a:rPr>
              <a:t>Data Factory </a:t>
            </a:r>
            <a:r>
              <a:rPr lang="en-US" sz="900">
                <a:solidFill>
                  <a:srgbClr val="000000"/>
                </a:solidFill>
                <a:latin typeface="Segoe UI"/>
              </a:rPr>
              <a:t>and </a:t>
            </a:r>
            <a:r>
              <a:rPr lang="en-US" sz="900" b="1">
                <a:solidFill>
                  <a:srgbClr val="0070C0"/>
                </a:solidFill>
                <a:latin typeface="Segoe UI Semibold"/>
              </a:rPr>
              <a:t>the next generation of Synapse </a:t>
            </a:r>
            <a:r>
              <a:rPr lang="en-US" sz="900">
                <a:solidFill>
                  <a:srgbClr val="000000"/>
                </a:solidFill>
                <a:latin typeface="Segoe UI"/>
              </a:rPr>
              <a:t>to offer customers a price performant and easy to manage modern analytics solution</a:t>
            </a:r>
          </a:p>
          <a:p>
            <a:pPr>
              <a:spcAft>
                <a:spcPts val="975"/>
              </a:spcAft>
              <a:defRPr/>
            </a:pPr>
            <a:endParaRPr lang="en-US" sz="900">
              <a:solidFill>
                <a:srgbClr val="000000"/>
              </a:solidFill>
              <a:latin typeface="Segoe UI"/>
            </a:endParaRPr>
          </a:p>
          <a:p>
            <a:pPr>
              <a:spcAft>
                <a:spcPts val="975"/>
              </a:spcAft>
              <a:defRPr/>
            </a:pPr>
            <a:r>
              <a:rPr lang="en-US" sz="900">
                <a:solidFill>
                  <a:srgbClr val="000000"/>
                </a:solidFill>
                <a:latin typeface="Segoe UI"/>
              </a:rPr>
              <a:t>Every analytics workload works seamlessly with </a:t>
            </a:r>
            <a:r>
              <a:rPr lang="en-US" sz="900" err="1">
                <a:solidFill>
                  <a:srgbClr val="000000"/>
                </a:solidFill>
                <a:latin typeface="Segoe UI"/>
              </a:rPr>
              <a:t>OneLake</a:t>
            </a:r>
            <a:r>
              <a:rPr lang="en-US" sz="900">
                <a:solidFill>
                  <a:srgbClr val="000000"/>
                </a:solidFill>
                <a:latin typeface="Segoe UI"/>
              </a:rPr>
              <a:t> to m</a:t>
            </a:r>
            <a:r>
              <a:rPr lang="en-US" sz="2000">
                <a:solidFill>
                  <a:srgbClr val="0078D4"/>
                </a:solidFill>
                <a:latin typeface="Segoe UI Semibold" panose="020B0702040204020203" pitchFamily="34" charset="0"/>
              </a:rPr>
              <a:t>inimize data management time and effort </a:t>
            </a:r>
            <a:r>
              <a:rPr lang="en-US" sz="2000">
                <a:solidFill>
                  <a:srgbClr val="000000"/>
                </a:solidFill>
              </a:rPr>
              <a:t>by eliminating data movement and duplication</a:t>
            </a:r>
          </a:p>
          <a:p>
            <a:pPr>
              <a:spcAft>
                <a:spcPts val="975"/>
              </a:spcAft>
              <a:defRPr/>
            </a:pPr>
            <a:endParaRPr lang="en-US" sz="900">
              <a:solidFill>
                <a:srgbClr val="000000"/>
              </a:solidFill>
              <a:latin typeface="Segoe UI"/>
            </a:endParaRPr>
          </a:p>
          <a:p>
            <a:pPr>
              <a:spcAft>
                <a:spcPts val="975"/>
              </a:spcAft>
              <a:defRPr/>
            </a:pPr>
            <a:r>
              <a:rPr lang="en-US" sz="2000">
                <a:solidFill>
                  <a:srgbClr val="0078D4"/>
                </a:solidFill>
                <a:latin typeface="Segoe UI Semibold" panose="020B0702040204020203" pitchFamily="34" charset="0"/>
              </a:rPr>
              <a:t>Fabric reduces the pain of Factory and facilitates better collaboration </a:t>
            </a:r>
            <a:r>
              <a:rPr lang="en-US" sz="2000">
                <a:solidFill>
                  <a:srgbClr val="000000"/>
                </a:solidFill>
              </a:rPr>
              <a:t>with a solution that makes it easy to connect and use the different analytics tools your team needs</a:t>
            </a:r>
            <a:endParaRPr lang="en-US" sz="900">
              <a:solidFill>
                <a:srgbClr val="000000"/>
              </a:solidFill>
              <a:latin typeface="Segoe UI"/>
            </a:endParaRPr>
          </a:p>
        </p:txBody>
      </p:sp>
      <p:sp>
        <p:nvSpPr>
          <p:cNvPr id="4" name="Header Placeholder 3">
            <a:extLst>
              <a:ext uri="{FF2B5EF4-FFF2-40B4-BE49-F238E27FC236}">
                <a16:creationId xmlns:a16="http://schemas.microsoft.com/office/drawing/2014/main" id="{DD183D88-DEAD-885C-0A8D-9870C91EDE9D}"/>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207C2FCA-A510-4CDC-8A73-5C00D44AC06C}"/>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91A24E-EB67-746F-E57C-39DABF35A4AC}"/>
              </a:ext>
            </a:extLst>
          </p:cNvPr>
          <p:cNvSpPr>
            <a:spLocks noGrp="1"/>
          </p:cNvSpPr>
          <p:nvPr>
            <p:ph type="dt" idx="1"/>
          </p:nvPr>
        </p:nvSpPr>
        <p:spPr/>
        <p:txBody>
          <a:bodyPr/>
          <a:lstStyle/>
          <a:p>
            <a:pPr defTabSz="990717">
              <a:defRPr/>
            </a:pPr>
            <a:fld id="{8EF7FEB2-C603-8B40-9FCD-FDDC87FF0CA4}"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1A6E1A24-97BA-2764-2CF0-935EC55E238D}"/>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9</a:t>
            </a:fld>
            <a:endParaRPr lang="en-US">
              <a:solidFill>
                <a:prstClr val="black"/>
              </a:solidFill>
            </a:endParaRPr>
          </a:p>
        </p:txBody>
      </p:sp>
    </p:spTree>
    <p:extLst>
      <p:ext uri="{BB962C8B-B14F-4D97-AF65-F5344CB8AC3E}">
        <p14:creationId xmlns:p14="http://schemas.microsoft.com/office/powerpoint/2010/main" val="414802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28B0E-FFAC-AB20-7B8B-9F792490A7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34A2E7-47C1-BD63-AD07-0859230B97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DE8479-6F63-C3D1-A55C-8785630E1AA9}"/>
              </a:ext>
            </a:extLst>
          </p:cNvPr>
          <p:cNvSpPr>
            <a:spLocks noGrp="1"/>
          </p:cNvSpPr>
          <p:nvPr>
            <p:ph type="body" idx="1"/>
          </p:nvPr>
        </p:nvSpPr>
        <p:spPr/>
        <p:txBody>
          <a:bodyPr/>
          <a:lstStyle/>
          <a:p>
            <a:pPr>
              <a:spcAft>
                <a:spcPts val="975"/>
              </a:spcAft>
              <a:defRPr/>
            </a:pPr>
            <a:r>
              <a:rPr lang="en-US" sz="900">
                <a:solidFill>
                  <a:srgbClr val="000000"/>
                </a:solidFill>
                <a:latin typeface="Segoe UI"/>
              </a:rPr>
              <a:t>Microsoft Fabric accelerates </a:t>
            </a:r>
            <a:r>
              <a:rPr lang="en-US" sz="900">
                <a:solidFill>
                  <a:srgbClr val="0070C0"/>
                </a:solidFill>
                <a:latin typeface="Segoe UI Semibold"/>
              </a:rPr>
              <a:t>data potential </a:t>
            </a:r>
            <a:r>
              <a:rPr lang="en-US" sz="900">
                <a:solidFill>
                  <a:srgbClr val="000000"/>
                </a:solidFill>
                <a:latin typeface="Segoe UI"/>
              </a:rPr>
              <a:t>for the era for AI.</a:t>
            </a:r>
          </a:p>
          <a:p>
            <a:pPr>
              <a:spcAft>
                <a:spcPts val="975"/>
              </a:spcAft>
              <a:defRPr/>
            </a:pPr>
            <a:endParaRPr lang="en-US" sz="900">
              <a:solidFill>
                <a:srgbClr val="000000"/>
              </a:solidFill>
              <a:latin typeface="Segoe UI"/>
            </a:endParaRPr>
          </a:p>
          <a:p>
            <a:pPr defTabSz="990717">
              <a:spcAft>
                <a:spcPts val="975"/>
              </a:spcAft>
              <a:defRPr/>
            </a:pPr>
            <a:r>
              <a:rPr lang="en-US" sz="900">
                <a:solidFill>
                  <a:srgbClr val="000000"/>
                </a:solidFill>
                <a:latin typeface="Segoe UI"/>
              </a:rPr>
              <a:t>Fabric provides a unified intelligent data foundation for all analytics workloads and integrates </a:t>
            </a:r>
            <a:r>
              <a:rPr lang="en-US" sz="900" b="1">
                <a:solidFill>
                  <a:srgbClr val="0070C0"/>
                </a:solidFill>
                <a:latin typeface="Segoe UI Semibold"/>
              </a:rPr>
              <a:t>Power BI</a:t>
            </a:r>
            <a:r>
              <a:rPr lang="en-US" sz="900">
                <a:solidFill>
                  <a:srgbClr val="000000"/>
                </a:solidFill>
                <a:latin typeface="Segoe UI"/>
              </a:rPr>
              <a:t>, </a:t>
            </a:r>
            <a:r>
              <a:rPr lang="en-US" sz="900" b="1">
                <a:solidFill>
                  <a:srgbClr val="0070C0"/>
                </a:solidFill>
                <a:latin typeface="Segoe UI Semibold"/>
              </a:rPr>
              <a:t>Data Factory </a:t>
            </a:r>
            <a:r>
              <a:rPr lang="en-US" sz="900">
                <a:solidFill>
                  <a:srgbClr val="000000"/>
                </a:solidFill>
                <a:latin typeface="Segoe UI"/>
              </a:rPr>
              <a:t>and </a:t>
            </a:r>
            <a:r>
              <a:rPr lang="en-US" sz="900" b="1">
                <a:solidFill>
                  <a:srgbClr val="0070C0"/>
                </a:solidFill>
                <a:latin typeface="Segoe UI Semibold"/>
              </a:rPr>
              <a:t>the next generation of Synapse </a:t>
            </a:r>
            <a:r>
              <a:rPr lang="en-US" sz="900">
                <a:solidFill>
                  <a:srgbClr val="000000"/>
                </a:solidFill>
                <a:latin typeface="Segoe UI"/>
              </a:rPr>
              <a:t>to offer customers a price performant and easy to manage modern analytics solution</a:t>
            </a:r>
          </a:p>
          <a:p>
            <a:pPr>
              <a:spcAft>
                <a:spcPts val="975"/>
              </a:spcAft>
              <a:defRPr/>
            </a:pPr>
            <a:endParaRPr lang="en-US" sz="900">
              <a:solidFill>
                <a:srgbClr val="000000"/>
              </a:solidFill>
              <a:latin typeface="Segoe UI"/>
            </a:endParaRPr>
          </a:p>
          <a:p>
            <a:pPr>
              <a:spcAft>
                <a:spcPts val="975"/>
              </a:spcAft>
              <a:defRPr/>
            </a:pPr>
            <a:r>
              <a:rPr lang="en-US" sz="900">
                <a:solidFill>
                  <a:srgbClr val="000000"/>
                </a:solidFill>
                <a:latin typeface="Segoe UI"/>
              </a:rPr>
              <a:t>Every analytics workload works seamlessly with </a:t>
            </a:r>
            <a:r>
              <a:rPr lang="en-US" sz="900" err="1">
                <a:solidFill>
                  <a:srgbClr val="000000"/>
                </a:solidFill>
                <a:latin typeface="Segoe UI"/>
              </a:rPr>
              <a:t>OneLake</a:t>
            </a:r>
            <a:r>
              <a:rPr lang="en-US" sz="900">
                <a:solidFill>
                  <a:srgbClr val="000000"/>
                </a:solidFill>
                <a:latin typeface="Segoe UI"/>
              </a:rPr>
              <a:t> to m</a:t>
            </a:r>
            <a:r>
              <a:rPr lang="en-US" sz="2000">
                <a:solidFill>
                  <a:srgbClr val="0078D4"/>
                </a:solidFill>
                <a:latin typeface="Segoe UI Semibold" panose="020B0702040204020203" pitchFamily="34" charset="0"/>
              </a:rPr>
              <a:t>inimize data management time and effort </a:t>
            </a:r>
            <a:r>
              <a:rPr lang="en-US" sz="2000">
                <a:solidFill>
                  <a:srgbClr val="000000"/>
                </a:solidFill>
              </a:rPr>
              <a:t>by eliminating data movement and duplication</a:t>
            </a:r>
          </a:p>
          <a:p>
            <a:pPr>
              <a:spcAft>
                <a:spcPts val="975"/>
              </a:spcAft>
              <a:defRPr/>
            </a:pPr>
            <a:endParaRPr lang="en-US" sz="900">
              <a:solidFill>
                <a:srgbClr val="000000"/>
              </a:solidFill>
              <a:latin typeface="Segoe UI"/>
            </a:endParaRPr>
          </a:p>
          <a:p>
            <a:pPr>
              <a:spcAft>
                <a:spcPts val="975"/>
              </a:spcAft>
              <a:defRPr/>
            </a:pPr>
            <a:r>
              <a:rPr lang="en-US" sz="2000">
                <a:solidFill>
                  <a:srgbClr val="0078D4"/>
                </a:solidFill>
                <a:latin typeface="Segoe UI Semibold" panose="020B0702040204020203" pitchFamily="34" charset="0"/>
              </a:rPr>
              <a:t>Fabric reduces the pain of Factory and facilitates better collaboration </a:t>
            </a:r>
            <a:r>
              <a:rPr lang="en-US" sz="2000">
                <a:solidFill>
                  <a:srgbClr val="000000"/>
                </a:solidFill>
              </a:rPr>
              <a:t>with a solution that makes it easy to connect and use the different analytics tools your team needs</a:t>
            </a:r>
            <a:endParaRPr lang="en-US" sz="900">
              <a:solidFill>
                <a:srgbClr val="000000"/>
              </a:solidFill>
              <a:latin typeface="Segoe UI"/>
            </a:endParaRPr>
          </a:p>
        </p:txBody>
      </p:sp>
      <p:sp>
        <p:nvSpPr>
          <p:cNvPr id="4" name="Header Placeholder 3">
            <a:extLst>
              <a:ext uri="{FF2B5EF4-FFF2-40B4-BE49-F238E27FC236}">
                <a16:creationId xmlns:a16="http://schemas.microsoft.com/office/drawing/2014/main" id="{A143D16E-B4B6-9C5E-4107-467C1DD6102E}"/>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9D1C2C15-2FA6-DC44-3D77-A132A717987B}"/>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DE66667-49FF-09EC-492E-55370CA52099}"/>
              </a:ext>
            </a:extLst>
          </p:cNvPr>
          <p:cNvSpPr>
            <a:spLocks noGrp="1"/>
          </p:cNvSpPr>
          <p:nvPr>
            <p:ph type="dt" idx="1"/>
          </p:nvPr>
        </p:nvSpPr>
        <p:spPr/>
        <p:txBody>
          <a:bodyPr/>
          <a:lstStyle/>
          <a:p>
            <a:pPr defTabSz="990717">
              <a:defRPr/>
            </a:pPr>
            <a:fld id="{8EF7FEB2-C603-8B40-9FCD-FDDC87FF0CA4}"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5ABC134A-920D-224D-FD69-7E7D78BA1AD1}"/>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10</a:t>
            </a:fld>
            <a:endParaRPr lang="en-US">
              <a:solidFill>
                <a:prstClr val="black"/>
              </a:solidFill>
            </a:endParaRPr>
          </a:p>
        </p:txBody>
      </p:sp>
    </p:spTree>
    <p:extLst>
      <p:ext uri="{BB962C8B-B14F-4D97-AF65-F5344CB8AC3E}">
        <p14:creationId xmlns:p14="http://schemas.microsoft.com/office/powerpoint/2010/main" val="349187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7530C-D140-6B17-C24C-EFC2A0514F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C9313-953A-A947-655B-0EFDF4CAC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8626A4-1D5A-1576-70AF-2406D5C47A3F}"/>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975"/>
              </a:spcAft>
              <a:buClrTx/>
              <a:buSzTx/>
              <a:buFontTx/>
              <a:buNone/>
              <a:tabLst/>
              <a:defRPr/>
            </a:pPr>
            <a:r>
              <a:rPr lang="en-US" sz="900">
                <a:solidFill>
                  <a:srgbClr val="000000"/>
                </a:solidFill>
                <a:latin typeface="Segoe UI"/>
              </a:rPr>
              <a:t>Fabric provides a unified intelligent data foundation for all analytics workloads and integrates </a:t>
            </a:r>
            <a:r>
              <a:rPr lang="en-US" sz="900" b="1">
                <a:solidFill>
                  <a:srgbClr val="0070C0"/>
                </a:solidFill>
                <a:latin typeface="Segoe UI Semibold"/>
              </a:rPr>
              <a:t>Power BI</a:t>
            </a:r>
            <a:r>
              <a:rPr lang="en-US" sz="900">
                <a:solidFill>
                  <a:srgbClr val="000000"/>
                </a:solidFill>
                <a:latin typeface="Segoe UI"/>
              </a:rPr>
              <a:t>, </a:t>
            </a:r>
            <a:r>
              <a:rPr lang="en-US" sz="900" b="1">
                <a:solidFill>
                  <a:srgbClr val="0070C0"/>
                </a:solidFill>
                <a:latin typeface="Segoe UI Semibold"/>
              </a:rPr>
              <a:t>Data Factory </a:t>
            </a:r>
            <a:r>
              <a:rPr lang="en-US" sz="900">
                <a:solidFill>
                  <a:srgbClr val="000000"/>
                </a:solidFill>
                <a:latin typeface="Segoe UI"/>
              </a:rPr>
              <a:t>and </a:t>
            </a:r>
            <a:r>
              <a:rPr lang="en-US" sz="900" b="1">
                <a:solidFill>
                  <a:srgbClr val="0070C0"/>
                </a:solidFill>
                <a:latin typeface="Segoe UI Semibold"/>
              </a:rPr>
              <a:t>the next generation of Synapse </a:t>
            </a:r>
            <a:r>
              <a:rPr lang="en-US" sz="900">
                <a:solidFill>
                  <a:srgbClr val="000000"/>
                </a:solidFill>
                <a:latin typeface="Segoe UI"/>
              </a:rPr>
              <a:t>to offer customers a price performant and easy to manage, modern analytics solution. It is a single SaaS service so you don’t have to worry about setting up a VM or spin anything up. Microsoft will take care of it.</a:t>
            </a:r>
          </a:p>
          <a:p>
            <a:pPr>
              <a:spcAft>
                <a:spcPts val="975"/>
              </a:spcAft>
              <a:defRPr/>
            </a:pPr>
            <a:endParaRPr lang="en-US" sz="900">
              <a:solidFill>
                <a:srgbClr val="000000"/>
              </a:solidFill>
              <a:latin typeface="Segoe UI"/>
            </a:endParaRPr>
          </a:p>
        </p:txBody>
      </p:sp>
      <p:sp>
        <p:nvSpPr>
          <p:cNvPr id="4" name="Header Placeholder 3">
            <a:extLst>
              <a:ext uri="{FF2B5EF4-FFF2-40B4-BE49-F238E27FC236}">
                <a16:creationId xmlns:a16="http://schemas.microsoft.com/office/drawing/2014/main" id="{585447D7-5304-2B90-F95C-5F6479AF5ECB}"/>
              </a:ext>
            </a:extLst>
          </p:cNvPr>
          <p:cNvSpPr>
            <a:spLocks noGrp="1"/>
          </p:cNvSpPr>
          <p:nvPr>
            <p:ph type="hdr" sz="quarter"/>
          </p:nvPr>
        </p:nvSpPr>
        <p:spPr/>
        <p:txBody>
          <a:bodyPr/>
          <a:lstStyle/>
          <a:p>
            <a:pPr defTabSz="990717">
              <a:defRPr/>
            </a:pPr>
            <a:endParaRPr lang="en-US">
              <a:solidFill>
                <a:prstClr val="black"/>
              </a:solidFill>
            </a:endParaRPr>
          </a:p>
        </p:txBody>
      </p:sp>
      <p:sp>
        <p:nvSpPr>
          <p:cNvPr id="5" name="Footer Placeholder 4">
            <a:extLst>
              <a:ext uri="{FF2B5EF4-FFF2-40B4-BE49-F238E27FC236}">
                <a16:creationId xmlns:a16="http://schemas.microsoft.com/office/drawing/2014/main" id="{5BFB935F-BFC0-081F-10BA-E540BAF35EB1}"/>
              </a:ext>
            </a:extLst>
          </p:cNvPr>
          <p:cNvSpPr>
            <a:spLocks noGrp="1"/>
          </p:cNvSpPr>
          <p:nvPr>
            <p:ph type="ftr" sz="quarter" idx="4"/>
          </p:nvPr>
        </p:nvSpPr>
        <p:spPr/>
        <p:txBody>
          <a:bodyPr/>
          <a:lstStyle/>
          <a:p>
            <a:pPr defTabSz="990426"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6630BFE-2519-1443-6397-11DAB5F745E2}"/>
              </a:ext>
            </a:extLst>
          </p:cNvPr>
          <p:cNvSpPr>
            <a:spLocks noGrp="1"/>
          </p:cNvSpPr>
          <p:nvPr>
            <p:ph type="dt" idx="1"/>
          </p:nvPr>
        </p:nvSpPr>
        <p:spPr/>
        <p:txBody>
          <a:bodyPr/>
          <a:lstStyle/>
          <a:p>
            <a:pPr defTabSz="990717">
              <a:defRPr/>
            </a:pPr>
            <a:fld id="{8EF7FEB2-C603-8B40-9FCD-FDDC87FF0CA4}" type="datetime8">
              <a:rPr lang="en-CA">
                <a:solidFill>
                  <a:prstClr val="black"/>
                </a:solidFill>
              </a:rPr>
              <a:pPr defTabSz="990717">
                <a:defRPr/>
              </a:pPr>
              <a:t>2025-06-26 4:53 PM</a:t>
            </a:fld>
            <a:endParaRPr lang="en-US">
              <a:solidFill>
                <a:prstClr val="black"/>
              </a:solidFill>
            </a:endParaRPr>
          </a:p>
        </p:txBody>
      </p:sp>
      <p:sp>
        <p:nvSpPr>
          <p:cNvPr id="7" name="Slide Number Placeholder 6">
            <a:extLst>
              <a:ext uri="{FF2B5EF4-FFF2-40B4-BE49-F238E27FC236}">
                <a16:creationId xmlns:a16="http://schemas.microsoft.com/office/drawing/2014/main" id="{B42E8627-2161-B392-13CE-02B5E085A513}"/>
              </a:ext>
            </a:extLst>
          </p:cNvPr>
          <p:cNvSpPr>
            <a:spLocks noGrp="1"/>
          </p:cNvSpPr>
          <p:nvPr>
            <p:ph type="sldNum" sz="quarter" idx="5"/>
          </p:nvPr>
        </p:nvSpPr>
        <p:spPr/>
        <p:txBody>
          <a:bodyPr/>
          <a:lstStyle/>
          <a:p>
            <a:pPr defTabSz="990717">
              <a:defRPr/>
            </a:pPr>
            <a:fld id="{B4008EB6-D09E-4580-8CD6-DDB14511944F}" type="slidenum">
              <a:rPr lang="en-US">
                <a:solidFill>
                  <a:prstClr val="black"/>
                </a:solidFill>
              </a:rPr>
              <a:pPr defTabSz="990717">
                <a:defRPr/>
              </a:pPr>
              <a:t>11</a:t>
            </a:fld>
            <a:endParaRPr lang="en-US">
              <a:solidFill>
                <a:prstClr val="black"/>
              </a:solidFill>
            </a:endParaRPr>
          </a:p>
        </p:txBody>
      </p:sp>
    </p:spTree>
    <p:extLst>
      <p:ext uri="{BB962C8B-B14F-4D97-AF65-F5344CB8AC3E}">
        <p14:creationId xmlns:p14="http://schemas.microsoft.com/office/powerpoint/2010/main" val="35895918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9" name="Picture 8" descr="A group of colorful objects&#10;&#10;Description automatically generated with medium confidence">
            <a:extLst>
              <a:ext uri="{FF2B5EF4-FFF2-40B4-BE49-F238E27FC236}">
                <a16:creationId xmlns:a16="http://schemas.microsoft.com/office/drawing/2014/main" id="{4545BE87-F543-41CE-DE9C-B2C7ED9BE869}"/>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1FFA8274-73BF-948D-55A6-7E4DC0709A9A}"/>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32830" y="2680838"/>
            <a:ext cx="4128188" cy="1260872"/>
          </a:xfrm>
          <a:prstGeom prst="rect">
            <a:avLst/>
          </a:prstGeom>
        </p:spPr>
      </p:pic>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descr="A group of colorful objects&#10;&#10;Description automatically generated with medium confidence">
            <a:extLst>
              <a:ext uri="{FF2B5EF4-FFF2-40B4-BE49-F238E27FC236}">
                <a16:creationId xmlns:a16="http://schemas.microsoft.com/office/drawing/2014/main" id="{68126A89-90B2-4E49-909E-79F6B3F1AAC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0078D4"/>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blue and purple hexagons&#10;&#10;Description automatically generated">
            <a:extLst>
              <a:ext uri="{FF2B5EF4-FFF2-40B4-BE49-F238E27FC236}">
                <a16:creationId xmlns:a16="http://schemas.microsoft.com/office/drawing/2014/main" id="{A078D81F-FE21-3E92-420C-4EC15283A54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4" name="Picture 3" descr="A blue and purple hexagons&#10;&#10;Description automatically generated">
            <a:extLst>
              <a:ext uri="{FF2B5EF4-FFF2-40B4-BE49-F238E27FC236}">
                <a16:creationId xmlns:a16="http://schemas.microsoft.com/office/drawing/2014/main" id="{4A61EC96-D427-E3BD-8279-AE0B53BFFCB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_Blank Title Slide w/ content_1">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0800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a:alphaModFix amt="62000"/>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12783225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FFDF9"/>
        </a:solidFill>
        <a:effectLst/>
      </p:bgPr>
    </p:bg>
    <p:spTree>
      <p:nvGrpSpPr>
        <p:cNvPr id="1" name=""/>
        <p:cNvGrpSpPr/>
        <p:nvPr/>
      </p:nvGrpSpPr>
      <p:grpSpPr>
        <a:xfrm>
          <a:off x="0" y="0"/>
          <a:ext cx="0" cy="0"/>
          <a:chOff x="0" y="0"/>
          <a:chExt cx="0" cy="0"/>
        </a:xfrm>
      </p:grpSpPr>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a:stretch>
            <a:fillRect/>
          </a:stretch>
        </p:blipFill>
        <p:spPr>
          <a:xfrm>
            <a:off x="11123409" y="5814699"/>
            <a:ext cx="868680" cy="796908"/>
          </a:xfrm>
          <a:prstGeom prst="rect">
            <a:avLst/>
          </a:prstGeom>
        </p:spPr>
      </p:pic>
      <p:sp>
        <p:nvSpPr>
          <p:cNvPr id="6" name="Footer Placeholder 5">
            <a:extLst>
              <a:ext uri="{FF2B5EF4-FFF2-40B4-BE49-F238E27FC236}">
                <a16:creationId xmlns:a16="http://schemas.microsoft.com/office/drawing/2014/main" id="{BBF18DD5-394A-4676-966A-43A5BAC6E006}"/>
              </a:ext>
            </a:extLst>
          </p:cNvPr>
          <p:cNvSpPr>
            <a:spLocks noGrp="1"/>
          </p:cNvSpPr>
          <p:nvPr>
            <p:ph type="ft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225B61">
                    <a:tint val="75000"/>
                  </a:srgbClr>
                </a:solidFill>
                <a:effectLst/>
                <a:uLnTx/>
                <a:uFillTx/>
                <a:latin typeface="Segoe Sans Small Semilight" pitchFamily="2" charset="0"/>
                <a:ea typeface="+mn-ea"/>
                <a:cs typeface="Segoe Sans Small Semilight" pitchFamily="2" charset="0"/>
              </a:rPr>
              <a:t>Microsoft Fabric</a:t>
            </a:r>
          </a:p>
        </p:txBody>
      </p:sp>
      <p:sp>
        <p:nvSpPr>
          <p:cNvPr id="7" name="Slide Number Placeholder 6">
            <a:extLst>
              <a:ext uri="{FF2B5EF4-FFF2-40B4-BE49-F238E27FC236}">
                <a16:creationId xmlns:a16="http://schemas.microsoft.com/office/drawing/2014/main" id="{2A399517-6D70-91AD-1227-F9D6955CDA7B}"/>
              </a:ext>
            </a:extLst>
          </p:cNvPr>
          <p:cNvSpPr>
            <a:spLocks noGrp="1"/>
          </p:cNvSpPr>
          <p:nvPr>
            <p:ph type="sldNum" sz="quarter" idx="11"/>
          </p:nvPr>
        </p:nvSpPr>
        <p:spPr/>
        <p:txBody>
          <a:bodyPr/>
          <a:lstStyle/>
          <a:p>
            <a:fld id="{B1356FBF-028C-F74E-A7B4-9B8ED246DD1B}" type="slidenum">
              <a:rPr lang="en-US" smtClean="0"/>
              <a:pPr/>
              <a:t>‹#›</a:t>
            </a:fld>
            <a:endParaRPr lang="en-US"/>
          </a:p>
        </p:txBody>
      </p:sp>
      <p:sp>
        <p:nvSpPr>
          <p:cNvPr id="10" name="Title 9">
            <a:extLst>
              <a:ext uri="{FF2B5EF4-FFF2-40B4-BE49-F238E27FC236}">
                <a16:creationId xmlns:a16="http://schemas.microsoft.com/office/drawing/2014/main" id="{2536199F-AFBB-90E6-3138-4F79DE029AB5}"/>
              </a:ext>
            </a:extLst>
          </p:cNvPr>
          <p:cNvSpPr>
            <a:spLocks noGrp="1"/>
          </p:cNvSpPr>
          <p:nvPr>
            <p:ph type="title"/>
          </p:nvPr>
        </p:nvSpPr>
        <p:spPr>
          <a:xfrm>
            <a:off x="581025" y="365125"/>
            <a:ext cx="11029949" cy="549275"/>
          </a:xfrm>
        </p:spPr>
        <p:txBody>
          <a:bodyPr anchor="b">
            <a:noAutofit/>
          </a:bodyPr>
          <a:lstStyle/>
          <a:p>
            <a:r>
              <a:rPr lang="en-US"/>
              <a:t>Click to edit Master title style</a:t>
            </a:r>
          </a:p>
        </p:txBody>
      </p:sp>
    </p:spTree>
    <p:extLst>
      <p:ext uri="{BB962C8B-B14F-4D97-AF65-F5344CB8AC3E}">
        <p14:creationId xmlns:p14="http://schemas.microsoft.com/office/powerpoint/2010/main" val="563331908"/>
      </p:ext>
    </p:extLst>
  </p:cSld>
  <p:clrMapOvr>
    <a:masterClrMapping/>
  </p:clrMapOvr>
  <p:transition>
    <p:fade/>
  </p:transition>
  <p:extLst>
    <p:ext uri="{DCECCB84-F9BA-43D5-87BE-67443E8EF086}">
      <p15:sldGuideLst xmlns:p15="http://schemas.microsoft.com/office/powerpoint/2012/main">
        <p15:guide id="10" pos="1967">
          <p15:clr>
            <a:srgbClr val="A4A3A4"/>
          </p15:clr>
        </p15:guide>
        <p15:guide id="18" pos="4343">
          <p15:clr>
            <a:srgbClr val="A4A3A4"/>
          </p15:clr>
        </p15:guide>
        <p15:guide id="19" pos="4526">
          <p15:clr>
            <a:srgbClr val="A4A3A4"/>
          </p15:clr>
        </p15:guide>
        <p15:guide id="21" pos="5120">
          <p15:clr>
            <a:srgbClr val="A4A3A4"/>
          </p15:clr>
        </p15:guide>
        <p15:guide id="25" pos="6308">
          <p15:clr>
            <a:srgbClr val="A4A3A4"/>
          </p15:clr>
        </p15:guide>
        <p15:guide id="26" orient="horz" pos="924">
          <p15:clr>
            <a:srgbClr val="9FCC3B"/>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5">
            <a:extLst>
              <a:ext uri="{96DAC541-7B7A-43D3-8B79-37D633B846F1}">
                <asvg:svgBlip xmlns:asvg="http://schemas.microsoft.com/office/drawing/2016/SVG/main" r:embed="rId3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82" r:id="rId16"/>
    <p:sldLayoutId id="2147485483" r:id="rId17"/>
    <p:sldLayoutId id="2147485484" r:id="rId18"/>
    <p:sldLayoutId id="2147485485" r:id="rId19"/>
    <p:sldLayoutId id="2147485486" r:id="rId20"/>
    <p:sldLayoutId id="2147485487" r:id="rId21"/>
    <p:sldLayoutId id="2147485488" r:id="rId22"/>
    <p:sldLayoutId id="2147485489" r:id="rId23"/>
    <p:sldLayoutId id="2147485490" r:id="rId24"/>
    <p:sldLayoutId id="2147485491" r:id="rId25"/>
    <p:sldLayoutId id="2147485492" r:id="rId26"/>
    <p:sldLayoutId id="2147485493" r:id="rId27"/>
    <p:sldLayoutId id="2147485494" r:id="rId28"/>
    <p:sldLayoutId id="2147485495" r:id="rId29"/>
    <p:sldLayoutId id="2147485496" r:id="rId30"/>
    <p:sldLayoutId id="2147485604" r:id="rId31"/>
    <p:sldLayoutId id="2147485605" r:id="rId32"/>
    <p:sldLayoutId id="2147485607"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svg"/><Relationship Id="rId7" Type="http://schemas.openxmlformats.org/officeDocument/2006/relationships/hyperlink" Target="https://www.google.com/url?sa=i&amp;url=https%3A%2F%2Fwebcatalog.io%2Fth%2Fapps%2Fmicrosoft-entra&amp;psig=AOvVaw02w1zataKk6DnC3-ZhViqo&amp;ust=1738497070457000&amp;source=images&amp;cd=vfe&amp;opi=89978449&amp;ved=0CBAQjRxqFwoTCKDKoLS0oosDFQAAAAAdAAAAABAE" TargetMode="External"/><Relationship Id="rId2" Type="http://schemas.openxmlformats.org/officeDocument/2006/relationships/image" Target="../media/image26.png"/><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31.png"/><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hyperlink" Target="https://www.google.com/url?sa=i&amp;url=https%3A%2F%2Fwebcatalog.io%2Fth%2Fapps%2Fmicrosoft-entra&amp;psig=AOvVaw02w1zataKk6DnC3-ZhViqo&amp;ust=1738497070457000&amp;source=images&amp;cd=vfe&amp;opi=89978449&amp;ved=0CBAQjRxqFwoTCKDKoLS0oosDFQAAAAAdAAAAABAE" TargetMode="External"/><Relationship Id="rId11" Type="http://schemas.openxmlformats.org/officeDocument/2006/relationships/image" Target="../media/image34.png"/><Relationship Id="rId5" Type="http://schemas.openxmlformats.org/officeDocument/2006/relationships/image" Target="../media/image24.png"/><Relationship Id="rId15" Type="http://schemas.openxmlformats.org/officeDocument/2006/relationships/image" Target="../media/image36.png"/><Relationship Id="rId10" Type="http://schemas.openxmlformats.org/officeDocument/2006/relationships/image" Target="../media/image17.png"/><Relationship Id="rId4" Type="http://schemas.openxmlformats.org/officeDocument/2006/relationships/image" Target="../media/image33.svg"/><Relationship Id="rId9" Type="http://schemas.openxmlformats.org/officeDocument/2006/relationships/image" Target="../media/image19.svg"/><Relationship Id="rId1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48.svg"/><Relationship Id="rId11" Type="http://schemas.openxmlformats.org/officeDocument/2006/relationships/image" Target="../media/image51.png"/><Relationship Id="rId5" Type="http://schemas.openxmlformats.org/officeDocument/2006/relationships/image" Target="../media/image47.png"/><Relationship Id="rId10" Type="http://schemas.openxmlformats.org/officeDocument/2006/relationships/image" Target="../media/image33.svg"/><Relationship Id="rId4" Type="http://schemas.openxmlformats.org/officeDocument/2006/relationships/image" Target="../media/image46.svg"/><Relationship Id="rId9" Type="http://schemas.openxmlformats.org/officeDocument/2006/relationships/image" Target="../media/image15.png"/></Relationships>
</file>

<file path=ppt/slides/_rels/slide2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52.png"/><Relationship Id="rId7" Type="http://schemas.openxmlformats.org/officeDocument/2006/relationships/image" Target="../media/image47.png"/><Relationship Id="rId12" Type="http://schemas.openxmlformats.org/officeDocument/2006/relationships/image" Target="../media/image33.sv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6.svg"/><Relationship Id="rId11" Type="http://schemas.openxmlformats.org/officeDocument/2006/relationships/image" Target="../media/image15.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53.sv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53.sv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45.png"/><Relationship Id="rId18" Type="http://schemas.openxmlformats.org/officeDocument/2006/relationships/image" Target="../media/image48.svg"/><Relationship Id="rId26" Type="http://schemas.openxmlformats.org/officeDocument/2006/relationships/image" Target="../media/image72.svg"/><Relationship Id="rId3" Type="http://schemas.openxmlformats.org/officeDocument/2006/relationships/image" Target="../media/image56.png"/><Relationship Id="rId21" Type="http://schemas.openxmlformats.org/officeDocument/2006/relationships/image" Target="../media/image24.png"/><Relationship Id="rId7" Type="http://schemas.openxmlformats.org/officeDocument/2006/relationships/image" Target="../media/image26.png"/><Relationship Id="rId12" Type="http://schemas.openxmlformats.org/officeDocument/2006/relationships/image" Target="../media/image63.svg"/><Relationship Id="rId17" Type="http://schemas.openxmlformats.org/officeDocument/2006/relationships/image" Target="../media/image47.png"/><Relationship Id="rId25" Type="http://schemas.openxmlformats.org/officeDocument/2006/relationships/image" Target="../media/image71.png"/><Relationship Id="rId2" Type="http://schemas.openxmlformats.org/officeDocument/2006/relationships/image" Target="../media/image55.png"/><Relationship Id="rId16" Type="http://schemas.openxmlformats.org/officeDocument/2006/relationships/image" Target="../media/image65.png"/><Relationship Id="rId20" Type="http://schemas.openxmlformats.org/officeDocument/2006/relationships/image" Target="../media/image67.png"/><Relationship Id="rId1" Type="http://schemas.openxmlformats.org/officeDocument/2006/relationships/slideLayout" Target="../slideLayouts/slideLayout13.xml"/><Relationship Id="rId6" Type="http://schemas.openxmlformats.org/officeDocument/2006/relationships/image" Target="../media/image59.svg"/><Relationship Id="rId11" Type="http://schemas.openxmlformats.org/officeDocument/2006/relationships/image" Target="../media/image62.png"/><Relationship Id="rId24" Type="http://schemas.openxmlformats.org/officeDocument/2006/relationships/image" Target="../media/image70.svg"/><Relationship Id="rId5" Type="http://schemas.openxmlformats.org/officeDocument/2006/relationships/image" Target="../media/image58.png"/><Relationship Id="rId15" Type="http://schemas.openxmlformats.org/officeDocument/2006/relationships/image" Target="../media/image64.png"/><Relationship Id="rId23" Type="http://schemas.openxmlformats.org/officeDocument/2006/relationships/image" Target="../media/image69.png"/><Relationship Id="rId28" Type="http://schemas.openxmlformats.org/officeDocument/2006/relationships/image" Target="../media/image74.svg"/><Relationship Id="rId10" Type="http://schemas.openxmlformats.org/officeDocument/2006/relationships/image" Target="../media/image61.svg"/><Relationship Id="rId19" Type="http://schemas.openxmlformats.org/officeDocument/2006/relationships/image" Target="../media/image66.png"/><Relationship Id="rId4" Type="http://schemas.openxmlformats.org/officeDocument/2006/relationships/image" Target="../media/image57.svg"/><Relationship Id="rId9" Type="http://schemas.openxmlformats.org/officeDocument/2006/relationships/image" Target="../media/image60.png"/><Relationship Id="rId14" Type="http://schemas.openxmlformats.org/officeDocument/2006/relationships/image" Target="../media/image46.svg"/><Relationship Id="rId22" Type="http://schemas.openxmlformats.org/officeDocument/2006/relationships/image" Target="../media/image68.emf"/><Relationship Id="rId27" Type="http://schemas.openxmlformats.org/officeDocument/2006/relationships/image" Target="../media/image7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aka.ms/MSFabricSecurity"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fabric/admin/track-user-activities"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learn.microsoft.com/en-us/data-integration/gateway/data-connection-auditin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70.sv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4.png"/><Relationship Id="rId1" Type="http://schemas.openxmlformats.org/officeDocument/2006/relationships/slideLayout" Target="../slideLayouts/slideLayout13.xml"/><Relationship Id="rId4" Type="http://schemas.openxmlformats.org/officeDocument/2006/relationships/image" Target="../media/image70.svg"/></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33.xml"/><Relationship Id="rId5" Type="http://schemas.openxmlformats.org/officeDocument/2006/relationships/image" Target="../media/image7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png"/><Relationship Id="rId7" Type="http://schemas.openxmlformats.org/officeDocument/2006/relationships/image" Target="../media/image86.jpe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svg"/><Relationship Id="rId3" Type="http://schemas.openxmlformats.org/officeDocument/2006/relationships/notesSlide" Target="../notesSlides/notesSlide29.xml"/><Relationship Id="rId7" Type="http://schemas.openxmlformats.org/officeDocument/2006/relationships/image" Target="../media/image93.svg"/><Relationship Id="rId12" Type="http://schemas.openxmlformats.org/officeDocument/2006/relationships/image" Target="../media/image98.png"/><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5" Type="http://schemas.openxmlformats.org/officeDocument/2006/relationships/image" Target="../media/image10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svg"/><Relationship Id="rId14"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03.png"/><Relationship Id="rId4"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107.png"/><Relationship Id="rId4" Type="http://schemas.openxmlformats.org/officeDocument/2006/relationships/image" Target="../media/image10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204358"/>
            <a:ext cx="5577840" cy="1933576"/>
          </a:xfrm>
        </p:spPr>
        <p:txBody>
          <a:bodyPr/>
          <a:lstStyle/>
          <a:p>
            <a:r>
              <a:rPr lang="en-US"/>
              <a:t>Fabric security: everything you</a:t>
            </a:r>
            <a:br>
              <a:rPr lang="en-US"/>
            </a:br>
            <a:r>
              <a:rPr lang="en-US"/>
              <a:t>need to know!</a:t>
            </a:r>
          </a:p>
        </p:txBody>
      </p:sp>
    </p:spTree>
    <p:extLst>
      <p:ext uri="{BB962C8B-B14F-4D97-AF65-F5344CB8AC3E}">
        <p14:creationId xmlns:p14="http://schemas.microsoft.com/office/powerpoint/2010/main" val="349187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7A6DB5-993C-CFE0-0210-213A83F43207}"/>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85805E46-E3C7-05C4-DCD7-0225FD7C40A6}"/>
              </a:ext>
            </a:extLst>
          </p:cNvPr>
          <p:cNvSpPr>
            <a:spLocks noGrp="1"/>
          </p:cNvSpPr>
          <p:nvPr>
            <p:ph type="title"/>
          </p:nvPr>
        </p:nvSpPr>
        <p:spPr>
          <a:xfrm>
            <a:off x="588263" y="-857447"/>
            <a:ext cx="11018520" cy="492443"/>
          </a:xfrm>
        </p:spPr>
        <p:txBody>
          <a:bodyPr/>
          <a:lstStyle/>
          <a:p>
            <a:r>
              <a:rPr lang="en-CA" sz="3200"/>
              <a:t>Microsoft Fabric - Data analytics for the era of AI 2</a:t>
            </a:r>
            <a:endParaRPr lang="en-US" sz="3200"/>
          </a:p>
        </p:txBody>
      </p:sp>
      <p:pic>
        <p:nvPicPr>
          <p:cNvPr id="9" name="Picture 8">
            <a:extLst>
              <a:ext uri="{FF2B5EF4-FFF2-40B4-BE49-F238E27FC236}">
                <a16:creationId xmlns:a16="http://schemas.microsoft.com/office/drawing/2014/main" id="{E25C46BA-FC9D-BDED-6753-4FD5065FCF2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585788"/>
            <a:ext cx="723347" cy="723347"/>
          </a:xfrm>
          <a:prstGeom prst="rect">
            <a:avLst/>
          </a:prstGeom>
        </p:spPr>
      </p:pic>
      <p:cxnSp>
        <p:nvCxnSpPr>
          <p:cNvPr id="13" name="Straight Arrow Connector 12">
            <a:extLst>
              <a:ext uri="{FF2B5EF4-FFF2-40B4-BE49-F238E27FC236}">
                <a16:creationId xmlns:a16="http://schemas.microsoft.com/office/drawing/2014/main" id="{7AA98F13-9537-3FA2-B732-428133F0C474}"/>
              </a:ext>
              <a:ext uri="{C183D7F6-B498-43B3-948B-1728B52AA6E4}">
                <adec:decorative xmlns:adec="http://schemas.microsoft.com/office/drawing/2017/decorative" val="1"/>
              </a:ext>
            </a:extLst>
          </p:cNvPr>
          <p:cNvCxnSpPr>
            <a:cxnSpLocks/>
          </p:cNvCxnSpPr>
          <p:nvPr/>
        </p:nvCxnSpPr>
        <p:spPr>
          <a:xfrm>
            <a:off x="1527175" y="585788"/>
            <a:ext cx="0" cy="85090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9" name="Title 2">
            <a:extLst>
              <a:ext uri="{FF2B5EF4-FFF2-40B4-BE49-F238E27FC236}">
                <a16:creationId xmlns:a16="http://schemas.microsoft.com/office/drawing/2014/main" id="{8D8A351C-4CD5-698C-8CED-BB1588C7C337}"/>
              </a:ext>
            </a:extLst>
          </p:cNvPr>
          <p:cNvSpPr txBox="1">
            <a:spLocks/>
          </p:cNvSpPr>
          <p:nvPr/>
        </p:nvSpPr>
        <p:spPr>
          <a:xfrm>
            <a:off x="1745217" y="457200"/>
            <a:ext cx="9860996"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t>Microsoft Fabric</a:t>
            </a:r>
          </a:p>
        </p:txBody>
      </p:sp>
      <p:sp>
        <p:nvSpPr>
          <p:cNvPr id="16" name="Title 2">
            <a:extLst>
              <a:ext uri="{FF2B5EF4-FFF2-40B4-BE49-F238E27FC236}">
                <a16:creationId xmlns:a16="http://schemas.microsoft.com/office/drawing/2014/main" id="{DAF6BE09-325B-4095-8672-F9B271CCB679}"/>
              </a:ext>
            </a:extLst>
          </p:cNvPr>
          <p:cNvSpPr txBox="1">
            <a:spLocks/>
          </p:cNvSpPr>
          <p:nvPr/>
        </p:nvSpPr>
        <p:spPr>
          <a:xfrm>
            <a:off x="1745217" y="1067356"/>
            <a:ext cx="986099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Data analytics for the era of AI</a:t>
            </a:r>
          </a:p>
        </p:txBody>
      </p:sp>
      <p:sp>
        <p:nvSpPr>
          <p:cNvPr id="2" name="Rounded Rectangle 1">
            <a:extLst>
              <a:ext uri="{FF2B5EF4-FFF2-40B4-BE49-F238E27FC236}">
                <a16:creationId xmlns:a16="http://schemas.microsoft.com/office/drawing/2014/main" id="{BD6015D9-F14E-BF0E-AC2F-AA2EBC402A3B}"/>
              </a:ext>
              <a:ext uri="{C183D7F6-B498-43B3-948B-1728B52AA6E4}">
                <adec:decorative xmlns:adec="http://schemas.microsoft.com/office/drawing/2017/decorative" val="1"/>
              </a:ext>
            </a:extLst>
          </p:cNvPr>
          <p:cNvSpPr/>
          <p:nvPr/>
        </p:nvSpPr>
        <p:spPr bwMode="auto">
          <a:xfrm>
            <a:off x="588263" y="2017714"/>
            <a:ext cx="11017945" cy="4251324"/>
          </a:xfrm>
          <a:prstGeom prst="roundRect">
            <a:avLst>
              <a:gd name="adj" fmla="val 400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67857C38-4A1F-88B7-DBA9-420CBBF5A692}"/>
              </a:ext>
            </a:extLst>
          </p:cNvPr>
          <p:cNvSpPr txBox="1"/>
          <p:nvPr/>
        </p:nvSpPr>
        <p:spPr>
          <a:xfrm>
            <a:off x="1165973" y="2735264"/>
            <a:ext cx="43516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Complete </a:t>
            </a:r>
            <a:b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Analytics Platform</a:t>
            </a:r>
          </a:p>
        </p:txBody>
      </p:sp>
      <p:sp>
        <p:nvSpPr>
          <p:cNvPr id="6" name="TextBox 5">
            <a:extLst>
              <a:ext uri="{FF2B5EF4-FFF2-40B4-BE49-F238E27FC236}">
                <a16:creationId xmlns:a16="http://schemas.microsoft.com/office/drawing/2014/main" id="{5D464781-163E-AA4D-9D0B-6B230666FDBA}"/>
              </a:ext>
            </a:extLst>
          </p:cNvPr>
          <p:cNvSpPr txBox="1"/>
          <p:nvPr/>
        </p:nvSpPr>
        <p:spPr>
          <a:xfrm>
            <a:off x="1165973" y="3858671"/>
            <a:ext cx="43516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j-lt"/>
                <a:ea typeface="+mn-ea"/>
                <a:cs typeface="+mn-cs"/>
              </a:rPr>
              <a:t>Unified product, experience, </a:t>
            </a:r>
            <a:br>
              <a:rPr kumimoji="0" lang="en-US" sz="2000" b="0" i="0" u="none" strike="noStrike" kern="1200" cap="none" spc="0" normalizeH="0" baseline="0" noProof="0">
                <a:ln>
                  <a:noFill/>
                </a:ln>
                <a:solidFill>
                  <a:srgbClr val="000000"/>
                </a:solidFill>
                <a:effectLst/>
                <a:uLnTx/>
                <a:uFillTx/>
                <a:latin typeface="+mj-lt"/>
                <a:ea typeface="+mn-ea"/>
                <a:cs typeface="+mn-cs"/>
              </a:rPr>
            </a:br>
            <a:r>
              <a:rPr kumimoji="0" lang="en-US" sz="2000" b="0" i="0" u="none" strike="noStrike" kern="1200" cap="none" spc="0" normalizeH="0" baseline="0" noProof="0">
                <a:ln>
                  <a:noFill/>
                </a:ln>
                <a:solidFill>
                  <a:srgbClr val="000000"/>
                </a:solidFill>
                <a:effectLst/>
                <a:uLnTx/>
                <a:uFillTx/>
                <a:latin typeface="+mj-lt"/>
                <a:ea typeface="+mn-ea"/>
                <a:cs typeface="+mn-cs"/>
              </a:rPr>
              <a:t>and architecture</a:t>
            </a:r>
          </a:p>
        </p:txBody>
      </p:sp>
      <p:cxnSp>
        <p:nvCxnSpPr>
          <p:cNvPr id="8" name="Straight Connector 7">
            <a:extLst>
              <a:ext uri="{FF2B5EF4-FFF2-40B4-BE49-F238E27FC236}">
                <a16:creationId xmlns:a16="http://schemas.microsoft.com/office/drawing/2014/main" id="{331F8868-B82D-870E-C82B-375D18C4DAFB}"/>
              </a:ext>
              <a:ext uri="{C183D7F6-B498-43B3-948B-1728B52AA6E4}">
                <adec:decorative xmlns:adec="http://schemas.microsoft.com/office/drawing/2017/decorative" val="1"/>
              </a:ext>
            </a:extLst>
          </p:cNvPr>
          <p:cNvCxnSpPr>
            <a:cxnSpLocks/>
          </p:cNvCxnSpPr>
          <p:nvPr/>
        </p:nvCxnSpPr>
        <p:spPr>
          <a:xfrm>
            <a:off x="1165973" y="4735857"/>
            <a:ext cx="4351696"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TextBox 6">
            <a:extLst>
              <a:ext uri="{FF2B5EF4-FFF2-40B4-BE49-F238E27FC236}">
                <a16:creationId xmlns:a16="http://schemas.microsoft.com/office/drawing/2014/main" id="{F2BDAC2E-E275-B84C-A7D8-C5124342F299}"/>
              </a:ext>
            </a:extLst>
          </p:cNvPr>
          <p:cNvSpPr txBox="1"/>
          <p:nvPr/>
        </p:nvSpPr>
        <p:spPr>
          <a:xfrm>
            <a:off x="1165973" y="4997490"/>
            <a:ext cx="4351696" cy="369332"/>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600"/>
              </a:spcBef>
              <a:spcAft>
                <a:spcPts val="0"/>
              </a:spcAft>
              <a:buClrTx/>
              <a:buSzTx/>
              <a:buFontTx/>
              <a:buNone/>
              <a:tabLst/>
              <a:defRPr/>
            </a:pPr>
            <a:r>
              <a:rPr lang="en-US" sz="1800">
                <a:solidFill>
                  <a:srgbClr val="000000"/>
                </a:solidFill>
                <a:latin typeface="Segoe UI"/>
              </a:rPr>
              <a:t>Delivered as </a:t>
            </a:r>
            <a:r>
              <a:rPr lang="en-US" sz="2400">
                <a:solidFill>
                  <a:srgbClr val="000000"/>
                </a:solidFill>
                <a:latin typeface="Segoe UI"/>
              </a:rPr>
              <a:t>SaaS</a:t>
            </a:r>
            <a:endParaRPr lang="en-US" sz="1800">
              <a:solidFill>
                <a:srgbClr val="000000"/>
              </a:solidFill>
              <a:latin typeface="Segoe UI"/>
            </a:endParaRPr>
          </a:p>
        </p:txBody>
      </p:sp>
      <p:cxnSp>
        <p:nvCxnSpPr>
          <p:cNvPr id="11" name="Straight Connector 10">
            <a:extLst>
              <a:ext uri="{FF2B5EF4-FFF2-40B4-BE49-F238E27FC236}">
                <a16:creationId xmlns:a16="http://schemas.microsoft.com/office/drawing/2014/main" id="{0BCC7C60-65D3-D37F-903E-9FC4454F0E86}"/>
              </a:ext>
              <a:ext uri="{C183D7F6-B498-43B3-948B-1728B52AA6E4}">
                <adec:decorative xmlns:adec="http://schemas.microsoft.com/office/drawing/2017/decorative" val="1"/>
              </a:ext>
            </a:extLst>
          </p:cNvPr>
          <p:cNvCxnSpPr>
            <a:cxnSpLocks/>
          </p:cNvCxnSpPr>
          <p:nvPr/>
        </p:nvCxnSpPr>
        <p:spPr>
          <a:xfrm>
            <a:off x="6097235" y="2017714"/>
            <a:ext cx="0" cy="4251324"/>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 name="TextBox 21">
            <a:extLst>
              <a:ext uri="{FF2B5EF4-FFF2-40B4-BE49-F238E27FC236}">
                <a16:creationId xmlns:a16="http://schemas.microsoft.com/office/drawing/2014/main" id="{11AD22F8-B1EC-5F1C-778E-970CAE42006F}"/>
              </a:ext>
            </a:extLst>
          </p:cNvPr>
          <p:cNvSpPr txBox="1"/>
          <p:nvPr/>
        </p:nvSpPr>
        <p:spPr>
          <a:xfrm>
            <a:off x="6676802" y="2735264"/>
            <a:ext cx="43516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Lake Centric </a:t>
            </a:r>
            <a:b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and Open</a:t>
            </a:r>
          </a:p>
        </p:txBody>
      </p:sp>
      <p:sp>
        <p:nvSpPr>
          <p:cNvPr id="23" name="TextBox 22">
            <a:extLst>
              <a:ext uri="{FF2B5EF4-FFF2-40B4-BE49-F238E27FC236}">
                <a16:creationId xmlns:a16="http://schemas.microsoft.com/office/drawing/2014/main" id="{79E699DC-76F8-F92D-B77C-203ABE949FA8}"/>
              </a:ext>
            </a:extLst>
          </p:cNvPr>
          <p:cNvSpPr txBox="1"/>
          <p:nvPr/>
        </p:nvSpPr>
        <p:spPr>
          <a:xfrm>
            <a:off x="6676802" y="3858671"/>
            <a:ext cx="43516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j-lt"/>
                <a:ea typeface="+mn-ea"/>
                <a:cs typeface="+mn-cs"/>
              </a:rPr>
              <a:t>Common SaaS data lake shared </a:t>
            </a:r>
            <a:br>
              <a:rPr kumimoji="0" lang="en-US" sz="2000" b="0" i="0" u="none" strike="noStrike" kern="1200" cap="none" spc="0" normalizeH="0" baseline="0" noProof="0">
                <a:ln>
                  <a:noFill/>
                </a:ln>
                <a:solidFill>
                  <a:srgbClr val="000000"/>
                </a:solidFill>
                <a:effectLst/>
                <a:uLnTx/>
                <a:uFillTx/>
                <a:latin typeface="+mj-lt"/>
                <a:ea typeface="+mn-ea"/>
                <a:cs typeface="+mn-cs"/>
              </a:rPr>
            </a:br>
            <a:r>
              <a:rPr kumimoji="0" lang="en-US" sz="2000" b="0" i="0" u="none" strike="noStrike" kern="1200" cap="none" spc="0" normalizeH="0" baseline="0" noProof="0">
                <a:ln>
                  <a:noFill/>
                </a:ln>
                <a:solidFill>
                  <a:srgbClr val="000000"/>
                </a:solidFill>
                <a:effectLst/>
                <a:uLnTx/>
                <a:uFillTx/>
                <a:latin typeface="+mj-lt"/>
                <a:ea typeface="+mn-ea"/>
                <a:cs typeface="+mn-cs"/>
              </a:rPr>
              <a:t>by all compute engines</a:t>
            </a:r>
          </a:p>
        </p:txBody>
      </p:sp>
      <p:cxnSp>
        <p:nvCxnSpPr>
          <p:cNvPr id="26" name="Straight Connector 25">
            <a:extLst>
              <a:ext uri="{FF2B5EF4-FFF2-40B4-BE49-F238E27FC236}">
                <a16:creationId xmlns:a16="http://schemas.microsoft.com/office/drawing/2014/main" id="{ADB58DEA-7CD3-C8F6-399E-B2D71C12C55A}"/>
              </a:ext>
              <a:ext uri="{C183D7F6-B498-43B3-948B-1728B52AA6E4}">
                <adec:decorative xmlns:adec="http://schemas.microsoft.com/office/drawing/2017/decorative" val="1"/>
              </a:ext>
            </a:extLst>
          </p:cNvPr>
          <p:cNvCxnSpPr>
            <a:cxnSpLocks/>
          </p:cNvCxnSpPr>
          <p:nvPr/>
        </p:nvCxnSpPr>
        <p:spPr>
          <a:xfrm>
            <a:off x="6676802" y="4735857"/>
            <a:ext cx="4351696"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 name="TextBox 24">
            <a:extLst>
              <a:ext uri="{FF2B5EF4-FFF2-40B4-BE49-F238E27FC236}">
                <a16:creationId xmlns:a16="http://schemas.microsoft.com/office/drawing/2014/main" id="{8F62C364-AA90-BE8A-B8D1-4929785591A0}"/>
              </a:ext>
            </a:extLst>
          </p:cNvPr>
          <p:cNvSpPr txBox="1"/>
          <p:nvPr/>
        </p:nvSpPr>
        <p:spPr>
          <a:xfrm>
            <a:off x="6676802" y="4997490"/>
            <a:ext cx="4351696" cy="5539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600"/>
              </a:spcBef>
              <a:spcAft>
                <a:spcPts val="0"/>
              </a:spcAft>
              <a:buClrTx/>
              <a:buSzTx/>
              <a:buFontTx/>
              <a:buNone/>
              <a:tabLst/>
              <a:defRPr/>
            </a:pPr>
            <a:r>
              <a:rPr lang="en-US" sz="1800">
                <a:solidFill>
                  <a:srgbClr val="000000"/>
                </a:solidFill>
                <a:latin typeface="Segoe UI"/>
              </a:rPr>
              <a:t>Deep commitment </a:t>
            </a:r>
            <a:br>
              <a:rPr lang="en-US" sz="1800">
                <a:solidFill>
                  <a:srgbClr val="000000"/>
                </a:solidFill>
                <a:latin typeface="Segoe UI"/>
              </a:rPr>
            </a:br>
            <a:r>
              <a:rPr lang="en-US" sz="1800">
                <a:solidFill>
                  <a:srgbClr val="000000"/>
                </a:solidFill>
                <a:latin typeface="Segoe UI"/>
              </a:rPr>
              <a:t>for open formats and APIs</a:t>
            </a:r>
          </a:p>
        </p:txBody>
      </p:sp>
    </p:spTree>
    <p:extLst>
      <p:ext uri="{BB962C8B-B14F-4D97-AF65-F5344CB8AC3E}">
        <p14:creationId xmlns:p14="http://schemas.microsoft.com/office/powerpoint/2010/main" val="2925668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60F12-4370-0409-07F8-EDB26E2E6190}"/>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09C62361-B1B3-4188-B240-297336C2B4D8}"/>
              </a:ext>
            </a:extLst>
          </p:cNvPr>
          <p:cNvSpPr>
            <a:spLocks noGrp="1"/>
          </p:cNvSpPr>
          <p:nvPr>
            <p:ph type="title"/>
          </p:nvPr>
        </p:nvSpPr>
        <p:spPr>
          <a:xfrm>
            <a:off x="588263" y="-857447"/>
            <a:ext cx="11018520" cy="49244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3200"/>
              <a:t>Microsoft Fabric - The unified data platform for the era of AI</a:t>
            </a:r>
            <a:endParaRPr lang="en-US" sz="3200"/>
          </a:p>
        </p:txBody>
      </p:sp>
      <p:pic>
        <p:nvPicPr>
          <p:cNvPr id="9" name="Picture 8">
            <a:extLst>
              <a:ext uri="{FF2B5EF4-FFF2-40B4-BE49-F238E27FC236}">
                <a16:creationId xmlns:a16="http://schemas.microsoft.com/office/drawing/2014/main" id="{6DD6B67B-CE8D-EB3E-8008-2751DB3A198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585788"/>
            <a:ext cx="723347" cy="723347"/>
          </a:xfrm>
          <a:prstGeom prst="rect">
            <a:avLst/>
          </a:prstGeom>
        </p:spPr>
      </p:pic>
      <p:cxnSp>
        <p:nvCxnSpPr>
          <p:cNvPr id="13" name="Straight Arrow Connector 12">
            <a:extLst>
              <a:ext uri="{FF2B5EF4-FFF2-40B4-BE49-F238E27FC236}">
                <a16:creationId xmlns:a16="http://schemas.microsoft.com/office/drawing/2014/main" id="{BF00E3CC-C02A-7C9F-17D9-3B6B6AC91BAB}"/>
              </a:ext>
              <a:ext uri="{C183D7F6-B498-43B3-948B-1728B52AA6E4}">
                <adec:decorative xmlns:adec="http://schemas.microsoft.com/office/drawing/2017/decorative" val="1"/>
              </a:ext>
            </a:extLst>
          </p:cNvPr>
          <p:cNvCxnSpPr>
            <a:cxnSpLocks/>
          </p:cNvCxnSpPr>
          <p:nvPr/>
        </p:nvCxnSpPr>
        <p:spPr>
          <a:xfrm>
            <a:off x="1527175" y="585788"/>
            <a:ext cx="0" cy="85090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9" name="Title 2">
            <a:extLst>
              <a:ext uri="{FF2B5EF4-FFF2-40B4-BE49-F238E27FC236}">
                <a16:creationId xmlns:a16="http://schemas.microsoft.com/office/drawing/2014/main" id="{752A2A00-7E4B-FEAA-0B78-9A8470ABDD3E}"/>
              </a:ext>
            </a:extLst>
          </p:cNvPr>
          <p:cNvSpPr txBox="1">
            <a:spLocks/>
          </p:cNvSpPr>
          <p:nvPr/>
        </p:nvSpPr>
        <p:spPr>
          <a:xfrm>
            <a:off x="1745217" y="457200"/>
            <a:ext cx="9860996"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t>Microsoft Fabric</a:t>
            </a:r>
          </a:p>
        </p:txBody>
      </p:sp>
      <p:sp>
        <p:nvSpPr>
          <p:cNvPr id="16" name="Title 2">
            <a:extLst>
              <a:ext uri="{FF2B5EF4-FFF2-40B4-BE49-F238E27FC236}">
                <a16:creationId xmlns:a16="http://schemas.microsoft.com/office/drawing/2014/main" id="{EB5E702B-DB1D-C3F4-3303-F5ED45E1CD98}"/>
              </a:ext>
            </a:extLst>
          </p:cNvPr>
          <p:cNvSpPr txBox="1">
            <a:spLocks/>
          </p:cNvSpPr>
          <p:nvPr/>
        </p:nvSpPr>
        <p:spPr>
          <a:xfrm>
            <a:off x="1745217" y="1067356"/>
            <a:ext cx="986099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The unified data platform for the era of AI</a:t>
            </a:r>
          </a:p>
        </p:txBody>
      </p:sp>
      <p:sp>
        <p:nvSpPr>
          <p:cNvPr id="2" name="Rounded Rectangle 1">
            <a:extLst>
              <a:ext uri="{FF2B5EF4-FFF2-40B4-BE49-F238E27FC236}">
                <a16:creationId xmlns:a16="http://schemas.microsoft.com/office/drawing/2014/main" id="{73DA7111-D590-2F59-7024-9BA0453F7CC0}"/>
              </a:ext>
              <a:ext uri="{C183D7F6-B498-43B3-948B-1728B52AA6E4}">
                <adec:decorative xmlns:adec="http://schemas.microsoft.com/office/drawing/2017/decorative" val="1"/>
              </a:ext>
            </a:extLst>
          </p:cNvPr>
          <p:cNvSpPr/>
          <p:nvPr/>
        </p:nvSpPr>
        <p:spPr bwMode="auto">
          <a:xfrm>
            <a:off x="588263" y="2017714"/>
            <a:ext cx="11017945" cy="4251324"/>
          </a:xfrm>
          <a:prstGeom prst="roundRect">
            <a:avLst>
              <a:gd name="adj" fmla="val 3493"/>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4" name="!! Box 1">
            <a:extLst>
              <a:ext uri="{FF2B5EF4-FFF2-40B4-BE49-F238E27FC236}">
                <a16:creationId xmlns:a16="http://schemas.microsoft.com/office/drawing/2014/main" id="{12840A69-624B-23E4-1A1A-196C6457D28B}"/>
              </a:ext>
              <a:ext uri="{C183D7F6-B498-43B3-948B-1728B52AA6E4}">
                <adec:decorative xmlns:adec="http://schemas.microsoft.com/office/drawing/2017/decorative" val="1"/>
              </a:ext>
            </a:extLst>
          </p:cNvPr>
          <p:cNvSpPr/>
          <p:nvPr/>
        </p:nvSpPr>
        <p:spPr>
          <a:xfrm>
            <a:off x="823315" y="2258002"/>
            <a:ext cx="1951023" cy="1273120"/>
          </a:xfrm>
          <a:prstGeom prst="roundRect">
            <a:avLst>
              <a:gd name="adj" fmla="val 65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pic>
        <p:nvPicPr>
          <p:cNvPr id="51" name="Graphic 50">
            <a:extLst>
              <a:ext uri="{FF2B5EF4-FFF2-40B4-BE49-F238E27FC236}">
                <a16:creationId xmlns:a16="http://schemas.microsoft.com/office/drawing/2014/main" id="{568D2FBA-4C07-AAD8-385A-515E820FA25D}"/>
              </a:ext>
              <a:ext uri="{C183D7F6-B498-43B3-948B-1728B52AA6E4}">
                <adec:decorative xmlns:adec="http://schemas.microsoft.com/office/drawing/2017/decorative" val="1"/>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7916" r="-7916"/>
          <a:stretch/>
        </p:blipFill>
        <p:spPr>
          <a:xfrm>
            <a:off x="1504330" y="2355702"/>
            <a:ext cx="588993" cy="508490"/>
          </a:xfrm>
          <a:prstGeom prst="rect">
            <a:avLst/>
          </a:prstGeom>
        </p:spPr>
      </p:pic>
      <p:sp>
        <p:nvSpPr>
          <p:cNvPr id="50" name="Rounded Rectangle 14">
            <a:extLst>
              <a:ext uri="{FF2B5EF4-FFF2-40B4-BE49-F238E27FC236}">
                <a16:creationId xmlns:a16="http://schemas.microsoft.com/office/drawing/2014/main" id="{BAD1DD18-CAB7-3BF7-F613-3D7A9B9ED68E}"/>
              </a:ext>
              <a:ext uri="{C183D7F6-B498-43B3-948B-1728B52AA6E4}">
                <adec:decorative xmlns:adec="http://schemas.microsoft.com/office/drawing/2017/decorative" val="0"/>
              </a:ext>
            </a:extLst>
          </p:cNvPr>
          <p:cNvSpPr/>
          <p:nvPr/>
        </p:nvSpPr>
        <p:spPr>
          <a:xfrm>
            <a:off x="1313767" y="2965752"/>
            <a:ext cx="970119" cy="46118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ea typeface="+mn-ea"/>
                <a:cs typeface="+mn-cs"/>
              </a:rPr>
              <a:t>Factory</a:t>
            </a:r>
          </a:p>
        </p:txBody>
      </p:sp>
      <p:sp>
        <p:nvSpPr>
          <p:cNvPr id="46" name="!! Box Middle">
            <a:extLst>
              <a:ext uri="{FF2B5EF4-FFF2-40B4-BE49-F238E27FC236}">
                <a16:creationId xmlns:a16="http://schemas.microsoft.com/office/drawing/2014/main" id="{AF4C3C9D-0BB8-97B5-CFB7-BC10C1AAD1B9}"/>
              </a:ext>
              <a:ext uri="{C183D7F6-B498-43B3-948B-1728B52AA6E4}">
                <adec:decorative xmlns:adec="http://schemas.microsoft.com/office/drawing/2017/decorative" val="1"/>
              </a:ext>
            </a:extLst>
          </p:cNvPr>
          <p:cNvSpPr/>
          <p:nvPr/>
        </p:nvSpPr>
        <p:spPr>
          <a:xfrm>
            <a:off x="2970126" y="2258002"/>
            <a:ext cx="1956981" cy="1273120"/>
          </a:xfrm>
          <a:prstGeom prst="roundRect">
            <a:avLst>
              <a:gd name="adj" fmla="val 65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pic>
        <p:nvPicPr>
          <p:cNvPr id="55" name="!! ICOn">
            <a:extLst>
              <a:ext uri="{FF2B5EF4-FFF2-40B4-BE49-F238E27FC236}">
                <a16:creationId xmlns:a16="http://schemas.microsoft.com/office/drawing/2014/main" id="{8D6D0A52-57B6-C2FD-2F23-B7E3BBFD22BB}"/>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3719424" y="2391138"/>
            <a:ext cx="458384" cy="437619"/>
          </a:xfrm>
          <a:prstGeom prst="rect">
            <a:avLst/>
          </a:prstGeom>
        </p:spPr>
      </p:pic>
      <p:sp>
        <p:nvSpPr>
          <p:cNvPr id="54" name="Rounded Rectangle 15">
            <a:extLst>
              <a:ext uri="{FF2B5EF4-FFF2-40B4-BE49-F238E27FC236}">
                <a16:creationId xmlns:a16="http://schemas.microsoft.com/office/drawing/2014/main" id="{BAF96BF1-C401-54D4-4231-6A3B8EBD485C}"/>
              </a:ext>
              <a:ext uri="{C183D7F6-B498-43B3-948B-1728B52AA6E4}">
                <adec:decorative xmlns:adec="http://schemas.microsoft.com/office/drawing/2017/decorative" val="0"/>
              </a:ext>
            </a:extLst>
          </p:cNvPr>
          <p:cNvSpPr/>
          <p:nvPr/>
        </p:nvSpPr>
        <p:spPr>
          <a:xfrm>
            <a:off x="3334807" y="3081049"/>
            <a:ext cx="1227618" cy="23059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ea typeface="+mn-ea"/>
                <a:cs typeface="+mn-cs"/>
              </a:rPr>
              <a:t>Analytics</a:t>
            </a:r>
          </a:p>
        </p:txBody>
      </p:sp>
      <p:sp>
        <p:nvSpPr>
          <p:cNvPr id="41" name="!! Box 5">
            <a:extLst>
              <a:ext uri="{FF2B5EF4-FFF2-40B4-BE49-F238E27FC236}">
                <a16:creationId xmlns:a16="http://schemas.microsoft.com/office/drawing/2014/main" id="{2E06B65F-5A4B-1806-E1AF-0A35930E1E36}"/>
              </a:ext>
              <a:ext uri="{C183D7F6-B498-43B3-948B-1728B52AA6E4}">
                <adec:decorative xmlns:adec="http://schemas.microsoft.com/office/drawing/2017/decorative" val="1"/>
              </a:ext>
            </a:extLst>
          </p:cNvPr>
          <p:cNvSpPr/>
          <p:nvPr/>
        </p:nvSpPr>
        <p:spPr>
          <a:xfrm>
            <a:off x="5122895" y="2258002"/>
            <a:ext cx="1954644" cy="1273120"/>
          </a:xfrm>
          <a:prstGeom prst="roundRect">
            <a:avLst>
              <a:gd name="adj" fmla="val 65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pic>
        <p:nvPicPr>
          <p:cNvPr id="56" name="Picture 45">
            <a:extLst>
              <a:ext uri="{FF2B5EF4-FFF2-40B4-BE49-F238E27FC236}">
                <a16:creationId xmlns:a16="http://schemas.microsoft.com/office/drawing/2014/main" id="{11DE1695-FA90-B448-2F71-B2EBD268256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72417" y="2382150"/>
            <a:ext cx="455595" cy="455595"/>
          </a:xfrm>
          <a:prstGeom prst="rect">
            <a:avLst/>
          </a:prstGeom>
        </p:spPr>
      </p:pic>
      <p:sp>
        <p:nvSpPr>
          <p:cNvPr id="57" name="Text Placeholder 2">
            <a:extLst>
              <a:ext uri="{FF2B5EF4-FFF2-40B4-BE49-F238E27FC236}">
                <a16:creationId xmlns:a16="http://schemas.microsoft.com/office/drawing/2014/main" id="{14805BC8-7B47-4A9C-9F0E-5134B3DF8DA2}"/>
              </a:ext>
              <a:ext uri="{C183D7F6-B498-43B3-948B-1728B52AA6E4}">
                <adec:decorative xmlns:adec="http://schemas.microsoft.com/office/drawing/2017/decorative" val="0"/>
              </a:ext>
            </a:extLst>
          </p:cNvPr>
          <p:cNvSpPr txBox="1">
            <a:spLocks/>
          </p:cNvSpPr>
          <p:nvPr/>
        </p:nvSpPr>
        <p:spPr>
          <a:xfrm>
            <a:off x="5599565" y="3085343"/>
            <a:ext cx="1001298" cy="22200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uLnTx/>
                <a:uFillTx/>
                <a:ea typeface="+mn-ea"/>
                <a:cs typeface="Segoe Sans Display Semibold" pitchFamily="2" charset="0"/>
              </a:rPr>
              <a:t>Databases</a:t>
            </a:r>
          </a:p>
        </p:txBody>
      </p:sp>
      <p:sp>
        <p:nvSpPr>
          <p:cNvPr id="45" name="!! Box 3">
            <a:extLst>
              <a:ext uri="{FF2B5EF4-FFF2-40B4-BE49-F238E27FC236}">
                <a16:creationId xmlns:a16="http://schemas.microsoft.com/office/drawing/2014/main" id="{33E677B0-2C10-35B5-2885-2F01B5F6F84E}"/>
              </a:ext>
              <a:ext uri="{C183D7F6-B498-43B3-948B-1728B52AA6E4}">
                <adec:decorative xmlns:adec="http://schemas.microsoft.com/office/drawing/2017/decorative" val="1"/>
              </a:ext>
            </a:extLst>
          </p:cNvPr>
          <p:cNvSpPr/>
          <p:nvPr/>
        </p:nvSpPr>
        <p:spPr>
          <a:xfrm>
            <a:off x="7273327" y="2258002"/>
            <a:ext cx="1950733" cy="1273120"/>
          </a:xfrm>
          <a:prstGeom prst="roundRect">
            <a:avLst>
              <a:gd name="adj" fmla="val 65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pic>
        <p:nvPicPr>
          <p:cNvPr id="49" name="Picture 48">
            <a:extLst>
              <a:ext uri="{FF2B5EF4-FFF2-40B4-BE49-F238E27FC236}">
                <a16:creationId xmlns:a16="http://schemas.microsoft.com/office/drawing/2014/main" id="{5392EB9E-5FD8-A1E2-50F2-8D0C804376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030129" y="2371871"/>
            <a:ext cx="437124" cy="476153"/>
          </a:xfrm>
          <a:prstGeom prst="rect">
            <a:avLst/>
          </a:prstGeom>
        </p:spPr>
      </p:pic>
      <p:sp>
        <p:nvSpPr>
          <p:cNvPr id="48" name="Rounded Rectangle 18">
            <a:extLst>
              <a:ext uri="{FF2B5EF4-FFF2-40B4-BE49-F238E27FC236}">
                <a16:creationId xmlns:a16="http://schemas.microsoft.com/office/drawing/2014/main" id="{678B3C51-998E-5534-43DD-2150144BB3AD}"/>
              </a:ext>
              <a:ext uri="{C183D7F6-B498-43B3-948B-1728B52AA6E4}">
                <adec:decorative xmlns:adec="http://schemas.microsoft.com/office/drawing/2017/decorative" val="0"/>
              </a:ext>
            </a:extLst>
          </p:cNvPr>
          <p:cNvSpPr/>
          <p:nvPr/>
        </p:nvSpPr>
        <p:spPr>
          <a:xfrm>
            <a:off x="7555821" y="2965752"/>
            <a:ext cx="1385740" cy="46118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ea typeface="+mn-ea"/>
                <a:cs typeface="+mn-cs"/>
              </a:rPr>
              <a:t>Real-Time Intelligence</a:t>
            </a:r>
          </a:p>
        </p:txBody>
      </p:sp>
      <p:sp>
        <p:nvSpPr>
          <p:cNvPr id="47" name="!! Box 4">
            <a:extLst>
              <a:ext uri="{FF2B5EF4-FFF2-40B4-BE49-F238E27FC236}">
                <a16:creationId xmlns:a16="http://schemas.microsoft.com/office/drawing/2014/main" id="{19ECBE06-50BB-B22A-0B5C-C1386E641D1F}"/>
              </a:ext>
              <a:ext uri="{C183D7F6-B498-43B3-948B-1728B52AA6E4}">
                <adec:decorative xmlns:adec="http://schemas.microsoft.com/office/drawing/2017/decorative" val="1"/>
              </a:ext>
            </a:extLst>
          </p:cNvPr>
          <p:cNvSpPr/>
          <p:nvPr/>
        </p:nvSpPr>
        <p:spPr>
          <a:xfrm>
            <a:off x="9419847" y="2258002"/>
            <a:ext cx="1950733" cy="1273120"/>
          </a:xfrm>
          <a:prstGeom prst="roundRect">
            <a:avLst>
              <a:gd name="adj" fmla="val 65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pic>
        <p:nvPicPr>
          <p:cNvPr id="53" name="Graphic 52">
            <a:extLst>
              <a:ext uri="{FF2B5EF4-FFF2-40B4-BE49-F238E27FC236}">
                <a16:creationId xmlns:a16="http://schemas.microsoft.com/office/drawing/2014/main" id="{E279ADA2-9DC0-8E1D-1B5E-CD7BE9F45800}"/>
              </a:ext>
              <a:ext uri="{C183D7F6-B498-43B3-948B-1728B52AA6E4}">
                <adec:decorative xmlns:adec="http://schemas.microsoft.com/office/drawing/2017/decorative" val="1"/>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7916" r="-7916"/>
          <a:stretch/>
        </p:blipFill>
        <p:spPr>
          <a:xfrm>
            <a:off x="10100717" y="2355702"/>
            <a:ext cx="588993" cy="508490"/>
          </a:xfrm>
          <a:prstGeom prst="rect">
            <a:avLst/>
          </a:prstGeom>
        </p:spPr>
      </p:pic>
      <p:sp>
        <p:nvSpPr>
          <p:cNvPr id="52" name="Rounded Rectangle 19">
            <a:extLst>
              <a:ext uri="{FF2B5EF4-FFF2-40B4-BE49-F238E27FC236}">
                <a16:creationId xmlns:a16="http://schemas.microsoft.com/office/drawing/2014/main" id="{7E95138F-8B7C-E5E5-4F75-46AE466434D2}"/>
              </a:ext>
              <a:ext uri="{C183D7F6-B498-43B3-948B-1728B52AA6E4}">
                <adec:decorative xmlns:adec="http://schemas.microsoft.com/office/drawing/2017/decorative" val="0"/>
              </a:ext>
            </a:extLst>
          </p:cNvPr>
          <p:cNvSpPr/>
          <p:nvPr/>
        </p:nvSpPr>
        <p:spPr>
          <a:xfrm>
            <a:off x="9889195" y="3081049"/>
            <a:ext cx="1012037" cy="230593"/>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Power BI</a:t>
            </a:r>
          </a:p>
        </p:txBody>
      </p:sp>
      <p:sp>
        <p:nvSpPr>
          <p:cNvPr id="97" name="!! Box 1">
            <a:extLst>
              <a:ext uri="{FF2B5EF4-FFF2-40B4-BE49-F238E27FC236}">
                <a16:creationId xmlns:a16="http://schemas.microsoft.com/office/drawing/2014/main" id="{A6339E39-D846-CF50-7BFD-F6834E197905}"/>
              </a:ext>
              <a:ext uri="{C183D7F6-B498-43B3-948B-1728B52AA6E4}">
                <adec:decorative xmlns:adec="http://schemas.microsoft.com/office/drawing/2017/decorative" val="1"/>
              </a:ext>
            </a:extLst>
          </p:cNvPr>
          <p:cNvSpPr/>
          <p:nvPr/>
        </p:nvSpPr>
        <p:spPr>
          <a:xfrm>
            <a:off x="823314" y="3733958"/>
            <a:ext cx="10547266" cy="633421"/>
          </a:xfrm>
          <a:prstGeom prst="roundRect">
            <a:avLst>
              <a:gd name="adj" fmla="val 12386"/>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600">
              <a:latin typeface="+mj-lt"/>
              <a:cs typeface="Segoe UI" panose="020B0502040204020203" pitchFamily="34" charset="0"/>
            </a:endParaRPr>
          </a:p>
        </p:txBody>
      </p:sp>
      <p:pic>
        <p:nvPicPr>
          <p:cNvPr id="101" name="Picture 100">
            <a:extLst>
              <a:ext uri="{FF2B5EF4-FFF2-40B4-BE49-F238E27FC236}">
                <a16:creationId xmlns:a16="http://schemas.microsoft.com/office/drawing/2014/main" id="{54B557AC-D29D-D28B-26C2-E117AEB26BDC}"/>
              </a:ext>
              <a:ext uri="{C183D7F6-B498-43B3-948B-1728B52AA6E4}">
                <adec:decorative xmlns:adec="http://schemas.microsoft.com/office/drawing/2017/decorative" val="1"/>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3836" t="8808" r="3836" b="10260"/>
          <a:stretch/>
        </p:blipFill>
        <p:spPr>
          <a:xfrm>
            <a:off x="5257658" y="3887667"/>
            <a:ext cx="372318" cy="326002"/>
          </a:xfrm>
          <a:prstGeom prst="rect">
            <a:avLst/>
          </a:prstGeom>
        </p:spPr>
      </p:pic>
      <p:sp>
        <p:nvSpPr>
          <p:cNvPr id="102" name="Text Placeholder 2">
            <a:extLst>
              <a:ext uri="{FF2B5EF4-FFF2-40B4-BE49-F238E27FC236}">
                <a16:creationId xmlns:a16="http://schemas.microsoft.com/office/drawing/2014/main" id="{3B37F257-0FD8-C717-0F4E-E60DB70C51A0}"/>
              </a:ext>
              <a:ext uri="{C183D7F6-B498-43B3-948B-1728B52AA6E4}">
                <adec:decorative xmlns:adec="http://schemas.microsoft.com/office/drawing/2017/decorative" val="0"/>
              </a:ext>
            </a:extLst>
          </p:cNvPr>
          <p:cNvSpPr txBox="1">
            <a:spLocks/>
          </p:cNvSpPr>
          <p:nvPr/>
        </p:nvSpPr>
        <p:spPr>
          <a:xfrm>
            <a:off x="5865604" y="3912169"/>
            <a:ext cx="1070632" cy="276999"/>
          </a:xfrm>
          <a:prstGeom prst="rect">
            <a:avLst/>
          </a:prstGeom>
          <a:noFill/>
          <a:effectLst/>
        </p:spPr>
        <p:txBody>
          <a:bodyPr wrap="square" lIns="0" tIns="0" rIns="0" bIns="0" rtlCol="0" anchor="t" anchorCtr="0">
            <a:spAutoFit/>
          </a:bodyPr>
          <a:lstStyle>
            <a:defPPr>
              <a:defRPr lang="en-US"/>
            </a:defPPr>
            <a:lvl1pPr marR="0" lvl="0" indent="0" defTabSz="1371600" fontAlgn="auto">
              <a:lnSpc>
                <a:spcPct val="100000"/>
              </a:lnSpc>
              <a:spcBef>
                <a:spcPts val="0"/>
              </a:spcBef>
              <a:spcAft>
                <a:spcPts val="0"/>
              </a:spcAft>
              <a:buClrTx/>
              <a:buSzTx/>
              <a:buFontTx/>
              <a:buNone/>
              <a:tabLst>
                <a:tab pos="1371600" algn="l"/>
              </a:tabLst>
              <a:defRPr kumimoji="0" sz="2400" b="0" i="0" u="none" strike="noStrike" cap="none" spc="0" normalizeH="0" baseline="0">
                <a:ln w="3175">
                  <a:noFill/>
                </a:ln>
                <a:gradFill>
                  <a:gsLst>
                    <a:gs pos="0">
                      <a:srgbClr val="0078D4"/>
                    </a:gs>
                    <a:gs pos="80000">
                      <a:srgbClr val="399A91"/>
                    </a:gs>
                  </a:gsLst>
                  <a:path path="circle">
                    <a:fillToRect l="100000" t="100000"/>
                  </a:path>
                </a:gradFill>
                <a:effectLst/>
                <a:uLnTx/>
                <a:uFillTx/>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solidFill>
                  <a:schemeClr val="tx1"/>
                </a:solidFill>
              </a:rPr>
              <a:t>AI</a:t>
            </a:r>
          </a:p>
        </p:txBody>
      </p:sp>
      <p:sp>
        <p:nvSpPr>
          <p:cNvPr id="99" name="!! Box 1">
            <a:extLst>
              <a:ext uri="{FF2B5EF4-FFF2-40B4-BE49-F238E27FC236}">
                <a16:creationId xmlns:a16="http://schemas.microsoft.com/office/drawing/2014/main" id="{080ACE11-D354-7211-978D-5E2B90FF9416}"/>
              </a:ext>
              <a:ext uri="{C183D7F6-B498-43B3-948B-1728B52AA6E4}">
                <adec:decorative xmlns:adec="http://schemas.microsoft.com/office/drawing/2017/decorative" val="1"/>
              </a:ext>
            </a:extLst>
          </p:cNvPr>
          <p:cNvSpPr/>
          <p:nvPr/>
        </p:nvSpPr>
        <p:spPr>
          <a:xfrm>
            <a:off x="823314" y="4564936"/>
            <a:ext cx="10547266" cy="633421"/>
          </a:xfrm>
          <a:prstGeom prst="roundRect">
            <a:avLst>
              <a:gd name="adj" fmla="val 12386"/>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600">
              <a:latin typeface="+mj-lt"/>
              <a:cs typeface="Segoe UI" panose="020B0502040204020203" pitchFamily="34" charset="0"/>
            </a:endParaRPr>
          </a:p>
        </p:txBody>
      </p:sp>
      <p:pic>
        <p:nvPicPr>
          <p:cNvPr id="103" name="Picture 102">
            <a:extLst>
              <a:ext uri="{FF2B5EF4-FFF2-40B4-BE49-F238E27FC236}">
                <a16:creationId xmlns:a16="http://schemas.microsoft.com/office/drawing/2014/main" id="{2771A733-AF3C-2F05-A369-CB83452B707B}"/>
              </a:ext>
              <a:ext uri="{C183D7F6-B498-43B3-948B-1728B52AA6E4}">
                <adec:decorative xmlns:adec="http://schemas.microsoft.com/office/drawing/2017/decorative" val="1"/>
              </a:ext>
            </a:extLst>
          </p:cNvPr>
          <p:cNvPicPr>
            <a:picLocks noChangeAspect="1"/>
          </p:cNvPicPr>
          <p:nvPr/>
        </p:nvPicPr>
        <p:blipFill>
          <a:blip r:embed="rId13"/>
          <a:stretch/>
        </p:blipFill>
        <p:spPr>
          <a:xfrm>
            <a:off x="5263573" y="4701051"/>
            <a:ext cx="360488" cy="361193"/>
          </a:xfrm>
          <a:prstGeom prst="rect">
            <a:avLst/>
          </a:prstGeom>
        </p:spPr>
      </p:pic>
      <p:sp>
        <p:nvSpPr>
          <p:cNvPr id="104" name="Text Placeholder 2">
            <a:extLst>
              <a:ext uri="{FF2B5EF4-FFF2-40B4-BE49-F238E27FC236}">
                <a16:creationId xmlns:a16="http://schemas.microsoft.com/office/drawing/2014/main" id="{8FB5AB8C-9232-1896-B1F0-094828E24E73}"/>
              </a:ext>
              <a:ext uri="{C183D7F6-B498-43B3-948B-1728B52AA6E4}">
                <adec:decorative xmlns:adec="http://schemas.microsoft.com/office/drawing/2017/decorative" val="0"/>
              </a:ext>
            </a:extLst>
          </p:cNvPr>
          <p:cNvSpPr txBox="1">
            <a:spLocks/>
          </p:cNvSpPr>
          <p:nvPr/>
        </p:nvSpPr>
        <p:spPr>
          <a:xfrm>
            <a:off x="5865604" y="4743147"/>
            <a:ext cx="1070632" cy="276999"/>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600">
              <a:spcBef>
                <a:spcPts val="0"/>
              </a:spcBef>
              <a:buSzTx/>
              <a:buNone/>
              <a:tabLst>
                <a:tab pos="1371600" algn="l"/>
              </a:tabLst>
              <a:defRPr/>
            </a:pPr>
            <a:r>
              <a:rPr lang="en-US" sz="1800" err="1">
                <a:ln w="3175">
                  <a:noFill/>
                </a:ln>
                <a:latin typeface="+mj-lt"/>
              </a:rPr>
              <a:t>OneLake</a:t>
            </a:r>
            <a:endParaRPr lang="en-US" sz="1800">
              <a:ln w="3175">
                <a:noFill/>
              </a:ln>
              <a:latin typeface="+mj-lt"/>
            </a:endParaRPr>
          </a:p>
        </p:txBody>
      </p:sp>
      <p:sp>
        <p:nvSpPr>
          <p:cNvPr id="100" name="!! Box 1">
            <a:extLst>
              <a:ext uri="{FF2B5EF4-FFF2-40B4-BE49-F238E27FC236}">
                <a16:creationId xmlns:a16="http://schemas.microsoft.com/office/drawing/2014/main" id="{A192B1D7-18B9-1844-61C6-C0E1028ED50B}"/>
              </a:ext>
              <a:ext uri="{C183D7F6-B498-43B3-948B-1728B52AA6E4}">
                <adec:decorative xmlns:adec="http://schemas.microsoft.com/office/drawing/2017/decorative" val="1"/>
              </a:ext>
            </a:extLst>
          </p:cNvPr>
          <p:cNvSpPr/>
          <p:nvPr/>
        </p:nvSpPr>
        <p:spPr>
          <a:xfrm>
            <a:off x="823314" y="5395915"/>
            <a:ext cx="10547266" cy="633421"/>
          </a:xfrm>
          <a:prstGeom prst="roundRect">
            <a:avLst>
              <a:gd name="adj" fmla="val 12386"/>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600">
              <a:latin typeface="+mj-lt"/>
              <a:cs typeface="Segoe UI" panose="020B0502040204020203" pitchFamily="34" charset="0"/>
            </a:endParaRPr>
          </a:p>
        </p:txBody>
      </p:sp>
      <p:pic>
        <p:nvPicPr>
          <p:cNvPr id="105" name="Picture 104">
            <a:extLst>
              <a:ext uri="{FF2B5EF4-FFF2-40B4-BE49-F238E27FC236}">
                <a16:creationId xmlns:a16="http://schemas.microsoft.com/office/drawing/2014/main" id="{1BFFB379-A7CE-1A22-7CB4-00FBBEE8776B}"/>
              </a:ext>
              <a:ext uri="{C183D7F6-B498-43B3-948B-1728B52AA6E4}">
                <adec:decorative xmlns:adec="http://schemas.microsoft.com/office/drawing/2017/decorative" val="1"/>
              </a:ext>
            </a:extLst>
          </p:cNvPr>
          <p:cNvPicPr>
            <a:picLocks noChangeAspect="1"/>
          </p:cNvPicPr>
          <p:nvPr/>
        </p:nvPicPr>
        <p:blipFill rotWithShape="1">
          <a:blip r:embed="rId14"/>
          <a:srcRect l="1931" t="6530" r="1931" b="6084"/>
          <a:stretch/>
        </p:blipFill>
        <p:spPr>
          <a:xfrm>
            <a:off x="5257945" y="5543673"/>
            <a:ext cx="371745" cy="337905"/>
          </a:xfrm>
          <a:prstGeom prst="rect">
            <a:avLst/>
          </a:prstGeom>
        </p:spPr>
      </p:pic>
      <p:sp>
        <p:nvSpPr>
          <p:cNvPr id="106" name="Text Placeholder 2">
            <a:extLst>
              <a:ext uri="{FF2B5EF4-FFF2-40B4-BE49-F238E27FC236}">
                <a16:creationId xmlns:a16="http://schemas.microsoft.com/office/drawing/2014/main" id="{A0BF99FC-8366-BA27-5089-AFA60814C3A2}"/>
              </a:ext>
              <a:ext uri="{C183D7F6-B498-43B3-948B-1728B52AA6E4}">
                <adec:decorative xmlns:adec="http://schemas.microsoft.com/office/drawing/2017/decorative" val="0"/>
              </a:ext>
            </a:extLst>
          </p:cNvPr>
          <p:cNvSpPr txBox="1">
            <a:spLocks/>
          </p:cNvSpPr>
          <p:nvPr/>
        </p:nvSpPr>
        <p:spPr>
          <a:xfrm>
            <a:off x="5865604" y="5574126"/>
            <a:ext cx="1070632" cy="276999"/>
          </a:xfrm>
          <a:prstGeom prst="rect">
            <a:avLst/>
          </a:prstGeom>
        </p:spPr>
        <p:txBody>
          <a:bodyPr wrap="square" lIns="0" tIns="0" rIns="0" bIns="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371600">
              <a:spcBef>
                <a:spcPts val="0"/>
              </a:spcBef>
              <a:buSzTx/>
              <a:buNone/>
              <a:tabLst>
                <a:tab pos="1371600" algn="l"/>
              </a:tabLst>
              <a:defRPr/>
            </a:pPr>
            <a:r>
              <a:rPr lang="en-US" sz="1800">
                <a:ln w="3175">
                  <a:noFill/>
                </a:ln>
                <a:latin typeface="+mj-lt"/>
              </a:rPr>
              <a:t>Purview</a:t>
            </a:r>
          </a:p>
        </p:txBody>
      </p:sp>
      <p:sp>
        <p:nvSpPr>
          <p:cNvPr id="42" name="Rounded Rectangle 18">
            <a:extLst>
              <a:ext uri="{FF2B5EF4-FFF2-40B4-BE49-F238E27FC236}">
                <a16:creationId xmlns:a16="http://schemas.microsoft.com/office/drawing/2014/main" id="{25C895DE-8ED1-7EB6-C050-B355F6A27069}"/>
              </a:ext>
              <a:ext uri="{C183D7F6-B498-43B3-948B-1728B52AA6E4}">
                <adec:decorative xmlns:adec="http://schemas.microsoft.com/office/drawing/2017/decorative" val="1"/>
              </a:ext>
            </a:extLst>
          </p:cNvPr>
          <p:cNvSpPr/>
          <p:nvPr/>
        </p:nvSpPr>
        <p:spPr>
          <a:xfrm>
            <a:off x="5307482" y="2252766"/>
            <a:ext cx="1585464" cy="1395897"/>
          </a:xfrm>
          <a:prstGeom prst="roundRect">
            <a:avLst>
              <a:gd name="adj" fmla="val 6586"/>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81719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2.08333E-7 0 L -2.08333E-7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2.08333E-7 0 L -2.08333E-7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42" presetClass="path" presetSubtype="0" decel="100000" fill="hold" grpId="1" nodeType="withEffect">
                                  <p:stCondLst>
                                    <p:cond delay="0"/>
                                  </p:stCondLst>
                                  <p:childTnLst>
                                    <p:animMotion origin="layout" path="M -2.08333E-7 0 L -2.08333E-7 0.03542 " pathEditMode="relative" rAng="0" ptsTypes="AA">
                                      <p:cBhvr>
                                        <p:cTn id="19" dur="700" spd="-100000" fill="hold"/>
                                        <p:tgtEl>
                                          <p:spTgt spid="2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0"/>
                                  </p:stCondLst>
                                  <p:childTnLst>
                                    <p:animMotion origin="layout" path="M -2.08333E-7 0 L -2.08333E-7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100"/>
                                  </p:stCondLst>
                                  <p:childTnLst>
                                    <p:animMotion origin="layout" path="M -2.08333E-7 0 L -2.08333E-7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par>
                                <p:cTn id="33" presetID="42" presetClass="path" presetSubtype="0" decel="100000" fill="hold" nodeType="withEffect">
                                  <p:stCondLst>
                                    <p:cond delay="100"/>
                                  </p:stCondLst>
                                  <p:childTnLst>
                                    <p:animMotion origin="layout" path="M -2.08333E-7 0 L -2.08333E-7 0.03542 " pathEditMode="relative" rAng="0" ptsTypes="AA">
                                      <p:cBhvr>
                                        <p:cTn id="34" dur="700" spd="-100000" fill="hold"/>
                                        <p:tgtEl>
                                          <p:spTgt spid="5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42" presetClass="path" presetSubtype="0" decel="100000" fill="hold" grpId="1" nodeType="withEffect">
                                  <p:stCondLst>
                                    <p:cond delay="100"/>
                                  </p:stCondLst>
                                  <p:childTnLst>
                                    <p:animMotion origin="layout" path="M -2.08333E-7 0 L -2.08333E-7 0.03542 " pathEditMode="relative" rAng="0" ptsTypes="AA">
                                      <p:cBhvr>
                                        <p:cTn id="39" dur="700" spd="-100000" fill="hold"/>
                                        <p:tgtEl>
                                          <p:spTgt spid="4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42" presetClass="path" presetSubtype="0" decel="100000" fill="hold" grpId="1" nodeType="withEffect">
                                  <p:stCondLst>
                                    <p:cond delay="100"/>
                                  </p:stCondLst>
                                  <p:childTnLst>
                                    <p:animMotion origin="layout" path="M -2.08333E-7 0 L -2.08333E-7 0.03542 " pathEditMode="relative" rAng="0" ptsTypes="AA">
                                      <p:cBhvr>
                                        <p:cTn id="44" dur="700" spd="-100000" fill="hold"/>
                                        <p:tgtEl>
                                          <p:spTgt spid="46"/>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42" presetClass="path" presetSubtype="0" decel="100000" fill="hold" grpId="1" nodeType="withEffect">
                                  <p:stCondLst>
                                    <p:cond delay="100"/>
                                  </p:stCondLst>
                                  <p:childTnLst>
                                    <p:animMotion origin="layout" path="M -2.08333E-7 0 L -2.08333E-7 0.03542 " pathEditMode="relative" rAng="0" ptsTypes="AA">
                                      <p:cBhvr>
                                        <p:cTn id="49" dur="70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42" presetClass="path" presetSubtype="0" decel="100000" fill="hold" grpId="1" nodeType="withEffect">
                                  <p:stCondLst>
                                    <p:cond delay="100"/>
                                  </p:stCondLst>
                                  <p:childTnLst>
                                    <p:animMotion origin="layout" path="M -2.08333E-7 0 L -2.08333E-7 0.03542 " pathEditMode="relative" rAng="0" ptsTypes="AA">
                                      <p:cBhvr>
                                        <p:cTn id="54" dur="700" spd="-100000" fill="hold"/>
                                        <p:tgtEl>
                                          <p:spTgt spid="45"/>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500"/>
                                        <p:tgtEl>
                                          <p:spTgt spid="47"/>
                                        </p:tgtEl>
                                      </p:cBhvr>
                                    </p:animEffect>
                                  </p:childTnLst>
                                </p:cTn>
                              </p:par>
                              <p:par>
                                <p:cTn id="58" presetID="42" presetClass="path" presetSubtype="0" decel="100000" fill="hold" grpId="1" nodeType="withEffect">
                                  <p:stCondLst>
                                    <p:cond delay="100"/>
                                  </p:stCondLst>
                                  <p:childTnLst>
                                    <p:animMotion origin="layout" path="M -2.08333E-7 0 L -2.08333E-7 0.03542 " pathEditMode="relative" rAng="0" ptsTypes="AA">
                                      <p:cBhvr>
                                        <p:cTn id="59" dur="700" spd="-100000" fill="hold"/>
                                        <p:tgtEl>
                                          <p:spTgt spid="47"/>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42" presetClass="path" presetSubtype="0" decel="100000" fill="hold" grpId="1" nodeType="withEffect">
                                  <p:stCondLst>
                                    <p:cond delay="100"/>
                                  </p:stCondLst>
                                  <p:childTnLst>
                                    <p:animMotion origin="layout" path="M -2.08333E-7 0 L -2.08333E-7 0.03542 " pathEditMode="relative" rAng="0" ptsTypes="AA">
                                      <p:cBhvr>
                                        <p:cTn id="64" dur="700" spd="-100000" fill="hold"/>
                                        <p:tgtEl>
                                          <p:spTgt spid="5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par>
                                <p:cTn id="68" presetID="42" presetClass="path" presetSubtype="0" decel="100000" fill="hold" nodeType="withEffect">
                                  <p:stCondLst>
                                    <p:cond delay="100"/>
                                  </p:stCondLst>
                                  <p:childTnLst>
                                    <p:animMotion origin="layout" path="M -2.08333E-7 0 L -2.08333E-7 0.03542 " pathEditMode="relative" rAng="0" ptsTypes="AA">
                                      <p:cBhvr>
                                        <p:cTn id="69" dur="700" spd="-100000" fill="hold"/>
                                        <p:tgtEl>
                                          <p:spTgt spid="5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500"/>
                                        <p:tgtEl>
                                          <p:spTgt spid="54"/>
                                        </p:tgtEl>
                                      </p:cBhvr>
                                    </p:animEffect>
                                  </p:childTnLst>
                                </p:cTn>
                              </p:par>
                              <p:par>
                                <p:cTn id="73" presetID="42" presetClass="path" presetSubtype="0" decel="100000" fill="hold" grpId="1" nodeType="withEffect">
                                  <p:stCondLst>
                                    <p:cond delay="100"/>
                                  </p:stCondLst>
                                  <p:childTnLst>
                                    <p:animMotion origin="layout" path="M -2.08333E-7 0 L -2.08333E-7 0.03542 " pathEditMode="relative" rAng="0" ptsTypes="AA">
                                      <p:cBhvr>
                                        <p:cTn id="74" dur="700" spd="-100000" fill="hold"/>
                                        <p:tgtEl>
                                          <p:spTgt spid="54"/>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500"/>
                                        <p:tgtEl>
                                          <p:spTgt spid="56"/>
                                        </p:tgtEl>
                                      </p:cBhvr>
                                    </p:animEffect>
                                  </p:childTnLst>
                                </p:cTn>
                              </p:par>
                              <p:par>
                                <p:cTn id="78" presetID="42" presetClass="path" presetSubtype="0" decel="100000" fill="hold" nodeType="withEffect">
                                  <p:stCondLst>
                                    <p:cond delay="100"/>
                                  </p:stCondLst>
                                  <p:childTnLst>
                                    <p:animMotion origin="layout" path="M -2.08333E-7 0 L -2.08333E-7 0.03542 " pathEditMode="relative" rAng="0" ptsTypes="AA">
                                      <p:cBhvr>
                                        <p:cTn id="79" dur="700" spd="-100000" fill="hold"/>
                                        <p:tgtEl>
                                          <p:spTgt spid="56"/>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57"/>
                                        </p:tgtEl>
                                        <p:attrNameLst>
                                          <p:attrName>style.visibility</p:attrName>
                                        </p:attrNameLst>
                                      </p:cBhvr>
                                      <p:to>
                                        <p:strVal val="visible"/>
                                      </p:to>
                                    </p:set>
                                    <p:animEffect transition="in" filter="fade">
                                      <p:cBhvr>
                                        <p:cTn id="82" dur="500"/>
                                        <p:tgtEl>
                                          <p:spTgt spid="57"/>
                                        </p:tgtEl>
                                      </p:cBhvr>
                                    </p:animEffect>
                                  </p:childTnLst>
                                </p:cTn>
                              </p:par>
                              <p:par>
                                <p:cTn id="83" presetID="42" presetClass="path" presetSubtype="0" decel="100000" fill="hold" grpId="1" nodeType="withEffect">
                                  <p:stCondLst>
                                    <p:cond delay="100"/>
                                  </p:stCondLst>
                                  <p:childTnLst>
                                    <p:animMotion origin="layout" path="M -2.08333E-7 0 L -2.08333E-7 0.03542 " pathEditMode="relative" rAng="0" ptsTypes="AA">
                                      <p:cBhvr>
                                        <p:cTn id="84" dur="700" spd="-100000" fill="hold"/>
                                        <p:tgtEl>
                                          <p:spTgt spid="57"/>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42" presetClass="path" presetSubtype="0" decel="100000" fill="hold" nodeType="withEffect">
                                  <p:stCondLst>
                                    <p:cond delay="100"/>
                                  </p:stCondLst>
                                  <p:childTnLst>
                                    <p:animMotion origin="layout" path="M -2.08333E-7 0 L -2.08333E-7 0.03542 " pathEditMode="relative" rAng="0" ptsTypes="AA">
                                      <p:cBhvr>
                                        <p:cTn id="89" dur="700" spd="-100000" fill="hold"/>
                                        <p:tgtEl>
                                          <p:spTgt spid="49"/>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48"/>
                                        </p:tgtEl>
                                        <p:attrNameLst>
                                          <p:attrName>style.visibility</p:attrName>
                                        </p:attrNameLst>
                                      </p:cBhvr>
                                      <p:to>
                                        <p:strVal val="visible"/>
                                      </p:to>
                                    </p:set>
                                    <p:animEffect transition="in" filter="fade">
                                      <p:cBhvr>
                                        <p:cTn id="92" dur="500"/>
                                        <p:tgtEl>
                                          <p:spTgt spid="48"/>
                                        </p:tgtEl>
                                      </p:cBhvr>
                                    </p:animEffect>
                                  </p:childTnLst>
                                </p:cTn>
                              </p:par>
                              <p:par>
                                <p:cTn id="93" presetID="42" presetClass="path" presetSubtype="0" decel="100000" fill="hold" grpId="1" nodeType="withEffect">
                                  <p:stCondLst>
                                    <p:cond delay="100"/>
                                  </p:stCondLst>
                                  <p:childTnLst>
                                    <p:animMotion origin="layout" path="M -2.08333E-7 0 L -2.08333E-7 0.03542 " pathEditMode="relative" rAng="0" ptsTypes="AA">
                                      <p:cBhvr>
                                        <p:cTn id="94" dur="700" spd="-100000" fill="hold"/>
                                        <p:tgtEl>
                                          <p:spTgt spid="48"/>
                                        </p:tgtEl>
                                        <p:attrNameLst>
                                          <p:attrName>ppt_x</p:attrName>
                                          <p:attrName>ppt_y</p:attrName>
                                        </p:attrNameLst>
                                      </p:cBhvr>
                                      <p:rCtr x="0" y="1759"/>
                                    </p:animMotion>
                                  </p:childTnLst>
                                </p:cTn>
                              </p:par>
                              <p:par>
                                <p:cTn id="95" presetID="10" presetClass="entr" presetSubtype="0" fill="hold" nodeType="withEffect">
                                  <p:stCondLst>
                                    <p:cond delay="10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500"/>
                                        <p:tgtEl>
                                          <p:spTgt spid="53"/>
                                        </p:tgtEl>
                                      </p:cBhvr>
                                    </p:animEffect>
                                  </p:childTnLst>
                                </p:cTn>
                              </p:par>
                              <p:par>
                                <p:cTn id="98" presetID="42" presetClass="path" presetSubtype="0" decel="100000" fill="hold" nodeType="withEffect">
                                  <p:stCondLst>
                                    <p:cond delay="100"/>
                                  </p:stCondLst>
                                  <p:childTnLst>
                                    <p:animMotion origin="layout" path="M -2.08333E-7 0 L -2.08333E-7 0.03542 " pathEditMode="relative" rAng="0" ptsTypes="AA">
                                      <p:cBhvr>
                                        <p:cTn id="99" dur="700" spd="-100000" fill="hold"/>
                                        <p:tgtEl>
                                          <p:spTgt spid="53"/>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52"/>
                                        </p:tgtEl>
                                        <p:attrNameLst>
                                          <p:attrName>style.visibility</p:attrName>
                                        </p:attrNameLst>
                                      </p:cBhvr>
                                      <p:to>
                                        <p:strVal val="visible"/>
                                      </p:to>
                                    </p:set>
                                    <p:animEffect transition="in" filter="fade">
                                      <p:cBhvr>
                                        <p:cTn id="102" dur="500"/>
                                        <p:tgtEl>
                                          <p:spTgt spid="52"/>
                                        </p:tgtEl>
                                      </p:cBhvr>
                                    </p:animEffect>
                                  </p:childTnLst>
                                </p:cTn>
                              </p:par>
                              <p:par>
                                <p:cTn id="103" presetID="42" presetClass="path" presetSubtype="0" decel="100000" fill="hold" grpId="1" nodeType="withEffect">
                                  <p:stCondLst>
                                    <p:cond delay="100"/>
                                  </p:stCondLst>
                                  <p:childTnLst>
                                    <p:animMotion origin="layout" path="M -2.08333E-7 0 L -2.08333E-7 0.03542 " pathEditMode="relative" rAng="0" ptsTypes="AA">
                                      <p:cBhvr>
                                        <p:cTn id="104" dur="700" spd="-100000" fill="hold"/>
                                        <p:tgtEl>
                                          <p:spTgt spid="52"/>
                                        </p:tgtEl>
                                        <p:attrNameLst>
                                          <p:attrName>ppt_x</p:attrName>
                                          <p:attrName>ppt_y</p:attrName>
                                        </p:attrNameLst>
                                      </p:cBhvr>
                                      <p:rCtr x="0" y="1759"/>
                                    </p:animMotion>
                                  </p:childTnLst>
                                </p:cTn>
                              </p:par>
                              <p:par>
                                <p:cTn id="105" presetID="10" presetClass="entr" presetSubtype="0" fill="hold" grpId="0" nodeType="withEffect">
                                  <p:stCondLst>
                                    <p:cond delay="200"/>
                                  </p:stCondLst>
                                  <p:childTnLst>
                                    <p:set>
                                      <p:cBhvr>
                                        <p:cTn id="106" dur="1" fill="hold">
                                          <p:stCondLst>
                                            <p:cond delay="0"/>
                                          </p:stCondLst>
                                        </p:cTn>
                                        <p:tgtEl>
                                          <p:spTgt spid="97"/>
                                        </p:tgtEl>
                                        <p:attrNameLst>
                                          <p:attrName>style.visibility</p:attrName>
                                        </p:attrNameLst>
                                      </p:cBhvr>
                                      <p:to>
                                        <p:strVal val="visible"/>
                                      </p:to>
                                    </p:set>
                                    <p:animEffect transition="in" filter="fade">
                                      <p:cBhvr>
                                        <p:cTn id="107" dur="500"/>
                                        <p:tgtEl>
                                          <p:spTgt spid="97"/>
                                        </p:tgtEl>
                                      </p:cBhvr>
                                    </p:animEffect>
                                  </p:childTnLst>
                                </p:cTn>
                              </p:par>
                              <p:par>
                                <p:cTn id="108" presetID="42" presetClass="path" presetSubtype="0" decel="100000" fill="hold" grpId="1" nodeType="withEffect">
                                  <p:stCondLst>
                                    <p:cond delay="200"/>
                                  </p:stCondLst>
                                  <p:childTnLst>
                                    <p:animMotion origin="layout" path="M -2.08333E-7 0 L -2.08333E-7 0.03542 " pathEditMode="relative" rAng="0" ptsTypes="AA">
                                      <p:cBhvr>
                                        <p:cTn id="109" dur="700" spd="-100000" fill="hold"/>
                                        <p:tgtEl>
                                          <p:spTgt spid="97"/>
                                        </p:tgtEl>
                                        <p:attrNameLst>
                                          <p:attrName>ppt_x</p:attrName>
                                          <p:attrName>ppt_y</p:attrName>
                                        </p:attrNameLst>
                                      </p:cBhvr>
                                      <p:rCtr x="0" y="1759"/>
                                    </p:animMotion>
                                  </p:childTnLst>
                                </p:cTn>
                              </p:par>
                              <p:par>
                                <p:cTn id="110" presetID="10" presetClass="entr" presetSubtype="0" fill="hold" nodeType="withEffect">
                                  <p:stCondLst>
                                    <p:cond delay="20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42" presetClass="path" presetSubtype="0" decel="100000" fill="hold" nodeType="withEffect">
                                  <p:stCondLst>
                                    <p:cond delay="200"/>
                                  </p:stCondLst>
                                  <p:childTnLst>
                                    <p:animMotion origin="layout" path="M -2.08333E-7 0 L -2.08333E-7 0.03542 " pathEditMode="relative" rAng="0" ptsTypes="AA">
                                      <p:cBhvr>
                                        <p:cTn id="114" dur="700" spd="-100000" fill="hold"/>
                                        <p:tgtEl>
                                          <p:spTgt spid="101"/>
                                        </p:tgtEl>
                                        <p:attrNameLst>
                                          <p:attrName>ppt_x</p:attrName>
                                          <p:attrName>ppt_y</p:attrName>
                                        </p:attrNameLst>
                                      </p:cBhvr>
                                      <p:rCtr x="0" y="1759"/>
                                    </p:animMotion>
                                  </p:childTnLst>
                                </p:cTn>
                              </p:par>
                              <p:par>
                                <p:cTn id="115" presetID="10" presetClass="entr" presetSubtype="0" fill="hold" grpId="0" nodeType="withEffect">
                                  <p:stCondLst>
                                    <p:cond delay="200"/>
                                  </p:stCondLst>
                                  <p:childTnLst>
                                    <p:set>
                                      <p:cBhvr>
                                        <p:cTn id="116" dur="1" fill="hold">
                                          <p:stCondLst>
                                            <p:cond delay="0"/>
                                          </p:stCondLst>
                                        </p:cTn>
                                        <p:tgtEl>
                                          <p:spTgt spid="102"/>
                                        </p:tgtEl>
                                        <p:attrNameLst>
                                          <p:attrName>style.visibility</p:attrName>
                                        </p:attrNameLst>
                                      </p:cBhvr>
                                      <p:to>
                                        <p:strVal val="visible"/>
                                      </p:to>
                                    </p:set>
                                    <p:animEffect transition="in" filter="fade">
                                      <p:cBhvr>
                                        <p:cTn id="117" dur="500"/>
                                        <p:tgtEl>
                                          <p:spTgt spid="102"/>
                                        </p:tgtEl>
                                      </p:cBhvr>
                                    </p:animEffect>
                                  </p:childTnLst>
                                </p:cTn>
                              </p:par>
                              <p:par>
                                <p:cTn id="118" presetID="42" presetClass="path" presetSubtype="0" decel="100000" fill="hold" grpId="1" nodeType="withEffect">
                                  <p:stCondLst>
                                    <p:cond delay="200"/>
                                  </p:stCondLst>
                                  <p:childTnLst>
                                    <p:animMotion origin="layout" path="M -2.08333E-7 0 L -2.08333E-7 0.03542 " pathEditMode="relative" rAng="0" ptsTypes="AA">
                                      <p:cBhvr>
                                        <p:cTn id="119" dur="700" spd="-100000" fill="hold"/>
                                        <p:tgtEl>
                                          <p:spTgt spid="102"/>
                                        </p:tgtEl>
                                        <p:attrNameLst>
                                          <p:attrName>ppt_x</p:attrName>
                                          <p:attrName>ppt_y</p:attrName>
                                        </p:attrNameLst>
                                      </p:cBhvr>
                                      <p:rCtr x="0" y="1759"/>
                                    </p:animMotion>
                                  </p:childTnLst>
                                </p:cTn>
                              </p:par>
                              <p:par>
                                <p:cTn id="120" presetID="10" presetClass="entr" presetSubtype="0" fill="hold" grpId="0" nodeType="withEffect">
                                  <p:stCondLst>
                                    <p:cond delay="200"/>
                                  </p:stCondLst>
                                  <p:childTnLst>
                                    <p:set>
                                      <p:cBhvr>
                                        <p:cTn id="121" dur="1" fill="hold">
                                          <p:stCondLst>
                                            <p:cond delay="0"/>
                                          </p:stCondLst>
                                        </p:cTn>
                                        <p:tgtEl>
                                          <p:spTgt spid="99"/>
                                        </p:tgtEl>
                                        <p:attrNameLst>
                                          <p:attrName>style.visibility</p:attrName>
                                        </p:attrNameLst>
                                      </p:cBhvr>
                                      <p:to>
                                        <p:strVal val="visible"/>
                                      </p:to>
                                    </p:set>
                                    <p:animEffect transition="in" filter="fade">
                                      <p:cBhvr>
                                        <p:cTn id="122" dur="500"/>
                                        <p:tgtEl>
                                          <p:spTgt spid="99"/>
                                        </p:tgtEl>
                                      </p:cBhvr>
                                    </p:animEffect>
                                  </p:childTnLst>
                                </p:cTn>
                              </p:par>
                              <p:par>
                                <p:cTn id="123" presetID="42" presetClass="path" presetSubtype="0" decel="100000" fill="hold" grpId="1" nodeType="withEffect">
                                  <p:stCondLst>
                                    <p:cond delay="200"/>
                                  </p:stCondLst>
                                  <p:childTnLst>
                                    <p:animMotion origin="layout" path="M -2.08333E-7 0 L -2.08333E-7 0.03542 " pathEditMode="relative" rAng="0" ptsTypes="AA">
                                      <p:cBhvr>
                                        <p:cTn id="124" dur="700" spd="-100000" fill="hold"/>
                                        <p:tgtEl>
                                          <p:spTgt spid="99"/>
                                        </p:tgtEl>
                                        <p:attrNameLst>
                                          <p:attrName>ppt_x</p:attrName>
                                          <p:attrName>ppt_y</p:attrName>
                                        </p:attrNameLst>
                                      </p:cBhvr>
                                      <p:rCtr x="0" y="1759"/>
                                    </p:animMotion>
                                  </p:childTnLst>
                                </p:cTn>
                              </p:par>
                              <p:par>
                                <p:cTn id="125" presetID="10" presetClass="entr" presetSubtype="0" fill="hold" nodeType="withEffect">
                                  <p:stCondLst>
                                    <p:cond delay="200"/>
                                  </p:stCondLst>
                                  <p:childTnLst>
                                    <p:set>
                                      <p:cBhvr>
                                        <p:cTn id="126" dur="1" fill="hold">
                                          <p:stCondLst>
                                            <p:cond delay="0"/>
                                          </p:stCondLst>
                                        </p:cTn>
                                        <p:tgtEl>
                                          <p:spTgt spid="103"/>
                                        </p:tgtEl>
                                        <p:attrNameLst>
                                          <p:attrName>style.visibility</p:attrName>
                                        </p:attrNameLst>
                                      </p:cBhvr>
                                      <p:to>
                                        <p:strVal val="visible"/>
                                      </p:to>
                                    </p:set>
                                    <p:animEffect transition="in" filter="fade">
                                      <p:cBhvr>
                                        <p:cTn id="127" dur="500"/>
                                        <p:tgtEl>
                                          <p:spTgt spid="103"/>
                                        </p:tgtEl>
                                      </p:cBhvr>
                                    </p:animEffect>
                                  </p:childTnLst>
                                </p:cTn>
                              </p:par>
                              <p:par>
                                <p:cTn id="128" presetID="42" presetClass="path" presetSubtype="0" decel="100000" fill="hold" nodeType="withEffect">
                                  <p:stCondLst>
                                    <p:cond delay="200"/>
                                  </p:stCondLst>
                                  <p:childTnLst>
                                    <p:animMotion origin="layout" path="M -2.08333E-7 0 L -2.08333E-7 0.03542 " pathEditMode="relative" rAng="0" ptsTypes="AA">
                                      <p:cBhvr>
                                        <p:cTn id="129" dur="700" spd="-100000" fill="hold"/>
                                        <p:tgtEl>
                                          <p:spTgt spid="103"/>
                                        </p:tgtEl>
                                        <p:attrNameLst>
                                          <p:attrName>ppt_x</p:attrName>
                                          <p:attrName>ppt_y</p:attrName>
                                        </p:attrNameLst>
                                      </p:cBhvr>
                                      <p:rCtr x="0" y="1759"/>
                                    </p:animMotion>
                                  </p:childTnLst>
                                </p:cTn>
                              </p:par>
                              <p:par>
                                <p:cTn id="130" presetID="10" presetClass="entr" presetSubtype="0" fill="hold" grpId="0" nodeType="withEffect">
                                  <p:stCondLst>
                                    <p:cond delay="200"/>
                                  </p:stCondLst>
                                  <p:childTnLst>
                                    <p:set>
                                      <p:cBhvr>
                                        <p:cTn id="131" dur="1" fill="hold">
                                          <p:stCondLst>
                                            <p:cond delay="0"/>
                                          </p:stCondLst>
                                        </p:cTn>
                                        <p:tgtEl>
                                          <p:spTgt spid="104"/>
                                        </p:tgtEl>
                                        <p:attrNameLst>
                                          <p:attrName>style.visibility</p:attrName>
                                        </p:attrNameLst>
                                      </p:cBhvr>
                                      <p:to>
                                        <p:strVal val="visible"/>
                                      </p:to>
                                    </p:set>
                                    <p:animEffect transition="in" filter="fade">
                                      <p:cBhvr>
                                        <p:cTn id="132" dur="500"/>
                                        <p:tgtEl>
                                          <p:spTgt spid="104"/>
                                        </p:tgtEl>
                                      </p:cBhvr>
                                    </p:animEffect>
                                  </p:childTnLst>
                                </p:cTn>
                              </p:par>
                              <p:par>
                                <p:cTn id="133" presetID="42" presetClass="path" presetSubtype="0" decel="100000" fill="hold" grpId="1" nodeType="withEffect">
                                  <p:stCondLst>
                                    <p:cond delay="200"/>
                                  </p:stCondLst>
                                  <p:childTnLst>
                                    <p:animMotion origin="layout" path="M -2.08333E-7 0 L -2.08333E-7 0.03542 " pathEditMode="relative" rAng="0" ptsTypes="AA">
                                      <p:cBhvr>
                                        <p:cTn id="134" dur="700" spd="-100000" fill="hold"/>
                                        <p:tgtEl>
                                          <p:spTgt spid="104"/>
                                        </p:tgtEl>
                                        <p:attrNameLst>
                                          <p:attrName>ppt_x</p:attrName>
                                          <p:attrName>ppt_y</p:attrName>
                                        </p:attrNameLst>
                                      </p:cBhvr>
                                      <p:rCtr x="0" y="1759"/>
                                    </p:animMotion>
                                  </p:childTnLst>
                                </p:cTn>
                              </p:par>
                              <p:par>
                                <p:cTn id="135" presetID="10" presetClass="entr" presetSubtype="0" fill="hold" grpId="0" nodeType="withEffect">
                                  <p:stCondLst>
                                    <p:cond delay="200"/>
                                  </p:stCondLst>
                                  <p:childTnLst>
                                    <p:set>
                                      <p:cBhvr>
                                        <p:cTn id="136" dur="1" fill="hold">
                                          <p:stCondLst>
                                            <p:cond delay="0"/>
                                          </p:stCondLst>
                                        </p:cTn>
                                        <p:tgtEl>
                                          <p:spTgt spid="100"/>
                                        </p:tgtEl>
                                        <p:attrNameLst>
                                          <p:attrName>style.visibility</p:attrName>
                                        </p:attrNameLst>
                                      </p:cBhvr>
                                      <p:to>
                                        <p:strVal val="visible"/>
                                      </p:to>
                                    </p:set>
                                    <p:animEffect transition="in" filter="fade">
                                      <p:cBhvr>
                                        <p:cTn id="137" dur="500"/>
                                        <p:tgtEl>
                                          <p:spTgt spid="100"/>
                                        </p:tgtEl>
                                      </p:cBhvr>
                                    </p:animEffect>
                                  </p:childTnLst>
                                </p:cTn>
                              </p:par>
                              <p:par>
                                <p:cTn id="138" presetID="42" presetClass="path" presetSubtype="0" decel="100000" fill="hold" grpId="1" nodeType="withEffect">
                                  <p:stCondLst>
                                    <p:cond delay="200"/>
                                  </p:stCondLst>
                                  <p:childTnLst>
                                    <p:animMotion origin="layout" path="M -2.08333E-7 0 L -2.08333E-7 0.03542 " pathEditMode="relative" rAng="0" ptsTypes="AA">
                                      <p:cBhvr>
                                        <p:cTn id="139" dur="700" spd="-100000" fill="hold"/>
                                        <p:tgtEl>
                                          <p:spTgt spid="100"/>
                                        </p:tgtEl>
                                        <p:attrNameLst>
                                          <p:attrName>ppt_x</p:attrName>
                                          <p:attrName>ppt_y</p:attrName>
                                        </p:attrNameLst>
                                      </p:cBhvr>
                                      <p:rCtr x="0" y="1759"/>
                                    </p:animMotion>
                                  </p:childTnLst>
                                </p:cTn>
                              </p:par>
                              <p:par>
                                <p:cTn id="140" presetID="10" presetClass="entr" presetSubtype="0" fill="hold" nodeType="withEffect">
                                  <p:stCondLst>
                                    <p:cond delay="200"/>
                                  </p:stCondLst>
                                  <p:childTnLst>
                                    <p:set>
                                      <p:cBhvr>
                                        <p:cTn id="141" dur="1" fill="hold">
                                          <p:stCondLst>
                                            <p:cond delay="0"/>
                                          </p:stCondLst>
                                        </p:cTn>
                                        <p:tgtEl>
                                          <p:spTgt spid="105"/>
                                        </p:tgtEl>
                                        <p:attrNameLst>
                                          <p:attrName>style.visibility</p:attrName>
                                        </p:attrNameLst>
                                      </p:cBhvr>
                                      <p:to>
                                        <p:strVal val="visible"/>
                                      </p:to>
                                    </p:set>
                                    <p:animEffect transition="in" filter="fade">
                                      <p:cBhvr>
                                        <p:cTn id="142" dur="500"/>
                                        <p:tgtEl>
                                          <p:spTgt spid="105"/>
                                        </p:tgtEl>
                                      </p:cBhvr>
                                    </p:animEffect>
                                  </p:childTnLst>
                                </p:cTn>
                              </p:par>
                              <p:par>
                                <p:cTn id="143" presetID="42" presetClass="path" presetSubtype="0" decel="100000" fill="hold" nodeType="withEffect">
                                  <p:stCondLst>
                                    <p:cond delay="200"/>
                                  </p:stCondLst>
                                  <p:childTnLst>
                                    <p:animMotion origin="layout" path="M -2.08333E-7 0 L -2.08333E-7 0.03542 " pathEditMode="relative" rAng="0" ptsTypes="AA">
                                      <p:cBhvr>
                                        <p:cTn id="144" dur="700" spd="-100000" fill="hold"/>
                                        <p:tgtEl>
                                          <p:spTgt spid="105"/>
                                        </p:tgtEl>
                                        <p:attrNameLst>
                                          <p:attrName>ppt_x</p:attrName>
                                          <p:attrName>ppt_y</p:attrName>
                                        </p:attrNameLst>
                                      </p:cBhvr>
                                      <p:rCtr x="0" y="1759"/>
                                    </p:animMotion>
                                  </p:childTnLst>
                                </p:cTn>
                              </p:par>
                              <p:par>
                                <p:cTn id="145" presetID="10" presetClass="entr" presetSubtype="0" fill="hold" grpId="0" nodeType="withEffect">
                                  <p:stCondLst>
                                    <p:cond delay="200"/>
                                  </p:stCondLst>
                                  <p:childTnLst>
                                    <p:set>
                                      <p:cBhvr>
                                        <p:cTn id="146" dur="1" fill="hold">
                                          <p:stCondLst>
                                            <p:cond delay="0"/>
                                          </p:stCondLst>
                                        </p:cTn>
                                        <p:tgtEl>
                                          <p:spTgt spid="106"/>
                                        </p:tgtEl>
                                        <p:attrNameLst>
                                          <p:attrName>style.visibility</p:attrName>
                                        </p:attrNameLst>
                                      </p:cBhvr>
                                      <p:to>
                                        <p:strVal val="visible"/>
                                      </p:to>
                                    </p:set>
                                    <p:animEffect transition="in" filter="fade">
                                      <p:cBhvr>
                                        <p:cTn id="147" dur="500"/>
                                        <p:tgtEl>
                                          <p:spTgt spid="106"/>
                                        </p:tgtEl>
                                      </p:cBhvr>
                                    </p:animEffect>
                                  </p:childTnLst>
                                </p:cTn>
                              </p:par>
                              <p:par>
                                <p:cTn id="148" presetID="42" presetClass="path" presetSubtype="0" decel="100000" fill="hold" grpId="1" nodeType="withEffect">
                                  <p:stCondLst>
                                    <p:cond delay="200"/>
                                  </p:stCondLst>
                                  <p:childTnLst>
                                    <p:animMotion origin="layout" path="M -2.08333E-7 0 L -2.08333E-7 0.03542 " pathEditMode="relative" rAng="0" ptsTypes="AA">
                                      <p:cBhvr>
                                        <p:cTn id="149" dur="700" spd="-100000" fill="hold"/>
                                        <p:tgtEl>
                                          <p:spTgt spid="10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16" grpId="0"/>
      <p:bldP spid="16" grpId="1"/>
      <p:bldP spid="2" grpId="0" animBg="1"/>
      <p:bldP spid="2" grpId="1" animBg="1"/>
      <p:bldP spid="44" grpId="0" animBg="1"/>
      <p:bldP spid="44" grpId="1" animBg="1"/>
      <p:bldP spid="50" grpId="0"/>
      <p:bldP spid="50" grpId="1"/>
      <p:bldP spid="46" grpId="0" animBg="1"/>
      <p:bldP spid="46" grpId="1" animBg="1"/>
      <p:bldP spid="54" grpId="0"/>
      <p:bldP spid="54" grpId="1"/>
      <p:bldP spid="41" grpId="0" animBg="1"/>
      <p:bldP spid="41" grpId="1" animBg="1"/>
      <p:bldP spid="57" grpId="0"/>
      <p:bldP spid="57" grpId="1"/>
      <p:bldP spid="45" grpId="0" animBg="1"/>
      <p:bldP spid="45" grpId="1" animBg="1"/>
      <p:bldP spid="48" grpId="0"/>
      <p:bldP spid="48" grpId="1"/>
      <p:bldP spid="47" grpId="0" animBg="1"/>
      <p:bldP spid="47" grpId="1" animBg="1"/>
      <p:bldP spid="52" grpId="0"/>
      <p:bldP spid="52" grpId="1"/>
      <p:bldP spid="97" grpId="0" animBg="1"/>
      <p:bldP spid="97" grpId="1" animBg="1"/>
      <p:bldP spid="102" grpId="0"/>
      <p:bldP spid="102" grpId="1"/>
      <p:bldP spid="99" grpId="0" animBg="1"/>
      <p:bldP spid="99" grpId="1" animBg="1"/>
      <p:bldP spid="104" grpId="0"/>
      <p:bldP spid="104" grpId="1"/>
      <p:bldP spid="100" grpId="0" animBg="1"/>
      <p:bldP spid="100" grpId="1" animBg="1"/>
      <p:bldP spid="106" grpId="0"/>
      <p:bldP spid="10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8AE2F-2C62-5F8E-8B3A-90EF08F9A866}"/>
            </a:ext>
          </a:extLst>
        </p:cNvPr>
        <p:cNvGrpSpPr/>
        <p:nvPr/>
      </p:nvGrpSpPr>
      <p:grpSpPr>
        <a:xfrm>
          <a:off x="0" y="0"/>
          <a:ext cx="0" cy="0"/>
          <a:chOff x="0" y="0"/>
          <a:chExt cx="0" cy="0"/>
        </a:xfrm>
      </p:grpSpPr>
      <p:sp>
        <p:nvSpPr>
          <p:cNvPr id="2" name="Title 4">
            <a:extLst>
              <a:ext uri="{FF2B5EF4-FFF2-40B4-BE49-F238E27FC236}">
                <a16:creationId xmlns:a16="http://schemas.microsoft.com/office/drawing/2014/main" id="{C6C96F7C-BC8F-5D86-2126-1D72BC4ECBB4}"/>
              </a:ext>
            </a:extLst>
          </p:cNvPr>
          <p:cNvSpPr txBox="1">
            <a:spLocks noGrp="1"/>
          </p:cNvSpPr>
          <p:nvPr>
            <p:ph type="title" idx="4294967295"/>
          </p:nvPr>
        </p:nvSpPr>
        <p:spPr>
          <a:xfrm>
            <a:off x="588263" y="-849810"/>
            <a:ext cx="1101795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a:t>
            </a:r>
            <a:r>
              <a:rPr kumimoji="0" lang="en-CA" sz="3600" b="0" i="0" u="none" strike="noStrike" kern="1200" cap="none" spc="-50" normalizeH="0" baseline="0" noProof="0">
                <a:ln w="3175">
                  <a:noFill/>
                </a:ln>
                <a:solidFill>
                  <a:schemeClr val="tx1">
                    <a:alpha val="0"/>
                  </a:schemeClr>
                </a:solidFill>
                <a:effectLst/>
                <a:uLnTx/>
                <a:uFillTx/>
                <a:latin typeface="+mj-lt"/>
                <a:ea typeface="+mn-ea"/>
                <a:cs typeface="Segoe UI" pitchFamily="34" charset="0"/>
              </a:rPr>
              <a:t>1</a:t>
            </a:r>
          </a:p>
        </p:txBody>
      </p:sp>
      <p:sp>
        <p:nvSpPr>
          <p:cNvPr id="5" name="Title 4">
            <a:extLst>
              <a:ext uri="{FF2B5EF4-FFF2-40B4-BE49-F238E27FC236}">
                <a16:creationId xmlns:a16="http://schemas.microsoft.com/office/drawing/2014/main" id="{8869AF05-3454-9FB1-ED19-DABBBA5729A2}"/>
              </a:ext>
            </a:extLst>
          </p:cNvPr>
          <p:cNvSpPr>
            <a:spLocks/>
          </p:cNvSpPr>
          <p:nvPr/>
        </p:nvSpPr>
        <p:spPr>
          <a:xfrm>
            <a:off x="588263" y="930864"/>
            <a:ext cx="11017950" cy="5540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Microsoft Fabric </a:t>
            </a:r>
            <a:r>
              <a:rPr kumimoji="0" lang="en-US" sz="3600" b="0" i="0" u="none" strike="noStrike" kern="1200" cap="none" spc="-50" normalizeH="0" baseline="0" noProof="0">
                <a:ln w="3175">
                  <a:noFill/>
                </a:ln>
                <a:solidFill>
                  <a:schemeClr val="tx1">
                    <a:alpha val="0"/>
                  </a:schemeClr>
                </a:solidFill>
                <a:effectLst/>
                <a:uLnTx/>
                <a:uFillTx/>
                <a:latin typeface="+mj-lt"/>
                <a:ea typeface="+mn-ea"/>
                <a:cs typeface="Segoe UI" pitchFamily="34" charset="0"/>
              </a:rPr>
              <a:t>1</a:t>
            </a:r>
          </a:p>
        </p:txBody>
      </p:sp>
      <p:sp>
        <p:nvSpPr>
          <p:cNvPr id="24" name="Title 2">
            <a:extLst>
              <a:ext uri="{FF2B5EF4-FFF2-40B4-BE49-F238E27FC236}">
                <a16:creationId xmlns:a16="http://schemas.microsoft.com/office/drawing/2014/main" id="{B6F48FAB-DC50-AA0C-73B1-E8728F1EBB0C}"/>
              </a:ext>
            </a:extLst>
          </p:cNvPr>
          <p:cNvSpPr txBox="1">
            <a:spLocks/>
          </p:cNvSpPr>
          <p:nvPr/>
        </p:nvSpPr>
        <p:spPr>
          <a:xfrm>
            <a:off x="588263" y="1651140"/>
            <a:ext cx="1101795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200" b="1" spc="0">
                <a:gradFill flip="none" rotWithShape="1">
                  <a:gsLst>
                    <a:gs pos="80000">
                      <a:srgbClr val="318581"/>
                    </a:gs>
                    <a:gs pos="0">
                      <a:srgbClr val="0A6BBA"/>
                    </a:gs>
                  </a:gsLst>
                  <a:path path="circle">
                    <a:fillToRect l="100000" t="100000"/>
                  </a:path>
                  <a:tileRect r="-100000" b="-100000"/>
                </a:gradFill>
                <a:latin typeface="Segoe UI Semibold"/>
              </a:rPr>
              <a:t>End-to-end analytics data fabric From the data lake to the business user</a:t>
            </a:r>
          </a:p>
        </p:txBody>
      </p:sp>
      <p:sp>
        <p:nvSpPr>
          <p:cNvPr id="23" name="Rounded Rectangle 22">
            <a:extLst>
              <a:ext uri="{FF2B5EF4-FFF2-40B4-BE49-F238E27FC236}">
                <a16:creationId xmlns:a16="http://schemas.microsoft.com/office/drawing/2014/main" id="{29EB5940-F7DE-53E9-E5ED-21BB3A78D9C0}"/>
              </a:ext>
              <a:ext uri="{C183D7F6-B498-43B3-948B-1728B52AA6E4}">
                <adec:decorative xmlns:adec="http://schemas.microsoft.com/office/drawing/2017/decorative" val="1"/>
              </a:ext>
            </a:extLst>
          </p:cNvPr>
          <p:cNvSpPr/>
          <p:nvPr/>
        </p:nvSpPr>
        <p:spPr bwMode="auto">
          <a:xfrm>
            <a:off x="588263"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F59FB8C3-5DC5-0C71-155E-63AF476DD795}"/>
              </a:ext>
            </a:extLst>
          </p:cNvPr>
          <p:cNvSpPr txBox="1"/>
          <p:nvPr/>
        </p:nvSpPr>
        <p:spPr>
          <a:xfrm>
            <a:off x="812094" y="3115152"/>
            <a:ext cx="2120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Complete Analytics Platform</a:t>
            </a:r>
          </a:p>
        </p:txBody>
      </p:sp>
      <p:cxnSp>
        <p:nvCxnSpPr>
          <p:cNvPr id="61" name="Straight Connector 60">
            <a:extLst>
              <a:ext uri="{FF2B5EF4-FFF2-40B4-BE49-F238E27FC236}">
                <a16:creationId xmlns:a16="http://schemas.microsoft.com/office/drawing/2014/main" id="{C72DC030-B8D6-5ADC-C616-C350901C1BB4}"/>
              </a:ext>
              <a:ext uri="{C183D7F6-B498-43B3-948B-1728B52AA6E4}">
                <adec:decorative xmlns:adec="http://schemas.microsoft.com/office/drawing/2017/decorative" val="1"/>
              </a:ext>
            </a:extLst>
          </p:cNvPr>
          <p:cNvCxnSpPr>
            <a:cxnSpLocks/>
          </p:cNvCxnSpPr>
          <p:nvPr/>
        </p:nvCxnSpPr>
        <p:spPr>
          <a:xfrm>
            <a:off x="812094"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TextBox 33">
            <a:extLst>
              <a:ext uri="{FF2B5EF4-FFF2-40B4-BE49-F238E27FC236}">
                <a16:creationId xmlns:a16="http://schemas.microsoft.com/office/drawing/2014/main" id="{15B8B598-7438-9E72-7F10-89FF76ACD9FB}"/>
              </a:ext>
            </a:extLst>
          </p:cNvPr>
          <p:cNvSpPr txBox="1"/>
          <p:nvPr/>
        </p:nvSpPr>
        <p:spPr>
          <a:xfrm>
            <a:off x="809769"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Everything, Best of Breed</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OpenAI Copilots</a:t>
            </a:r>
          </a:p>
        </p:txBody>
      </p:sp>
      <p:sp>
        <p:nvSpPr>
          <p:cNvPr id="30" name="Rounded Rectangle 29">
            <a:extLst>
              <a:ext uri="{FF2B5EF4-FFF2-40B4-BE49-F238E27FC236}">
                <a16:creationId xmlns:a16="http://schemas.microsoft.com/office/drawing/2014/main" id="{A3526800-8E75-9B72-3AAB-900B573695ED}"/>
              </a:ext>
              <a:ext uri="{C183D7F6-B498-43B3-948B-1728B52AA6E4}">
                <adec:decorative xmlns:adec="http://schemas.microsoft.com/office/drawing/2017/decorative" val="1"/>
              </a:ext>
            </a:extLst>
          </p:cNvPr>
          <p:cNvSpPr/>
          <p:nvPr/>
        </p:nvSpPr>
        <p:spPr bwMode="auto">
          <a:xfrm>
            <a:off x="3405950"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43C59930-0CA1-9525-13F5-679F1AD2926C}"/>
              </a:ext>
            </a:extLst>
          </p:cNvPr>
          <p:cNvSpPr txBox="1"/>
          <p:nvPr/>
        </p:nvSpPr>
        <p:spPr>
          <a:xfrm>
            <a:off x="3627456" y="3115152"/>
            <a:ext cx="2125050" cy="615553"/>
          </a:xfrm>
          <a:prstGeom prst="rect">
            <a:avLst/>
          </a:prstGeom>
          <a:noFill/>
        </p:spPr>
        <p:txBody>
          <a:bodyPr wrap="square" lIns="0" tIns="0" rIns="0" bIns="0" rtlCol="0">
            <a:spAutoFit/>
          </a:bodyPr>
          <a:lstStyle/>
          <a:p>
            <a:pPr>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Lake centric </a:t>
            </a:r>
            <a:b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and open</a:t>
            </a:r>
          </a:p>
        </p:txBody>
      </p:sp>
      <p:cxnSp>
        <p:nvCxnSpPr>
          <p:cNvPr id="62" name="Straight Connector 61">
            <a:extLst>
              <a:ext uri="{FF2B5EF4-FFF2-40B4-BE49-F238E27FC236}">
                <a16:creationId xmlns:a16="http://schemas.microsoft.com/office/drawing/2014/main" id="{7098F22D-82B9-2B50-07C7-E20B091425CF}"/>
              </a:ext>
              <a:ext uri="{C183D7F6-B498-43B3-948B-1728B52AA6E4}">
                <adec:decorative xmlns:adec="http://schemas.microsoft.com/office/drawing/2017/decorative" val="1"/>
              </a:ext>
            </a:extLst>
          </p:cNvPr>
          <p:cNvCxnSpPr>
            <a:cxnSpLocks/>
          </p:cNvCxnSpPr>
          <p:nvPr/>
        </p:nvCxnSpPr>
        <p:spPr>
          <a:xfrm>
            <a:off x="3629781"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D696AB99-F44D-1613-7E69-AD0BEBD58366}"/>
              </a:ext>
            </a:extLst>
          </p:cNvPr>
          <p:cNvSpPr txBox="1"/>
          <p:nvPr/>
        </p:nvSpPr>
        <p:spPr>
          <a:xfrm>
            <a:off x="3627456"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OneLake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One Copy</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Always Synced</a:t>
            </a:r>
          </a:p>
        </p:txBody>
      </p:sp>
      <p:sp>
        <p:nvSpPr>
          <p:cNvPr id="31" name="Rounded Rectangle 30">
            <a:extLst>
              <a:ext uri="{FF2B5EF4-FFF2-40B4-BE49-F238E27FC236}">
                <a16:creationId xmlns:a16="http://schemas.microsoft.com/office/drawing/2014/main" id="{FA6340D9-267A-5414-6CC0-8659EE115C7D}"/>
              </a:ext>
              <a:ext uri="{C183D7F6-B498-43B3-948B-1728B52AA6E4}">
                <adec:decorative xmlns:adec="http://schemas.microsoft.com/office/drawing/2017/decorative" val="1"/>
              </a:ext>
            </a:extLst>
          </p:cNvPr>
          <p:cNvSpPr/>
          <p:nvPr/>
        </p:nvSpPr>
        <p:spPr bwMode="auto">
          <a:xfrm>
            <a:off x="6223637"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7" name="TextBox 36">
            <a:extLst>
              <a:ext uri="{FF2B5EF4-FFF2-40B4-BE49-F238E27FC236}">
                <a16:creationId xmlns:a16="http://schemas.microsoft.com/office/drawing/2014/main" id="{26F8ED06-F12E-CE02-87DD-C599F233BCC4}"/>
              </a:ext>
            </a:extLst>
          </p:cNvPr>
          <p:cNvSpPr txBox="1"/>
          <p:nvPr/>
        </p:nvSpPr>
        <p:spPr>
          <a:xfrm>
            <a:off x="6445143" y="3115152"/>
            <a:ext cx="21250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Empower Every Office User</a:t>
            </a:r>
          </a:p>
        </p:txBody>
      </p:sp>
      <p:cxnSp>
        <p:nvCxnSpPr>
          <p:cNvPr id="63" name="Straight Connector 62">
            <a:extLst>
              <a:ext uri="{FF2B5EF4-FFF2-40B4-BE49-F238E27FC236}">
                <a16:creationId xmlns:a16="http://schemas.microsoft.com/office/drawing/2014/main" id="{69DCFB78-BF51-6C0C-059D-646845757F28}"/>
              </a:ext>
              <a:ext uri="{C183D7F6-B498-43B3-948B-1728B52AA6E4}">
                <adec:decorative xmlns:adec="http://schemas.microsoft.com/office/drawing/2017/decorative" val="1"/>
              </a:ext>
            </a:extLst>
          </p:cNvPr>
          <p:cNvCxnSpPr>
            <a:cxnSpLocks/>
          </p:cNvCxnSpPr>
          <p:nvPr/>
        </p:nvCxnSpPr>
        <p:spPr>
          <a:xfrm>
            <a:off x="6447468"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 name="TextBox 37">
            <a:extLst>
              <a:ext uri="{FF2B5EF4-FFF2-40B4-BE49-F238E27FC236}">
                <a16:creationId xmlns:a16="http://schemas.microsoft.com/office/drawing/2014/main" id="{C9CBB5E6-DA29-6E5D-2648-47C3E589BA72}"/>
              </a:ext>
            </a:extLst>
          </p:cNvPr>
          <p:cNvSpPr txBox="1"/>
          <p:nvPr/>
        </p:nvSpPr>
        <p:spPr>
          <a:xfrm>
            <a:off x="6445143"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Familiar and intuitive</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 into Office</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Insight to action</a:t>
            </a:r>
          </a:p>
        </p:txBody>
      </p:sp>
      <p:sp>
        <p:nvSpPr>
          <p:cNvPr id="32" name="Rounded Rectangle 31">
            <a:extLst>
              <a:ext uri="{FF2B5EF4-FFF2-40B4-BE49-F238E27FC236}">
                <a16:creationId xmlns:a16="http://schemas.microsoft.com/office/drawing/2014/main" id="{6CDE1F36-5173-2239-D497-ABC61C8C521F}"/>
              </a:ext>
              <a:ext uri="{C183D7F6-B498-43B3-948B-1728B52AA6E4}">
                <adec:decorative xmlns:adec="http://schemas.microsoft.com/office/drawing/2017/decorative" val="1"/>
              </a:ext>
            </a:extLst>
          </p:cNvPr>
          <p:cNvSpPr/>
          <p:nvPr/>
        </p:nvSpPr>
        <p:spPr bwMode="auto">
          <a:xfrm>
            <a:off x="9041325"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9" name="TextBox 38">
            <a:extLst>
              <a:ext uri="{FF2B5EF4-FFF2-40B4-BE49-F238E27FC236}">
                <a16:creationId xmlns:a16="http://schemas.microsoft.com/office/drawing/2014/main" id="{60D71D80-A6AE-03BC-ACFA-8D7A4C4F2E8D}"/>
              </a:ext>
            </a:extLst>
          </p:cNvPr>
          <p:cNvSpPr txBox="1"/>
          <p:nvPr/>
        </p:nvSpPr>
        <p:spPr>
          <a:xfrm>
            <a:off x="9262831" y="3115152"/>
            <a:ext cx="2125050" cy="615553"/>
          </a:xfrm>
          <a:prstGeom prst="rect">
            <a:avLst/>
          </a:prstGeom>
          <a:noFill/>
        </p:spPr>
        <p:txBody>
          <a:bodyPr wrap="square" lIns="0" tIns="0" rIns="0" bIns="0" rtlCol="0">
            <a:spAutoFit/>
          </a:bodyPr>
          <a:lstStyle/>
          <a:p>
            <a:pPr>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Pervasive security </a:t>
            </a:r>
            <a:b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and governance</a:t>
            </a:r>
          </a:p>
        </p:txBody>
      </p:sp>
      <p:cxnSp>
        <p:nvCxnSpPr>
          <p:cNvPr id="64" name="Straight Connector 63">
            <a:extLst>
              <a:ext uri="{FF2B5EF4-FFF2-40B4-BE49-F238E27FC236}">
                <a16:creationId xmlns:a16="http://schemas.microsoft.com/office/drawing/2014/main" id="{23A9A6BC-2329-B7FF-0D3E-F99DBD58181C}"/>
              </a:ext>
              <a:ext uri="{C183D7F6-B498-43B3-948B-1728B52AA6E4}">
                <adec:decorative xmlns:adec="http://schemas.microsoft.com/office/drawing/2017/decorative" val="1"/>
              </a:ext>
            </a:extLst>
          </p:cNvPr>
          <p:cNvCxnSpPr>
            <a:cxnSpLocks/>
          </p:cNvCxnSpPr>
          <p:nvPr/>
        </p:nvCxnSpPr>
        <p:spPr>
          <a:xfrm>
            <a:off x="9265156"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2" name="TextBox 41">
            <a:extLst>
              <a:ext uri="{FF2B5EF4-FFF2-40B4-BE49-F238E27FC236}">
                <a16:creationId xmlns:a16="http://schemas.microsoft.com/office/drawing/2014/main" id="{5D560024-1B9A-53CD-1B97-6429EABEF5BB}"/>
              </a:ext>
            </a:extLst>
          </p:cNvPr>
          <p:cNvSpPr txBox="1"/>
          <p:nvPr/>
        </p:nvSpPr>
        <p:spPr>
          <a:xfrm>
            <a:off x="9262831"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End to end visibility</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Always governed</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Secure by default</a:t>
            </a:r>
          </a:p>
        </p:txBody>
      </p:sp>
    </p:spTree>
    <p:extLst>
      <p:ext uri="{BB962C8B-B14F-4D97-AF65-F5344CB8AC3E}">
        <p14:creationId xmlns:p14="http://schemas.microsoft.com/office/powerpoint/2010/main" val="107203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4.07407E-6 L -2.08333E-7 0.03541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2.08333E-7 4.07407E-6 L -2.08333E-7 0.03541 " pathEditMode="relative" rAng="0" ptsTypes="AA">
                                      <p:cBhvr>
                                        <p:cTn id="14" dur="700" spd="-100000" fill="hold"/>
                                        <p:tgtEl>
                                          <p:spTgt spid="2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100"/>
                                  </p:stCondLst>
                                  <p:childTnLst>
                                    <p:animMotion origin="layout" path="M -2.08333E-7 4.07407E-6 L -2.08333E-7 0.03541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42" presetClass="path" presetSubtype="0" decel="100000" fill="hold" grpId="1" nodeType="withEffect">
                                  <p:stCondLst>
                                    <p:cond delay="100"/>
                                  </p:stCondLst>
                                  <p:childTnLst>
                                    <p:animMotion origin="layout" path="M -2.08333E-7 4.07407E-6 L -2.08333E-7 0.03541 " pathEditMode="relative" rAng="0" ptsTypes="AA">
                                      <p:cBhvr>
                                        <p:cTn id="24" dur="700" spd="-100000" fill="hold"/>
                                        <p:tgtEl>
                                          <p:spTgt spid="3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grpId="1" nodeType="withEffect">
                                  <p:stCondLst>
                                    <p:cond delay="100"/>
                                  </p:stCondLst>
                                  <p:childTnLst>
                                    <p:animMotion origin="layout" path="M -2.08333E-7 4.07407E-6 L -2.08333E-7 0.03541 " pathEditMode="relative" rAng="0" ptsTypes="AA">
                                      <p:cBhvr>
                                        <p:cTn id="29" dur="700" spd="-100000" fill="hold"/>
                                        <p:tgtEl>
                                          <p:spTgt spid="3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grpId="1" nodeType="withEffect">
                                  <p:stCondLst>
                                    <p:cond delay="100"/>
                                  </p:stCondLst>
                                  <p:childTnLst>
                                    <p:animMotion origin="layout" path="M -2.08333E-7 4.07407E-6 L -2.08333E-7 0.03541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grpId="1" nodeType="withEffect">
                                  <p:stCondLst>
                                    <p:cond delay="100"/>
                                  </p:stCondLst>
                                  <p:childTnLst>
                                    <p:animMotion origin="layout" path="M -2.08333E-7 4.07407E-6 L -2.08333E-7 0.03541 " pathEditMode="relative" rAng="0" ptsTypes="AA">
                                      <p:cBhvr>
                                        <p:cTn id="39" dur="700" spd="-100000" fill="hold"/>
                                        <p:tgtEl>
                                          <p:spTgt spid="33"/>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par>
                                <p:cTn id="43" presetID="42" presetClass="path" presetSubtype="0" decel="100000" fill="hold" nodeType="withEffect">
                                  <p:stCondLst>
                                    <p:cond delay="100"/>
                                  </p:stCondLst>
                                  <p:childTnLst>
                                    <p:animMotion origin="layout" path="M -2.08333E-7 4.07407E-6 L -2.08333E-7 0.03541 " pathEditMode="relative" rAng="0" ptsTypes="AA">
                                      <p:cBhvr>
                                        <p:cTn id="44" dur="700" spd="-100000" fill="hold"/>
                                        <p:tgtEl>
                                          <p:spTgt spid="61"/>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42" presetClass="path" presetSubtype="0" decel="100000" fill="hold" grpId="1" nodeType="withEffect">
                                  <p:stCondLst>
                                    <p:cond delay="100"/>
                                  </p:stCondLst>
                                  <p:childTnLst>
                                    <p:animMotion origin="layout" path="M -2.08333E-7 4.07407E-6 L -2.08333E-7 0.03541 " pathEditMode="relative" rAng="0" ptsTypes="AA">
                                      <p:cBhvr>
                                        <p:cTn id="49" dur="700" spd="-100000" fill="hold"/>
                                        <p:tgtEl>
                                          <p:spTgt spid="34"/>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42" presetClass="path" presetSubtype="0" decel="100000" fill="hold" grpId="1" nodeType="withEffect">
                                  <p:stCondLst>
                                    <p:cond delay="100"/>
                                  </p:stCondLst>
                                  <p:childTnLst>
                                    <p:animMotion origin="layout" path="M -2.08333E-7 4.07407E-6 L -2.08333E-7 0.03541 " pathEditMode="relative" rAng="0" ptsTypes="AA">
                                      <p:cBhvr>
                                        <p:cTn id="54" dur="700" spd="-100000" fill="hold"/>
                                        <p:tgtEl>
                                          <p:spTgt spid="35"/>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62"/>
                                        </p:tgtEl>
                                        <p:attrNameLst>
                                          <p:attrName>style.visibility</p:attrName>
                                        </p:attrNameLst>
                                      </p:cBhvr>
                                      <p:to>
                                        <p:strVal val="visible"/>
                                      </p:to>
                                    </p:set>
                                    <p:animEffect transition="in" filter="fade">
                                      <p:cBhvr>
                                        <p:cTn id="57" dur="500"/>
                                        <p:tgtEl>
                                          <p:spTgt spid="62"/>
                                        </p:tgtEl>
                                      </p:cBhvr>
                                    </p:animEffect>
                                  </p:childTnLst>
                                </p:cTn>
                              </p:par>
                              <p:par>
                                <p:cTn id="58" presetID="42" presetClass="path" presetSubtype="0" decel="100000" fill="hold" nodeType="withEffect">
                                  <p:stCondLst>
                                    <p:cond delay="100"/>
                                  </p:stCondLst>
                                  <p:childTnLst>
                                    <p:animMotion origin="layout" path="M -2.08333E-7 4.07407E-6 L -2.08333E-7 0.03541 " pathEditMode="relative" rAng="0" ptsTypes="AA">
                                      <p:cBhvr>
                                        <p:cTn id="59" dur="700" spd="-100000" fill="hold"/>
                                        <p:tgtEl>
                                          <p:spTgt spid="62"/>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6"/>
                                        </p:tgtEl>
                                        <p:attrNameLst>
                                          <p:attrName>style.visibility</p:attrName>
                                        </p:attrNameLst>
                                      </p:cBhvr>
                                      <p:to>
                                        <p:strVal val="visible"/>
                                      </p:to>
                                    </p:set>
                                    <p:animEffect transition="in" filter="fade">
                                      <p:cBhvr>
                                        <p:cTn id="62" dur="500"/>
                                        <p:tgtEl>
                                          <p:spTgt spid="36"/>
                                        </p:tgtEl>
                                      </p:cBhvr>
                                    </p:animEffect>
                                  </p:childTnLst>
                                </p:cTn>
                              </p:par>
                              <p:par>
                                <p:cTn id="63" presetID="42" presetClass="path" presetSubtype="0" decel="100000" fill="hold" grpId="1" nodeType="withEffect">
                                  <p:stCondLst>
                                    <p:cond delay="100"/>
                                  </p:stCondLst>
                                  <p:childTnLst>
                                    <p:animMotion origin="layout" path="M -2.08333E-7 4.07407E-6 L -2.08333E-7 0.03541 " pathEditMode="relative" rAng="0" ptsTypes="AA">
                                      <p:cBhvr>
                                        <p:cTn id="64" dur="700" spd="-100000" fill="hold"/>
                                        <p:tgtEl>
                                          <p:spTgt spid="36"/>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500"/>
                                        <p:tgtEl>
                                          <p:spTgt spid="37"/>
                                        </p:tgtEl>
                                      </p:cBhvr>
                                    </p:animEffect>
                                  </p:childTnLst>
                                </p:cTn>
                              </p:par>
                              <p:par>
                                <p:cTn id="68" presetID="42" presetClass="path" presetSubtype="0" decel="100000" fill="hold" grpId="1" nodeType="withEffect">
                                  <p:stCondLst>
                                    <p:cond delay="100"/>
                                  </p:stCondLst>
                                  <p:childTnLst>
                                    <p:animMotion origin="layout" path="M -2.08333E-7 4.07407E-6 L -2.08333E-7 0.03541 " pathEditMode="relative" rAng="0" ptsTypes="AA">
                                      <p:cBhvr>
                                        <p:cTn id="69" dur="700" spd="-100000" fill="hold"/>
                                        <p:tgtEl>
                                          <p:spTgt spid="37"/>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42" presetClass="path" presetSubtype="0" decel="100000" fill="hold" nodeType="withEffect">
                                  <p:stCondLst>
                                    <p:cond delay="100"/>
                                  </p:stCondLst>
                                  <p:childTnLst>
                                    <p:animMotion origin="layout" path="M -2.08333E-7 4.07407E-6 L -2.08333E-7 0.03541 " pathEditMode="relative" rAng="0" ptsTypes="AA">
                                      <p:cBhvr>
                                        <p:cTn id="74" dur="700" spd="-100000" fill="hold"/>
                                        <p:tgtEl>
                                          <p:spTgt spid="63"/>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500"/>
                                        <p:tgtEl>
                                          <p:spTgt spid="38"/>
                                        </p:tgtEl>
                                      </p:cBhvr>
                                    </p:animEffect>
                                  </p:childTnLst>
                                </p:cTn>
                              </p:par>
                              <p:par>
                                <p:cTn id="78" presetID="42" presetClass="path" presetSubtype="0" decel="100000" fill="hold" grpId="1" nodeType="withEffect">
                                  <p:stCondLst>
                                    <p:cond delay="100"/>
                                  </p:stCondLst>
                                  <p:childTnLst>
                                    <p:animMotion origin="layout" path="M -2.08333E-7 4.07407E-6 L -2.08333E-7 0.03541 " pathEditMode="relative" rAng="0" ptsTypes="AA">
                                      <p:cBhvr>
                                        <p:cTn id="79" dur="700" spd="-100000" fill="hold"/>
                                        <p:tgtEl>
                                          <p:spTgt spid="38"/>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42" presetClass="path" presetSubtype="0" decel="100000" fill="hold" grpId="1" nodeType="withEffect">
                                  <p:stCondLst>
                                    <p:cond delay="100"/>
                                  </p:stCondLst>
                                  <p:childTnLst>
                                    <p:animMotion origin="layout" path="M -2.08333E-7 4.07407E-6 L -2.08333E-7 0.03541 " pathEditMode="relative" rAng="0" ptsTypes="AA">
                                      <p:cBhvr>
                                        <p:cTn id="84" dur="700" spd="-100000" fill="hold"/>
                                        <p:tgtEl>
                                          <p:spTgt spid="39"/>
                                        </p:tgtEl>
                                        <p:attrNameLst>
                                          <p:attrName>ppt_x</p:attrName>
                                          <p:attrName>ppt_y</p:attrName>
                                        </p:attrNameLst>
                                      </p:cBhvr>
                                      <p:rCtr x="0" y="1759"/>
                                    </p:animMotion>
                                  </p:childTnLst>
                                </p:cTn>
                              </p:par>
                              <p:par>
                                <p:cTn id="85" presetID="10" presetClass="entr" presetSubtype="0" fill="hold" nodeType="withEffect">
                                  <p:stCondLst>
                                    <p:cond delay="10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500"/>
                                        <p:tgtEl>
                                          <p:spTgt spid="64"/>
                                        </p:tgtEl>
                                      </p:cBhvr>
                                    </p:animEffect>
                                  </p:childTnLst>
                                </p:cTn>
                              </p:par>
                              <p:par>
                                <p:cTn id="88" presetID="42" presetClass="path" presetSubtype="0" decel="100000" fill="hold" nodeType="withEffect">
                                  <p:stCondLst>
                                    <p:cond delay="100"/>
                                  </p:stCondLst>
                                  <p:childTnLst>
                                    <p:animMotion origin="layout" path="M -2.08333E-7 4.07407E-6 L -2.08333E-7 0.03541 " pathEditMode="relative" rAng="0" ptsTypes="AA">
                                      <p:cBhvr>
                                        <p:cTn id="89" dur="700" spd="-100000" fill="hold"/>
                                        <p:tgtEl>
                                          <p:spTgt spid="64"/>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42" presetClass="path" presetSubtype="0" decel="100000" fill="hold" grpId="1" nodeType="withEffect">
                                  <p:stCondLst>
                                    <p:cond delay="100"/>
                                  </p:stCondLst>
                                  <p:childTnLst>
                                    <p:animMotion origin="layout" path="M -2.08333E-7 4.07407E-6 L -2.08333E-7 0.03541 " pathEditMode="relative" rAng="0" ptsTypes="AA">
                                      <p:cBhvr>
                                        <p:cTn id="94" dur="700" spd="-100000" fill="hold"/>
                                        <p:tgtEl>
                                          <p:spTgt spid="4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4" grpId="0"/>
      <p:bldP spid="24" grpId="1"/>
      <p:bldP spid="23" grpId="0" animBg="1"/>
      <p:bldP spid="23" grpId="1" animBg="1"/>
      <p:bldP spid="33" grpId="0"/>
      <p:bldP spid="33" grpId="1"/>
      <p:bldP spid="34" grpId="0"/>
      <p:bldP spid="34" grpId="1"/>
      <p:bldP spid="30" grpId="0" animBg="1"/>
      <p:bldP spid="30" grpId="1" animBg="1"/>
      <p:bldP spid="35" grpId="0"/>
      <p:bldP spid="35" grpId="1"/>
      <p:bldP spid="36" grpId="0"/>
      <p:bldP spid="36" grpId="1"/>
      <p:bldP spid="31" grpId="0" animBg="1"/>
      <p:bldP spid="31" grpId="1" animBg="1"/>
      <p:bldP spid="37" grpId="0"/>
      <p:bldP spid="37" grpId="1"/>
      <p:bldP spid="38" grpId="0"/>
      <p:bldP spid="38" grpId="1"/>
      <p:bldP spid="32" grpId="0" animBg="1"/>
      <p:bldP spid="32" grpId="1" animBg="1"/>
      <p:bldP spid="39" grpId="0"/>
      <p:bldP spid="39" grpId="1"/>
      <p:bldP spid="42" grpId="0"/>
      <p:bldP spid="4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C9BEA-D493-4096-715B-6ECB723CCFB2}"/>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D201B7E-9AC8-AF23-C887-ACD317E73F2D}"/>
              </a:ext>
            </a:extLst>
          </p:cNvPr>
          <p:cNvSpPr>
            <a:spLocks noGrp="1"/>
          </p:cNvSpPr>
          <p:nvPr>
            <p:ph type="title"/>
          </p:nvPr>
        </p:nvSpPr>
        <p:spPr>
          <a:xfrm>
            <a:off x="588263" y="-1572515"/>
            <a:ext cx="11018520" cy="1107996"/>
          </a:xfrm>
        </p:spPr>
        <p:txBody>
          <a:bodyPr vert="horz" wrap="square" lIns="0" tIns="0" rIns="0" bIns="0" rtlCol="0" anchor="b">
            <a:spAutoFit/>
          </a:bodyPr>
          <a:lstStyle/>
          <a:p>
            <a:r>
              <a:rPr lang="en-CA"/>
              <a:t>Microsoft Fabric End-to-end analytics data fabric</a:t>
            </a:r>
            <a:br>
              <a:rPr lang="en-CA"/>
            </a:br>
            <a:r>
              <a:rPr lang="en-CA"/>
              <a:t>from the data lake to the business user</a:t>
            </a:r>
            <a:r>
              <a:rPr lang="en-CA">
                <a:solidFill>
                  <a:schemeClr val="tx1">
                    <a:alpha val="0"/>
                  </a:schemeClr>
                </a:solidFill>
              </a:rPr>
              <a:t>1</a:t>
            </a:r>
            <a:endParaRPr lang="en-US"/>
          </a:p>
        </p:txBody>
      </p:sp>
      <p:sp>
        <p:nvSpPr>
          <p:cNvPr id="11" name="Title 4">
            <a:extLst>
              <a:ext uri="{FF2B5EF4-FFF2-40B4-BE49-F238E27FC236}">
                <a16:creationId xmlns:a16="http://schemas.microsoft.com/office/drawing/2014/main" id="{241CA328-52AC-F9FB-8FD9-0063689F5943}"/>
              </a:ext>
            </a:extLst>
          </p:cNvPr>
          <p:cNvSpPr txBox="1">
            <a:spLocks/>
          </p:cNvSpPr>
          <p:nvPr/>
        </p:nvSpPr>
        <p:spPr>
          <a:xfrm>
            <a:off x="588263" y="930864"/>
            <a:ext cx="11017950"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Microsoft Fabric </a:t>
            </a:r>
            <a:r>
              <a:rPr lang="en-US">
                <a:solidFill>
                  <a:schemeClr val="tx1">
                    <a:alpha val="0"/>
                  </a:schemeClr>
                </a:solidFill>
              </a:rPr>
              <a:t>1</a:t>
            </a:r>
            <a:endParaRPr lang="en-CA">
              <a:solidFill>
                <a:schemeClr val="tx1">
                  <a:alpha val="0"/>
                </a:schemeClr>
              </a:solidFill>
            </a:endParaRPr>
          </a:p>
        </p:txBody>
      </p:sp>
      <p:sp>
        <p:nvSpPr>
          <p:cNvPr id="24" name="Title 2">
            <a:extLst>
              <a:ext uri="{FF2B5EF4-FFF2-40B4-BE49-F238E27FC236}">
                <a16:creationId xmlns:a16="http://schemas.microsoft.com/office/drawing/2014/main" id="{3FCA69DD-6E34-E1F2-4DF2-E3578213445E}"/>
              </a:ext>
              <a:ext uri="{C183D7F6-B498-43B3-948B-1728B52AA6E4}">
                <adec:decorative xmlns:adec="http://schemas.microsoft.com/office/drawing/2017/decorative" val="0"/>
              </a:ext>
            </a:extLst>
          </p:cNvPr>
          <p:cNvSpPr txBox="1">
            <a:spLocks/>
          </p:cNvSpPr>
          <p:nvPr/>
        </p:nvSpPr>
        <p:spPr>
          <a:xfrm>
            <a:off x="588263" y="1651140"/>
            <a:ext cx="11017950" cy="33855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200" b="1" spc="0">
                <a:gradFill flip="none" rotWithShape="1">
                  <a:gsLst>
                    <a:gs pos="80000">
                      <a:srgbClr val="318581"/>
                    </a:gs>
                    <a:gs pos="0">
                      <a:srgbClr val="0A6BBA"/>
                    </a:gs>
                  </a:gsLst>
                  <a:path path="circle">
                    <a:fillToRect l="100000" t="100000"/>
                  </a:path>
                  <a:tileRect r="-100000" b="-100000"/>
                </a:gradFill>
                <a:latin typeface="Segoe UI Semibold"/>
              </a:rPr>
              <a:t>Pervasive Security and Governance for the cloud world</a:t>
            </a:r>
          </a:p>
        </p:txBody>
      </p:sp>
      <p:sp>
        <p:nvSpPr>
          <p:cNvPr id="23" name="Rounded Rectangle 22" descr="Hidden section: ">
            <a:extLst>
              <a:ext uri="{FF2B5EF4-FFF2-40B4-BE49-F238E27FC236}">
                <a16:creationId xmlns:a16="http://schemas.microsoft.com/office/drawing/2014/main" id="{6C465DAC-BE20-1504-131B-9F3D47F6D291}"/>
              </a:ext>
              <a:ext uri="{C183D7F6-B498-43B3-948B-1728B52AA6E4}">
                <adec:decorative xmlns:adec="http://schemas.microsoft.com/office/drawing/2017/decorative" val="0"/>
              </a:ext>
            </a:extLst>
          </p:cNvPr>
          <p:cNvSpPr/>
          <p:nvPr/>
        </p:nvSpPr>
        <p:spPr bwMode="auto">
          <a:xfrm>
            <a:off x="588263"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263E41ED-229E-6587-ADD4-CE604067F046}"/>
              </a:ext>
              <a:ext uri="{C183D7F6-B498-43B3-948B-1728B52AA6E4}">
                <adec:decorative xmlns:adec="http://schemas.microsoft.com/office/drawing/2017/decorative" val="0"/>
              </a:ext>
            </a:extLst>
          </p:cNvPr>
          <p:cNvSpPr txBox="1"/>
          <p:nvPr/>
        </p:nvSpPr>
        <p:spPr>
          <a:xfrm>
            <a:off x="812094" y="3115152"/>
            <a:ext cx="212040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Complete Analytics Platform</a:t>
            </a:r>
          </a:p>
        </p:txBody>
      </p:sp>
      <p:cxnSp>
        <p:nvCxnSpPr>
          <p:cNvPr id="61" name="Straight Connector 60">
            <a:extLst>
              <a:ext uri="{FF2B5EF4-FFF2-40B4-BE49-F238E27FC236}">
                <a16:creationId xmlns:a16="http://schemas.microsoft.com/office/drawing/2014/main" id="{205719BB-E16B-48D9-80DF-BEAF1C06D669}"/>
              </a:ext>
              <a:ext uri="{C183D7F6-B498-43B3-948B-1728B52AA6E4}">
                <adec:decorative xmlns:adec="http://schemas.microsoft.com/office/drawing/2017/decorative" val="1"/>
              </a:ext>
            </a:extLst>
          </p:cNvPr>
          <p:cNvCxnSpPr>
            <a:cxnSpLocks/>
          </p:cNvCxnSpPr>
          <p:nvPr/>
        </p:nvCxnSpPr>
        <p:spPr>
          <a:xfrm>
            <a:off x="812094"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TextBox 33">
            <a:extLst>
              <a:ext uri="{FF2B5EF4-FFF2-40B4-BE49-F238E27FC236}">
                <a16:creationId xmlns:a16="http://schemas.microsoft.com/office/drawing/2014/main" id="{38F8BFD2-9568-A4D3-C35A-82345E84584D}"/>
              </a:ext>
              <a:ext uri="{C183D7F6-B498-43B3-948B-1728B52AA6E4}">
                <adec:decorative xmlns:adec="http://schemas.microsoft.com/office/drawing/2017/decorative" val="0"/>
              </a:ext>
            </a:extLst>
          </p:cNvPr>
          <p:cNvSpPr txBox="1"/>
          <p:nvPr/>
        </p:nvSpPr>
        <p:spPr>
          <a:xfrm>
            <a:off x="809769"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Everything, Best of Breed</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Unified</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Azure OpenAI Copilots</a:t>
            </a:r>
          </a:p>
        </p:txBody>
      </p:sp>
      <p:sp>
        <p:nvSpPr>
          <p:cNvPr id="30" name="Rounded Rectangle 29" descr="Hidden section: ">
            <a:extLst>
              <a:ext uri="{FF2B5EF4-FFF2-40B4-BE49-F238E27FC236}">
                <a16:creationId xmlns:a16="http://schemas.microsoft.com/office/drawing/2014/main" id="{4E9B5130-EDEF-2D21-105E-60950748A7D0}"/>
              </a:ext>
              <a:ext uri="{C183D7F6-B498-43B3-948B-1728B52AA6E4}">
                <adec:decorative xmlns:adec="http://schemas.microsoft.com/office/drawing/2017/decorative" val="0"/>
              </a:ext>
            </a:extLst>
          </p:cNvPr>
          <p:cNvSpPr/>
          <p:nvPr/>
        </p:nvSpPr>
        <p:spPr bwMode="auto">
          <a:xfrm>
            <a:off x="3405950"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5" name="TextBox 34">
            <a:extLst>
              <a:ext uri="{FF2B5EF4-FFF2-40B4-BE49-F238E27FC236}">
                <a16:creationId xmlns:a16="http://schemas.microsoft.com/office/drawing/2014/main" id="{ED107175-7D7F-4826-E58B-B42DA821413F}"/>
              </a:ext>
              <a:ext uri="{C183D7F6-B498-43B3-948B-1728B52AA6E4}">
                <adec:decorative xmlns:adec="http://schemas.microsoft.com/office/drawing/2017/decorative" val="0"/>
              </a:ext>
            </a:extLst>
          </p:cNvPr>
          <p:cNvSpPr txBox="1"/>
          <p:nvPr/>
        </p:nvSpPr>
        <p:spPr>
          <a:xfrm>
            <a:off x="3627456" y="3115152"/>
            <a:ext cx="2125050" cy="615553"/>
          </a:xfrm>
          <a:prstGeom prst="rect">
            <a:avLst/>
          </a:prstGeom>
          <a:noFill/>
        </p:spPr>
        <p:txBody>
          <a:bodyPr wrap="square" lIns="0" tIns="0" rIns="0" bIns="0" rtlCol="0">
            <a:spAutoFit/>
          </a:bodyPr>
          <a:lstStyle/>
          <a:p>
            <a:pPr>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Lake centric </a:t>
            </a:r>
            <a:b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and open</a:t>
            </a:r>
          </a:p>
        </p:txBody>
      </p:sp>
      <p:cxnSp>
        <p:nvCxnSpPr>
          <p:cNvPr id="62" name="Straight Connector 61">
            <a:extLst>
              <a:ext uri="{FF2B5EF4-FFF2-40B4-BE49-F238E27FC236}">
                <a16:creationId xmlns:a16="http://schemas.microsoft.com/office/drawing/2014/main" id="{598D1815-8543-8E89-B6B0-DBC32FA51482}"/>
              </a:ext>
              <a:ext uri="{C183D7F6-B498-43B3-948B-1728B52AA6E4}">
                <adec:decorative xmlns:adec="http://schemas.microsoft.com/office/drawing/2017/decorative" val="1"/>
              </a:ext>
            </a:extLst>
          </p:cNvPr>
          <p:cNvCxnSpPr>
            <a:cxnSpLocks/>
          </p:cNvCxnSpPr>
          <p:nvPr/>
        </p:nvCxnSpPr>
        <p:spPr>
          <a:xfrm>
            <a:off x="3629781"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4F103B7C-E7B8-257B-4B6D-82851A299DBE}"/>
              </a:ext>
              <a:ext uri="{C183D7F6-B498-43B3-948B-1728B52AA6E4}">
                <adec:decorative xmlns:adec="http://schemas.microsoft.com/office/drawing/2017/decorative" val="0"/>
              </a:ext>
            </a:extLst>
          </p:cNvPr>
          <p:cNvSpPr txBox="1"/>
          <p:nvPr/>
        </p:nvSpPr>
        <p:spPr>
          <a:xfrm>
            <a:off x="3627456"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OneLake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One Copy</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Always Synced</a:t>
            </a:r>
          </a:p>
        </p:txBody>
      </p:sp>
      <p:sp>
        <p:nvSpPr>
          <p:cNvPr id="31" name="Rounded Rectangle 30" descr="Hidden section: ">
            <a:extLst>
              <a:ext uri="{FF2B5EF4-FFF2-40B4-BE49-F238E27FC236}">
                <a16:creationId xmlns:a16="http://schemas.microsoft.com/office/drawing/2014/main" id="{DF8BCE37-624F-84DC-58F3-A33C37A47B88}"/>
              </a:ext>
              <a:ext uri="{C183D7F6-B498-43B3-948B-1728B52AA6E4}">
                <adec:decorative xmlns:adec="http://schemas.microsoft.com/office/drawing/2017/decorative" val="0"/>
              </a:ext>
            </a:extLst>
          </p:cNvPr>
          <p:cNvSpPr/>
          <p:nvPr/>
        </p:nvSpPr>
        <p:spPr bwMode="auto">
          <a:xfrm>
            <a:off x="6223637" y="2703159"/>
            <a:ext cx="2568063" cy="3269894"/>
          </a:xfrm>
          <a:prstGeom prst="roundRect">
            <a:avLst>
              <a:gd name="adj" fmla="val 588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7" name="TextBox 36">
            <a:extLst>
              <a:ext uri="{FF2B5EF4-FFF2-40B4-BE49-F238E27FC236}">
                <a16:creationId xmlns:a16="http://schemas.microsoft.com/office/drawing/2014/main" id="{42A5D08D-93D8-83B6-28A5-8A2139C77AC9}"/>
              </a:ext>
              <a:ext uri="{C183D7F6-B498-43B3-948B-1728B52AA6E4}">
                <adec:decorative xmlns:adec="http://schemas.microsoft.com/office/drawing/2017/decorative" val="0"/>
              </a:ext>
            </a:extLst>
          </p:cNvPr>
          <p:cNvSpPr txBox="1"/>
          <p:nvPr/>
        </p:nvSpPr>
        <p:spPr>
          <a:xfrm>
            <a:off x="6445143" y="3115152"/>
            <a:ext cx="212505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Empower Every Office User</a:t>
            </a:r>
          </a:p>
        </p:txBody>
      </p:sp>
      <p:cxnSp>
        <p:nvCxnSpPr>
          <p:cNvPr id="63" name="Straight Connector 62">
            <a:extLst>
              <a:ext uri="{FF2B5EF4-FFF2-40B4-BE49-F238E27FC236}">
                <a16:creationId xmlns:a16="http://schemas.microsoft.com/office/drawing/2014/main" id="{AC80BAD3-F0ED-7C71-A5E1-67E92E065938}"/>
              </a:ext>
              <a:ext uri="{C183D7F6-B498-43B3-948B-1728B52AA6E4}">
                <adec:decorative xmlns:adec="http://schemas.microsoft.com/office/drawing/2017/decorative" val="1"/>
              </a:ext>
            </a:extLst>
          </p:cNvPr>
          <p:cNvCxnSpPr>
            <a:cxnSpLocks/>
          </p:cNvCxnSpPr>
          <p:nvPr/>
        </p:nvCxnSpPr>
        <p:spPr>
          <a:xfrm>
            <a:off x="6447468" y="4058317"/>
            <a:ext cx="212040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8" name="TextBox 37">
            <a:extLst>
              <a:ext uri="{FF2B5EF4-FFF2-40B4-BE49-F238E27FC236}">
                <a16:creationId xmlns:a16="http://schemas.microsoft.com/office/drawing/2014/main" id="{F61F4D07-DF28-27D6-71B7-DF938759C63F}"/>
              </a:ext>
              <a:ext uri="{C183D7F6-B498-43B3-948B-1728B52AA6E4}">
                <adec:decorative xmlns:adec="http://schemas.microsoft.com/office/drawing/2017/decorative" val="0"/>
              </a:ext>
            </a:extLst>
          </p:cNvPr>
          <p:cNvSpPr txBox="1"/>
          <p:nvPr/>
        </p:nvSpPr>
        <p:spPr>
          <a:xfrm>
            <a:off x="6445143"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Familiar and intuitive</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Built into Office</a:t>
            </a:r>
          </a:p>
          <a:p>
            <a:pPr marL="162000" marR="0" lvl="0" indent="-162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Insight to action</a:t>
            </a:r>
          </a:p>
        </p:txBody>
      </p:sp>
      <p:sp>
        <p:nvSpPr>
          <p:cNvPr id="32" name="Rounded Rectangle 31" descr="Highlighted section:">
            <a:extLst>
              <a:ext uri="{FF2B5EF4-FFF2-40B4-BE49-F238E27FC236}">
                <a16:creationId xmlns:a16="http://schemas.microsoft.com/office/drawing/2014/main" id="{8B6823B9-BF16-2DCF-D793-BAFBB9CEEB94}"/>
              </a:ext>
              <a:ext uri="{C183D7F6-B498-43B3-948B-1728B52AA6E4}">
                <adec:decorative xmlns:adec="http://schemas.microsoft.com/office/drawing/2017/decorative" val="0"/>
              </a:ext>
            </a:extLst>
          </p:cNvPr>
          <p:cNvSpPr/>
          <p:nvPr/>
        </p:nvSpPr>
        <p:spPr bwMode="auto">
          <a:xfrm>
            <a:off x="9041325" y="2703159"/>
            <a:ext cx="2568063" cy="3269894"/>
          </a:xfrm>
          <a:prstGeom prst="roundRect">
            <a:avLst>
              <a:gd name="adj" fmla="val 5881"/>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9" name="TextBox 38">
            <a:extLst>
              <a:ext uri="{FF2B5EF4-FFF2-40B4-BE49-F238E27FC236}">
                <a16:creationId xmlns:a16="http://schemas.microsoft.com/office/drawing/2014/main" id="{9BC1597D-2BAF-8E19-B038-83B058911B65}"/>
              </a:ext>
              <a:ext uri="{C183D7F6-B498-43B3-948B-1728B52AA6E4}">
                <adec:decorative xmlns:adec="http://schemas.microsoft.com/office/drawing/2017/decorative" val="0"/>
              </a:ext>
            </a:extLst>
          </p:cNvPr>
          <p:cNvSpPr txBox="1"/>
          <p:nvPr/>
        </p:nvSpPr>
        <p:spPr>
          <a:xfrm>
            <a:off x="9262831" y="3115152"/>
            <a:ext cx="2125050" cy="615553"/>
          </a:xfrm>
          <a:prstGeom prst="rect">
            <a:avLst/>
          </a:prstGeom>
          <a:noFill/>
        </p:spPr>
        <p:txBody>
          <a:bodyPr wrap="square" lIns="0" tIns="0" rIns="0" bIns="0" rtlCol="0">
            <a:spAutoFit/>
          </a:bodyPr>
          <a:lstStyle/>
          <a:p>
            <a:pPr>
              <a:defRPr/>
            </a:pPr>
            <a:r>
              <a:rPr lang="en-US" sz="2000" b="1">
                <a:ln w="3175">
                  <a:noFill/>
                </a:ln>
                <a:solidFill>
                  <a:schemeClr val="bg1"/>
                </a:solidFill>
                <a:latin typeface="Segoe UI Semibold"/>
                <a:cs typeface="Segoe UI" pitchFamily="34" charset="0"/>
              </a:rPr>
              <a:t>Pervasive security </a:t>
            </a:r>
            <a:br>
              <a:rPr lang="en-US" sz="2000" b="1">
                <a:ln w="3175">
                  <a:noFill/>
                </a:ln>
                <a:solidFill>
                  <a:schemeClr val="bg1"/>
                </a:solidFill>
                <a:latin typeface="Segoe UI Semibold"/>
                <a:cs typeface="Segoe UI" pitchFamily="34" charset="0"/>
              </a:rPr>
            </a:br>
            <a:r>
              <a:rPr lang="en-US" sz="2000" b="1">
                <a:ln w="3175">
                  <a:noFill/>
                </a:ln>
                <a:solidFill>
                  <a:schemeClr val="bg1"/>
                </a:solidFill>
                <a:latin typeface="Segoe UI Semibold"/>
                <a:cs typeface="Segoe UI" pitchFamily="34" charset="0"/>
              </a:rPr>
              <a:t>and governance</a:t>
            </a:r>
          </a:p>
        </p:txBody>
      </p:sp>
      <p:cxnSp>
        <p:nvCxnSpPr>
          <p:cNvPr id="64" name="Straight Connector 63">
            <a:extLst>
              <a:ext uri="{FF2B5EF4-FFF2-40B4-BE49-F238E27FC236}">
                <a16:creationId xmlns:a16="http://schemas.microsoft.com/office/drawing/2014/main" id="{98CD24C2-B485-0424-EB3F-80751449DDCE}"/>
              </a:ext>
              <a:ext uri="{C183D7F6-B498-43B3-948B-1728B52AA6E4}">
                <adec:decorative xmlns:adec="http://schemas.microsoft.com/office/drawing/2017/decorative" val="1"/>
              </a:ext>
            </a:extLst>
          </p:cNvPr>
          <p:cNvCxnSpPr>
            <a:cxnSpLocks/>
          </p:cNvCxnSpPr>
          <p:nvPr/>
        </p:nvCxnSpPr>
        <p:spPr>
          <a:xfrm>
            <a:off x="9265156" y="4058317"/>
            <a:ext cx="2120400" cy="0"/>
          </a:xfrm>
          <a:prstGeom prst="line">
            <a:avLst/>
          </a:prstGeom>
          <a:noFill/>
          <a:ln w="1270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2" name="TextBox 41">
            <a:extLst>
              <a:ext uri="{FF2B5EF4-FFF2-40B4-BE49-F238E27FC236}">
                <a16:creationId xmlns:a16="http://schemas.microsoft.com/office/drawing/2014/main" id="{E75F994E-C7FC-245A-68B7-10F1DBD59F30}"/>
              </a:ext>
              <a:ext uri="{C183D7F6-B498-43B3-948B-1728B52AA6E4}">
                <adec:decorative xmlns:adec="http://schemas.microsoft.com/office/drawing/2017/decorative" val="0"/>
              </a:ext>
            </a:extLst>
          </p:cNvPr>
          <p:cNvSpPr txBox="1"/>
          <p:nvPr/>
        </p:nvSpPr>
        <p:spPr>
          <a:xfrm>
            <a:off x="9262831" y="4385930"/>
            <a:ext cx="2125050" cy="800219"/>
          </a:xfrm>
          <a:prstGeom prst="rect">
            <a:avLst/>
          </a:prstGeom>
          <a:noFill/>
        </p:spPr>
        <p:txBody>
          <a:bodyPr wrap="square" lIns="0" tIns="0" rIns="0" bIns="0" rtlCol="0">
            <a:spAutoFit/>
          </a:bodyPr>
          <a:lstStyle/>
          <a:p>
            <a:pPr marL="162000" marR="0" lvl="0" indent="-162000" algn="l" defTabSz="914367" rtl="0" eaLnBrk="1" fontAlgn="auto" latinLnBrk="0" hangingPunct="1">
              <a:lnSpc>
                <a:spcPct val="100000"/>
              </a:lnSpc>
              <a:spcBef>
                <a:spcPts val="0"/>
              </a:spcBef>
              <a:spcAft>
                <a:spcPts val="600"/>
              </a:spcAft>
              <a:buClr>
                <a:schemeClr val="bg1"/>
              </a:buClr>
              <a:buSzPct val="13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End to end visibility</a:t>
            </a:r>
          </a:p>
          <a:p>
            <a:pPr marL="162000" marR="0" lvl="0" indent="-162000" algn="l" defTabSz="914367" rtl="0" eaLnBrk="1" fontAlgn="auto" latinLnBrk="0" hangingPunct="1">
              <a:lnSpc>
                <a:spcPct val="100000"/>
              </a:lnSpc>
              <a:spcBef>
                <a:spcPts val="0"/>
              </a:spcBef>
              <a:spcAft>
                <a:spcPts val="600"/>
              </a:spcAft>
              <a:buClr>
                <a:schemeClr val="bg1"/>
              </a:buClr>
              <a:buSzPct val="13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Always governed</a:t>
            </a:r>
          </a:p>
          <a:p>
            <a:pPr marL="162000" marR="0" lvl="0" indent="-162000" algn="l" defTabSz="914367" rtl="0" eaLnBrk="1" fontAlgn="auto" latinLnBrk="0" hangingPunct="1">
              <a:lnSpc>
                <a:spcPct val="100000"/>
              </a:lnSpc>
              <a:spcBef>
                <a:spcPts val="0"/>
              </a:spcBef>
              <a:spcAft>
                <a:spcPts val="600"/>
              </a:spcAft>
              <a:buClr>
                <a:schemeClr val="bg1"/>
              </a:buClr>
              <a:buSzPct val="130000"/>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Secure by default</a:t>
            </a:r>
          </a:p>
        </p:txBody>
      </p:sp>
      <p:sp>
        <p:nvSpPr>
          <p:cNvPr id="7" name="Rectangle 6">
            <a:extLst>
              <a:ext uri="{FF2B5EF4-FFF2-40B4-BE49-F238E27FC236}">
                <a16:creationId xmlns:a16="http://schemas.microsoft.com/office/drawing/2014/main" id="{6E57A032-273C-9E77-6DC8-8BFDA8ABAD18}"/>
              </a:ext>
              <a:ext uri="{C183D7F6-B498-43B3-948B-1728B52AA6E4}">
                <adec:decorative xmlns:adec="http://schemas.microsoft.com/office/drawing/2017/decorative" val="1"/>
              </a:ext>
            </a:extLst>
          </p:cNvPr>
          <p:cNvSpPr/>
          <p:nvPr/>
        </p:nvSpPr>
        <p:spPr bwMode="auto">
          <a:xfrm>
            <a:off x="428625" y="2537881"/>
            <a:ext cx="8486775" cy="3600450"/>
          </a:xfrm>
          <a:prstGeom prst="rect">
            <a:avLst/>
          </a:prstGeom>
          <a:solidFill>
            <a:schemeClr val="bg1">
              <a:alpha val="7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15555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952AB-263C-55C1-AFCA-A8D4DB62C71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9F6D391-8234-7E4D-A81C-E78C840E1635}"/>
              </a:ext>
            </a:extLst>
          </p:cNvPr>
          <p:cNvSpPr>
            <a:spLocks noGrp="1"/>
          </p:cNvSpPr>
          <p:nvPr>
            <p:ph type="title"/>
          </p:nvPr>
        </p:nvSpPr>
        <p:spPr>
          <a:xfrm>
            <a:off x="588263" y="457200"/>
            <a:ext cx="11018520" cy="553998"/>
          </a:xfrm>
        </p:spPr>
        <p:txBody>
          <a:bodyPr/>
          <a:lstStyle/>
          <a:p>
            <a:r>
              <a:rPr lang="en-US" noProof="0"/>
              <a:t>Modern data challenges </a:t>
            </a:r>
            <a:endParaRPr lang="en-US"/>
          </a:p>
        </p:txBody>
      </p:sp>
      <p:sp>
        <p:nvSpPr>
          <p:cNvPr id="12" name="Rounded Rectangle 11">
            <a:extLst>
              <a:ext uri="{FF2B5EF4-FFF2-40B4-BE49-F238E27FC236}">
                <a16:creationId xmlns:a16="http://schemas.microsoft.com/office/drawing/2014/main" id="{A62963B0-AF78-617F-C94F-8AF0D97EE31D}"/>
              </a:ext>
              <a:ext uri="{C183D7F6-B498-43B3-948B-1728B52AA6E4}">
                <adec:decorative xmlns:adec="http://schemas.microsoft.com/office/drawing/2017/decorative" val="1"/>
              </a:ext>
            </a:extLst>
          </p:cNvPr>
          <p:cNvSpPr/>
          <p:nvPr/>
        </p:nvSpPr>
        <p:spPr bwMode="auto">
          <a:xfrm>
            <a:off x="588263" y="1263532"/>
            <a:ext cx="11017945" cy="5005506"/>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63" name="Group 62">
            <a:extLst>
              <a:ext uri="{FF2B5EF4-FFF2-40B4-BE49-F238E27FC236}">
                <a16:creationId xmlns:a16="http://schemas.microsoft.com/office/drawing/2014/main" id="{16552110-17CA-2E89-670F-63EA7A7B7C00}"/>
              </a:ext>
              <a:ext uri="{C183D7F6-B498-43B3-948B-1728B52AA6E4}">
                <adec:decorative xmlns:adec="http://schemas.microsoft.com/office/drawing/2017/decorative" val="1"/>
              </a:ext>
            </a:extLst>
          </p:cNvPr>
          <p:cNvGrpSpPr/>
          <p:nvPr/>
        </p:nvGrpSpPr>
        <p:grpSpPr>
          <a:xfrm>
            <a:off x="1122293" y="1680860"/>
            <a:ext cx="337718" cy="337718"/>
            <a:chOff x="1122293" y="1680860"/>
            <a:chExt cx="337718" cy="337718"/>
          </a:xfrm>
        </p:grpSpPr>
        <p:sp>
          <p:nvSpPr>
            <p:cNvPr id="29" name="Oval 28">
              <a:extLst>
                <a:ext uri="{FF2B5EF4-FFF2-40B4-BE49-F238E27FC236}">
                  <a16:creationId xmlns:a16="http://schemas.microsoft.com/office/drawing/2014/main" id="{4C5F1FF0-3B65-BACD-DDCC-C90B78DD7867}"/>
                </a:ext>
                <a:ext uri="{C183D7F6-B498-43B3-948B-1728B52AA6E4}">
                  <adec:decorative xmlns:adec="http://schemas.microsoft.com/office/drawing/2017/decorative" val="1"/>
                </a:ext>
              </a:extLst>
            </p:cNvPr>
            <p:cNvSpPr/>
            <p:nvPr/>
          </p:nvSpPr>
          <p:spPr bwMode="auto">
            <a:xfrm>
              <a:off x="1122293" y="168086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3" name="Graphic 31">
              <a:extLst>
                <a:ext uri="{FF2B5EF4-FFF2-40B4-BE49-F238E27FC236}">
                  <a16:creationId xmlns:a16="http://schemas.microsoft.com/office/drawing/2014/main" id="{1515D3B3-60C1-ECED-5F8D-45BBF99ABF22}"/>
                </a:ext>
                <a:ext uri="{C183D7F6-B498-43B3-948B-1728B52AA6E4}">
                  <adec:decorative xmlns:adec="http://schemas.microsoft.com/office/drawing/2017/decorative" val="1"/>
                </a:ext>
              </a:extLst>
            </p:cNvPr>
            <p:cNvSpPr/>
            <p:nvPr/>
          </p:nvSpPr>
          <p:spPr>
            <a:xfrm rot="10800000">
              <a:off x="1182358" y="175306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11" name="TextBox 10">
            <a:extLst>
              <a:ext uri="{FF2B5EF4-FFF2-40B4-BE49-F238E27FC236}">
                <a16:creationId xmlns:a16="http://schemas.microsoft.com/office/drawing/2014/main" id="{2DBC9886-7838-6EAE-3368-E6371F85FA42}"/>
              </a:ext>
            </a:extLst>
          </p:cNvPr>
          <p:cNvSpPr txBox="1"/>
          <p:nvPr/>
        </p:nvSpPr>
        <p:spPr>
          <a:xfrm>
            <a:off x="1745673" y="1711220"/>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Bring data to the masses, everyone should have access to data to make decisions </a:t>
            </a:r>
          </a:p>
        </p:txBody>
      </p:sp>
      <p:cxnSp>
        <p:nvCxnSpPr>
          <p:cNvPr id="14" name="Straight Connector 13">
            <a:extLst>
              <a:ext uri="{FF2B5EF4-FFF2-40B4-BE49-F238E27FC236}">
                <a16:creationId xmlns:a16="http://schemas.microsoft.com/office/drawing/2014/main" id="{31A14546-442B-E1A1-6792-64414EF389FA}"/>
              </a:ext>
              <a:ext uri="{C183D7F6-B498-43B3-948B-1728B52AA6E4}">
                <adec:decorative xmlns:adec="http://schemas.microsoft.com/office/drawing/2017/decorative" val="1"/>
              </a:ext>
            </a:extLst>
          </p:cNvPr>
          <p:cNvCxnSpPr>
            <a:cxnSpLocks/>
          </p:cNvCxnSpPr>
          <p:nvPr/>
        </p:nvCxnSpPr>
        <p:spPr>
          <a:xfrm>
            <a:off x="1086833" y="2233032"/>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4" name="Group 63">
            <a:extLst>
              <a:ext uri="{FF2B5EF4-FFF2-40B4-BE49-F238E27FC236}">
                <a16:creationId xmlns:a16="http://schemas.microsoft.com/office/drawing/2014/main" id="{713AA8E0-1602-2870-20A8-470801D4E925}"/>
              </a:ext>
              <a:ext uri="{C183D7F6-B498-43B3-948B-1728B52AA6E4}">
                <adec:decorative xmlns:adec="http://schemas.microsoft.com/office/drawing/2017/decorative" val="1"/>
              </a:ext>
            </a:extLst>
          </p:cNvPr>
          <p:cNvGrpSpPr/>
          <p:nvPr/>
        </p:nvGrpSpPr>
        <p:grpSpPr>
          <a:xfrm>
            <a:off x="1122293" y="2447486"/>
            <a:ext cx="337718" cy="337718"/>
            <a:chOff x="1122293" y="2404230"/>
            <a:chExt cx="337718" cy="337718"/>
          </a:xfrm>
        </p:grpSpPr>
        <p:sp>
          <p:nvSpPr>
            <p:cNvPr id="36" name="Oval 35">
              <a:extLst>
                <a:ext uri="{FF2B5EF4-FFF2-40B4-BE49-F238E27FC236}">
                  <a16:creationId xmlns:a16="http://schemas.microsoft.com/office/drawing/2014/main" id="{32FC86F8-9282-83A8-A33B-D5977A97C3D9}"/>
                </a:ext>
                <a:ext uri="{C183D7F6-B498-43B3-948B-1728B52AA6E4}">
                  <adec:decorative xmlns:adec="http://schemas.microsoft.com/office/drawing/2017/decorative" val="1"/>
                </a:ext>
              </a:extLst>
            </p:cNvPr>
            <p:cNvSpPr/>
            <p:nvPr/>
          </p:nvSpPr>
          <p:spPr bwMode="auto">
            <a:xfrm>
              <a:off x="1122293" y="240423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7" name="Graphic 31">
              <a:extLst>
                <a:ext uri="{FF2B5EF4-FFF2-40B4-BE49-F238E27FC236}">
                  <a16:creationId xmlns:a16="http://schemas.microsoft.com/office/drawing/2014/main" id="{03C183F8-3629-D768-ED8D-5433BE5D21E7}"/>
                </a:ext>
                <a:ext uri="{C183D7F6-B498-43B3-948B-1728B52AA6E4}">
                  <adec:decorative xmlns:adec="http://schemas.microsoft.com/office/drawing/2017/decorative" val="1"/>
                </a:ext>
              </a:extLst>
            </p:cNvPr>
            <p:cNvSpPr/>
            <p:nvPr/>
          </p:nvSpPr>
          <p:spPr>
            <a:xfrm rot="10800000">
              <a:off x="1182358" y="247643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16" name="TextBox 15">
            <a:extLst>
              <a:ext uri="{FF2B5EF4-FFF2-40B4-BE49-F238E27FC236}">
                <a16:creationId xmlns:a16="http://schemas.microsoft.com/office/drawing/2014/main" id="{62737115-3759-48EA-5DF6-C464B1EFBFE6}"/>
              </a:ext>
            </a:extLst>
          </p:cNvPr>
          <p:cNvSpPr txBox="1"/>
          <p:nvPr/>
        </p:nvSpPr>
        <p:spPr>
          <a:xfrm>
            <a:off x="1745673" y="2477846"/>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Instant access to the latest data, no copying around </a:t>
            </a:r>
          </a:p>
        </p:txBody>
      </p:sp>
      <p:cxnSp>
        <p:nvCxnSpPr>
          <p:cNvPr id="17" name="Straight Connector 16">
            <a:extLst>
              <a:ext uri="{FF2B5EF4-FFF2-40B4-BE49-F238E27FC236}">
                <a16:creationId xmlns:a16="http://schemas.microsoft.com/office/drawing/2014/main" id="{55610DF2-57C1-0A75-6E3A-F37FFF075378}"/>
              </a:ext>
              <a:ext uri="{C183D7F6-B498-43B3-948B-1728B52AA6E4}">
                <adec:decorative xmlns:adec="http://schemas.microsoft.com/office/drawing/2017/decorative" val="1"/>
              </a:ext>
            </a:extLst>
          </p:cNvPr>
          <p:cNvCxnSpPr>
            <a:cxnSpLocks/>
          </p:cNvCxnSpPr>
          <p:nvPr/>
        </p:nvCxnSpPr>
        <p:spPr>
          <a:xfrm>
            <a:off x="1086833" y="2999658"/>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5" name="Group 64">
            <a:extLst>
              <a:ext uri="{FF2B5EF4-FFF2-40B4-BE49-F238E27FC236}">
                <a16:creationId xmlns:a16="http://schemas.microsoft.com/office/drawing/2014/main" id="{72B3E843-D7CA-F9B3-512B-15041FC0CC29}"/>
              </a:ext>
              <a:ext uri="{C183D7F6-B498-43B3-948B-1728B52AA6E4}">
                <adec:decorative xmlns:adec="http://schemas.microsoft.com/office/drawing/2017/decorative" val="1"/>
              </a:ext>
            </a:extLst>
          </p:cNvPr>
          <p:cNvGrpSpPr/>
          <p:nvPr/>
        </p:nvGrpSpPr>
        <p:grpSpPr>
          <a:xfrm>
            <a:off x="1122293" y="3214112"/>
            <a:ext cx="337718" cy="337718"/>
            <a:chOff x="1122293" y="3127600"/>
            <a:chExt cx="337718" cy="337718"/>
          </a:xfrm>
        </p:grpSpPr>
        <p:sp>
          <p:nvSpPr>
            <p:cNvPr id="39" name="Oval 38">
              <a:extLst>
                <a:ext uri="{FF2B5EF4-FFF2-40B4-BE49-F238E27FC236}">
                  <a16:creationId xmlns:a16="http://schemas.microsoft.com/office/drawing/2014/main" id="{5BE81802-0673-6569-3919-5634E0D482D1}"/>
                </a:ext>
                <a:ext uri="{C183D7F6-B498-43B3-948B-1728B52AA6E4}">
                  <adec:decorative xmlns:adec="http://schemas.microsoft.com/office/drawing/2017/decorative" val="1"/>
                </a:ext>
              </a:extLst>
            </p:cNvPr>
            <p:cNvSpPr/>
            <p:nvPr/>
          </p:nvSpPr>
          <p:spPr bwMode="auto">
            <a:xfrm>
              <a:off x="1122293" y="312760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0" name="Graphic 31">
              <a:extLst>
                <a:ext uri="{FF2B5EF4-FFF2-40B4-BE49-F238E27FC236}">
                  <a16:creationId xmlns:a16="http://schemas.microsoft.com/office/drawing/2014/main" id="{1C5B4864-5A95-A6C5-680D-FF1F25B43D85}"/>
                </a:ext>
                <a:ext uri="{C183D7F6-B498-43B3-948B-1728B52AA6E4}">
                  <adec:decorative xmlns:adec="http://schemas.microsoft.com/office/drawing/2017/decorative" val="1"/>
                </a:ext>
              </a:extLst>
            </p:cNvPr>
            <p:cNvSpPr/>
            <p:nvPr/>
          </p:nvSpPr>
          <p:spPr>
            <a:xfrm rot="10800000">
              <a:off x="1182358" y="319980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A0BAF491-B27C-9BC4-611A-E5AA08FD14B5}"/>
              </a:ext>
            </a:extLst>
          </p:cNvPr>
          <p:cNvSpPr txBox="1"/>
          <p:nvPr/>
        </p:nvSpPr>
        <p:spPr>
          <a:xfrm>
            <a:off x="1745673" y="3244472"/>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Modern workforce, anywhere, any device </a:t>
            </a:r>
          </a:p>
        </p:txBody>
      </p:sp>
      <p:cxnSp>
        <p:nvCxnSpPr>
          <p:cNvPr id="19" name="Straight Connector 18">
            <a:extLst>
              <a:ext uri="{FF2B5EF4-FFF2-40B4-BE49-F238E27FC236}">
                <a16:creationId xmlns:a16="http://schemas.microsoft.com/office/drawing/2014/main" id="{E009E924-D005-87A3-43AF-113495EA0719}"/>
              </a:ext>
              <a:ext uri="{C183D7F6-B498-43B3-948B-1728B52AA6E4}">
                <adec:decorative xmlns:adec="http://schemas.microsoft.com/office/drawing/2017/decorative" val="1"/>
              </a:ext>
            </a:extLst>
          </p:cNvPr>
          <p:cNvCxnSpPr>
            <a:cxnSpLocks/>
          </p:cNvCxnSpPr>
          <p:nvPr/>
        </p:nvCxnSpPr>
        <p:spPr>
          <a:xfrm>
            <a:off x="1086833" y="3766284"/>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6" name="Group 65">
            <a:extLst>
              <a:ext uri="{FF2B5EF4-FFF2-40B4-BE49-F238E27FC236}">
                <a16:creationId xmlns:a16="http://schemas.microsoft.com/office/drawing/2014/main" id="{0B878213-7935-1878-801F-46FD20539524}"/>
              </a:ext>
              <a:ext uri="{C183D7F6-B498-43B3-948B-1728B52AA6E4}">
                <adec:decorative xmlns:adec="http://schemas.microsoft.com/office/drawing/2017/decorative" val="1"/>
              </a:ext>
            </a:extLst>
          </p:cNvPr>
          <p:cNvGrpSpPr/>
          <p:nvPr/>
        </p:nvGrpSpPr>
        <p:grpSpPr>
          <a:xfrm>
            <a:off x="1122293" y="3980738"/>
            <a:ext cx="337718" cy="337718"/>
            <a:chOff x="1122293" y="3959110"/>
            <a:chExt cx="337718" cy="337718"/>
          </a:xfrm>
        </p:grpSpPr>
        <p:sp>
          <p:nvSpPr>
            <p:cNvPr id="42" name="Oval 41">
              <a:extLst>
                <a:ext uri="{FF2B5EF4-FFF2-40B4-BE49-F238E27FC236}">
                  <a16:creationId xmlns:a16="http://schemas.microsoft.com/office/drawing/2014/main" id="{0976477A-EAEA-0B02-7811-DC66A74D911F}"/>
                </a:ext>
                <a:ext uri="{C183D7F6-B498-43B3-948B-1728B52AA6E4}">
                  <adec:decorative xmlns:adec="http://schemas.microsoft.com/office/drawing/2017/decorative" val="1"/>
                </a:ext>
              </a:extLst>
            </p:cNvPr>
            <p:cNvSpPr/>
            <p:nvPr/>
          </p:nvSpPr>
          <p:spPr bwMode="auto">
            <a:xfrm>
              <a:off x="1122293" y="395911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3" name="Graphic 31">
              <a:extLst>
                <a:ext uri="{FF2B5EF4-FFF2-40B4-BE49-F238E27FC236}">
                  <a16:creationId xmlns:a16="http://schemas.microsoft.com/office/drawing/2014/main" id="{5EC76109-90E7-6B60-59CA-BD6AA88A2926}"/>
                </a:ext>
                <a:ext uri="{C183D7F6-B498-43B3-948B-1728B52AA6E4}">
                  <adec:decorative xmlns:adec="http://schemas.microsoft.com/office/drawing/2017/decorative" val="1"/>
                </a:ext>
              </a:extLst>
            </p:cNvPr>
            <p:cNvSpPr/>
            <p:nvPr/>
          </p:nvSpPr>
          <p:spPr>
            <a:xfrm rot="10800000">
              <a:off x="1182358" y="403131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20" name="TextBox 19">
            <a:extLst>
              <a:ext uri="{FF2B5EF4-FFF2-40B4-BE49-F238E27FC236}">
                <a16:creationId xmlns:a16="http://schemas.microsoft.com/office/drawing/2014/main" id="{01073C57-1CBA-7BA9-1C5F-4CF67F9D591B}"/>
              </a:ext>
            </a:extLst>
          </p:cNvPr>
          <p:cNvSpPr txBox="1"/>
          <p:nvPr/>
        </p:nvSpPr>
        <p:spPr>
          <a:xfrm>
            <a:off x="1745673" y="3871290"/>
            <a:ext cx="932410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At the same time, you need to secure, govern and audit your data to protect customers and the company </a:t>
            </a:r>
          </a:p>
        </p:txBody>
      </p:sp>
      <p:cxnSp>
        <p:nvCxnSpPr>
          <p:cNvPr id="21" name="Straight Connector 20">
            <a:extLst>
              <a:ext uri="{FF2B5EF4-FFF2-40B4-BE49-F238E27FC236}">
                <a16:creationId xmlns:a16="http://schemas.microsoft.com/office/drawing/2014/main" id="{68668175-A173-2ED3-8582-5CE201CE2F49}"/>
              </a:ext>
              <a:ext uri="{C183D7F6-B498-43B3-948B-1728B52AA6E4}">
                <adec:decorative xmlns:adec="http://schemas.microsoft.com/office/drawing/2017/decorative" val="1"/>
              </a:ext>
            </a:extLst>
          </p:cNvPr>
          <p:cNvCxnSpPr>
            <a:cxnSpLocks/>
          </p:cNvCxnSpPr>
          <p:nvPr/>
        </p:nvCxnSpPr>
        <p:spPr>
          <a:xfrm>
            <a:off x="1086833" y="4532910"/>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7" name="Group 66">
            <a:extLst>
              <a:ext uri="{FF2B5EF4-FFF2-40B4-BE49-F238E27FC236}">
                <a16:creationId xmlns:a16="http://schemas.microsoft.com/office/drawing/2014/main" id="{A74A7F6B-1E5E-2582-ED5D-18D692BF595A}"/>
              </a:ext>
              <a:ext uri="{C183D7F6-B498-43B3-948B-1728B52AA6E4}">
                <adec:decorative xmlns:adec="http://schemas.microsoft.com/office/drawing/2017/decorative" val="1"/>
              </a:ext>
            </a:extLst>
          </p:cNvPr>
          <p:cNvGrpSpPr/>
          <p:nvPr/>
        </p:nvGrpSpPr>
        <p:grpSpPr>
          <a:xfrm>
            <a:off x="1122293" y="4747364"/>
            <a:ext cx="337718" cy="337718"/>
            <a:chOff x="1122293" y="4790620"/>
            <a:chExt cx="337718" cy="337718"/>
          </a:xfrm>
        </p:grpSpPr>
        <p:sp>
          <p:nvSpPr>
            <p:cNvPr id="45" name="Oval 44">
              <a:extLst>
                <a:ext uri="{FF2B5EF4-FFF2-40B4-BE49-F238E27FC236}">
                  <a16:creationId xmlns:a16="http://schemas.microsoft.com/office/drawing/2014/main" id="{CB6A2240-7898-B415-3B6D-A1E1AA514D44}"/>
                </a:ext>
                <a:ext uri="{C183D7F6-B498-43B3-948B-1728B52AA6E4}">
                  <adec:decorative xmlns:adec="http://schemas.microsoft.com/office/drawing/2017/decorative" val="1"/>
                </a:ext>
              </a:extLst>
            </p:cNvPr>
            <p:cNvSpPr/>
            <p:nvPr/>
          </p:nvSpPr>
          <p:spPr bwMode="auto">
            <a:xfrm>
              <a:off x="1122293" y="479062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6" name="Graphic 31">
              <a:extLst>
                <a:ext uri="{FF2B5EF4-FFF2-40B4-BE49-F238E27FC236}">
                  <a16:creationId xmlns:a16="http://schemas.microsoft.com/office/drawing/2014/main" id="{9CB95F00-989C-FD1A-4A07-3E7853A88AD9}"/>
                </a:ext>
                <a:ext uri="{C183D7F6-B498-43B3-948B-1728B52AA6E4}">
                  <adec:decorative xmlns:adec="http://schemas.microsoft.com/office/drawing/2017/decorative" val="1"/>
                </a:ext>
              </a:extLst>
            </p:cNvPr>
            <p:cNvSpPr/>
            <p:nvPr/>
          </p:nvSpPr>
          <p:spPr>
            <a:xfrm rot="10800000">
              <a:off x="1182358" y="486282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870C0293-F88A-BDD5-8B58-2C3F5B4FCAB2}"/>
              </a:ext>
            </a:extLst>
          </p:cNvPr>
          <p:cNvSpPr txBox="1"/>
          <p:nvPr/>
        </p:nvSpPr>
        <p:spPr>
          <a:xfrm>
            <a:off x="1745673" y="4777724"/>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SaaS platforms are designed with these challenges in mind.</a:t>
            </a:r>
          </a:p>
        </p:txBody>
      </p:sp>
      <p:cxnSp>
        <p:nvCxnSpPr>
          <p:cNvPr id="23" name="Straight Connector 22">
            <a:extLst>
              <a:ext uri="{FF2B5EF4-FFF2-40B4-BE49-F238E27FC236}">
                <a16:creationId xmlns:a16="http://schemas.microsoft.com/office/drawing/2014/main" id="{C7F08093-B882-86FF-3902-961EB585FE35}"/>
              </a:ext>
              <a:ext uri="{C183D7F6-B498-43B3-948B-1728B52AA6E4}">
                <adec:decorative xmlns:adec="http://schemas.microsoft.com/office/drawing/2017/decorative" val="1"/>
              </a:ext>
            </a:extLst>
          </p:cNvPr>
          <p:cNvCxnSpPr>
            <a:cxnSpLocks/>
          </p:cNvCxnSpPr>
          <p:nvPr/>
        </p:nvCxnSpPr>
        <p:spPr>
          <a:xfrm>
            <a:off x="1086833" y="5299536"/>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68" name="Group 67">
            <a:extLst>
              <a:ext uri="{FF2B5EF4-FFF2-40B4-BE49-F238E27FC236}">
                <a16:creationId xmlns:a16="http://schemas.microsoft.com/office/drawing/2014/main" id="{59F420DE-342C-EE21-BE68-808985D7DD95}"/>
              </a:ext>
              <a:ext uri="{C183D7F6-B498-43B3-948B-1728B52AA6E4}">
                <adec:decorative xmlns:adec="http://schemas.microsoft.com/office/drawing/2017/decorative" val="1"/>
              </a:ext>
            </a:extLst>
          </p:cNvPr>
          <p:cNvGrpSpPr/>
          <p:nvPr/>
        </p:nvGrpSpPr>
        <p:grpSpPr>
          <a:xfrm>
            <a:off x="1122293" y="5513992"/>
            <a:ext cx="337718" cy="337718"/>
            <a:chOff x="1122293" y="5513992"/>
            <a:chExt cx="337718" cy="337718"/>
          </a:xfrm>
        </p:grpSpPr>
        <p:sp>
          <p:nvSpPr>
            <p:cNvPr id="48" name="Oval 47">
              <a:extLst>
                <a:ext uri="{FF2B5EF4-FFF2-40B4-BE49-F238E27FC236}">
                  <a16:creationId xmlns:a16="http://schemas.microsoft.com/office/drawing/2014/main" id="{CBED6B00-7B68-183B-B1EF-57ED38C3A202}"/>
                </a:ext>
                <a:ext uri="{C183D7F6-B498-43B3-948B-1728B52AA6E4}">
                  <adec:decorative xmlns:adec="http://schemas.microsoft.com/office/drawing/2017/decorative" val="1"/>
                </a:ext>
              </a:extLst>
            </p:cNvPr>
            <p:cNvSpPr/>
            <p:nvPr/>
          </p:nvSpPr>
          <p:spPr bwMode="auto">
            <a:xfrm>
              <a:off x="1122293" y="5513992"/>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9" name="Graphic 31">
              <a:extLst>
                <a:ext uri="{FF2B5EF4-FFF2-40B4-BE49-F238E27FC236}">
                  <a16:creationId xmlns:a16="http://schemas.microsoft.com/office/drawing/2014/main" id="{91486063-7AD4-DC93-F15A-F9A238CDF1F9}"/>
                </a:ext>
                <a:ext uri="{C183D7F6-B498-43B3-948B-1728B52AA6E4}">
                  <adec:decorative xmlns:adec="http://schemas.microsoft.com/office/drawing/2017/decorative" val="1"/>
                </a:ext>
              </a:extLst>
            </p:cNvPr>
            <p:cNvSpPr/>
            <p:nvPr/>
          </p:nvSpPr>
          <p:spPr>
            <a:xfrm rot="10800000">
              <a:off x="1182358" y="5586198"/>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24" name="TextBox 23">
            <a:extLst>
              <a:ext uri="{FF2B5EF4-FFF2-40B4-BE49-F238E27FC236}">
                <a16:creationId xmlns:a16="http://schemas.microsoft.com/office/drawing/2014/main" id="{3CD4B2A5-F440-6380-A52B-1CE07E3615C3}"/>
              </a:ext>
            </a:extLst>
          </p:cNvPr>
          <p:cNvSpPr txBox="1"/>
          <p:nvPr/>
        </p:nvSpPr>
        <p:spPr>
          <a:xfrm>
            <a:off x="1745673" y="5544352"/>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Shift from siloed PaaS to integrated SaaS</a:t>
            </a:r>
          </a:p>
        </p:txBody>
      </p:sp>
    </p:spTree>
    <p:extLst>
      <p:ext uri="{BB962C8B-B14F-4D97-AF65-F5344CB8AC3E}">
        <p14:creationId xmlns:p14="http://schemas.microsoft.com/office/powerpoint/2010/main" val="78730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50000" fill="hold" grpId="1" nodeType="withEffect">
                                  <p:stCondLst>
                                    <p:cond delay="100"/>
                                  </p:stCondLst>
                                  <p:childTnLst>
                                    <p:animMotion origin="layout" path="M -0.01835 7.40741E-7 L -4.375E-6 7.40741E-7 " pathEditMode="relative" rAng="0" ptsTypes="AA">
                                      <p:cBhvr>
                                        <p:cTn id="14" dur="500" fill="hold"/>
                                        <p:tgtEl>
                                          <p:spTgt spid="12"/>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50000" fill="hold" nodeType="withEffect">
                                  <p:stCondLst>
                                    <p:cond delay="200"/>
                                  </p:stCondLst>
                                  <p:childTnLst>
                                    <p:animMotion origin="layout" path="M -0.01836 4.07407E-6 L 6.25E-7 4.07407E-6 " pathEditMode="relative" rAng="0" ptsTypes="AA">
                                      <p:cBhvr>
                                        <p:cTn id="19" dur="500" fill="hold"/>
                                        <p:tgtEl>
                                          <p:spTgt spid="63"/>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42" presetClass="path" presetSubtype="0" decel="50000" fill="hold" nodeType="withEffect">
                                  <p:stCondLst>
                                    <p:cond delay="200"/>
                                  </p:stCondLst>
                                  <p:childTnLst>
                                    <p:animMotion origin="layout" path="M -0.01836 -1.48148E-6 L 6.25E-7 -1.48148E-6 " pathEditMode="relative" rAng="0" ptsTypes="AA">
                                      <p:cBhvr>
                                        <p:cTn id="24" dur="500" fill="hold"/>
                                        <p:tgtEl>
                                          <p:spTgt spid="64"/>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50000" fill="hold" nodeType="withEffect">
                                  <p:stCondLst>
                                    <p:cond delay="200"/>
                                  </p:stCondLst>
                                  <p:childTnLst>
                                    <p:animMotion origin="layout" path="M -0.01836 -4.44444E-6 L -2.08333E-7 -4.44444E-6 " pathEditMode="relative" rAng="0" ptsTypes="AA">
                                      <p:cBhvr>
                                        <p:cTn id="29" dur="500" fill="hold"/>
                                        <p:tgtEl>
                                          <p:spTgt spid="14"/>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50000" fill="hold" nodeType="withEffect">
                                  <p:stCondLst>
                                    <p:cond delay="200"/>
                                  </p:stCondLst>
                                  <p:childTnLst>
                                    <p:animMotion origin="layout" path="M -0.01836 0 L -2.08333E-7 0 " pathEditMode="relative" rAng="0" ptsTypes="AA">
                                      <p:cBhvr>
                                        <p:cTn id="34" dur="500" fill="hold"/>
                                        <p:tgtEl>
                                          <p:spTgt spid="17"/>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50000" fill="hold" nodeType="withEffect">
                                  <p:stCondLst>
                                    <p:cond delay="200"/>
                                  </p:stCondLst>
                                  <p:childTnLst>
                                    <p:animMotion origin="layout" path="M -0.01836 -4.07407E-6 L -2.08333E-7 -4.07407E-6 " pathEditMode="relative" rAng="0" ptsTypes="AA">
                                      <p:cBhvr>
                                        <p:cTn id="39" dur="500" fill="hold"/>
                                        <p:tgtEl>
                                          <p:spTgt spid="19"/>
                                        </p:tgtEl>
                                        <p:attrNameLst>
                                          <p:attrName>ppt_x</p:attrName>
                                          <p:attrName>ppt_y</p:attrName>
                                        </p:attrNameLst>
                                      </p:cBhvr>
                                      <p:rCtr x="911" y="0"/>
                                    </p:animMotion>
                                  </p:childTnLst>
                                </p:cTn>
                              </p:par>
                              <p:par>
                                <p:cTn id="40" presetID="10" presetClass="entr" presetSubtype="0" fill="hold" nodeType="withEffect">
                                  <p:stCondLst>
                                    <p:cond delay="2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50000" fill="hold" nodeType="withEffect">
                                  <p:stCondLst>
                                    <p:cond delay="200"/>
                                  </p:stCondLst>
                                  <p:childTnLst>
                                    <p:animMotion origin="layout" path="M -0.01836 4.81481E-6 L -2.08333E-7 4.81481E-6 " pathEditMode="relative" rAng="0" ptsTypes="AA">
                                      <p:cBhvr>
                                        <p:cTn id="44" dur="500" fill="hold"/>
                                        <p:tgtEl>
                                          <p:spTgt spid="23"/>
                                        </p:tgtEl>
                                        <p:attrNameLst>
                                          <p:attrName>ppt_x</p:attrName>
                                          <p:attrName>ppt_y</p:attrName>
                                        </p:attrNameLst>
                                      </p:cBhvr>
                                      <p:rCtr x="911" y="0"/>
                                    </p:animMotion>
                                  </p:childTnLst>
                                </p:cTn>
                              </p:par>
                              <p:par>
                                <p:cTn id="45" presetID="10" presetClass="entr" presetSubtype="0" fill="hold" nodeType="withEffect">
                                  <p:stCondLst>
                                    <p:cond delay="2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50000" fill="hold" nodeType="withEffect">
                                  <p:stCondLst>
                                    <p:cond delay="200"/>
                                  </p:stCondLst>
                                  <p:childTnLst>
                                    <p:animMotion origin="layout" path="M -0.01836 3.7037E-7 L -2.08333E-7 3.7037E-7 " pathEditMode="relative" rAng="0" ptsTypes="AA">
                                      <p:cBhvr>
                                        <p:cTn id="49" dur="500" fill="hold"/>
                                        <p:tgtEl>
                                          <p:spTgt spid="21"/>
                                        </p:tgtEl>
                                        <p:attrNameLst>
                                          <p:attrName>ppt_x</p:attrName>
                                          <p:attrName>ppt_y</p:attrName>
                                        </p:attrNameLst>
                                      </p:cBhvr>
                                      <p:rCtr x="911" y="0"/>
                                    </p:animMotion>
                                  </p:childTnLst>
                                </p:cTn>
                              </p:par>
                              <p:par>
                                <p:cTn id="50" presetID="10" presetClass="entr" presetSubtype="0" fill="hold" nodeType="withEffect">
                                  <p:stCondLst>
                                    <p:cond delay="20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500"/>
                                        <p:tgtEl>
                                          <p:spTgt spid="65"/>
                                        </p:tgtEl>
                                      </p:cBhvr>
                                    </p:animEffect>
                                  </p:childTnLst>
                                </p:cTn>
                              </p:par>
                              <p:par>
                                <p:cTn id="53" presetID="42" presetClass="path" presetSubtype="0" decel="50000" fill="hold" nodeType="withEffect">
                                  <p:stCondLst>
                                    <p:cond delay="200"/>
                                  </p:stCondLst>
                                  <p:childTnLst>
                                    <p:animMotion origin="layout" path="M -0.01836 2.96296E-6 L 6.25E-7 2.96296E-6 " pathEditMode="relative" rAng="0" ptsTypes="AA">
                                      <p:cBhvr>
                                        <p:cTn id="54" dur="500" fill="hold"/>
                                        <p:tgtEl>
                                          <p:spTgt spid="65"/>
                                        </p:tgtEl>
                                        <p:attrNameLst>
                                          <p:attrName>ppt_x</p:attrName>
                                          <p:attrName>ppt_y</p:attrName>
                                        </p:attrNameLst>
                                      </p:cBhvr>
                                      <p:rCtr x="911" y="0"/>
                                    </p:animMotion>
                                  </p:childTnLst>
                                </p:cTn>
                              </p:par>
                              <p:par>
                                <p:cTn id="55" presetID="10" presetClass="entr" presetSubtype="0" fill="hold" nodeType="withEffect">
                                  <p:stCondLst>
                                    <p:cond delay="200"/>
                                  </p:stCondLst>
                                  <p:childTnLst>
                                    <p:set>
                                      <p:cBhvr>
                                        <p:cTn id="56" dur="1" fill="hold">
                                          <p:stCondLst>
                                            <p:cond delay="0"/>
                                          </p:stCondLst>
                                        </p:cTn>
                                        <p:tgtEl>
                                          <p:spTgt spid="66"/>
                                        </p:tgtEl>
                                        <p:attrNameLst>
                                          <p:attrName>style.visibility</p:attrName>
                                        </p:attrNameLst>
                                      </p:cBhvr>
                                      <p:to>
                                        <p:strVal val="visible"/>
                                      </p:to>
                                    </p:set>
                                    <p:animEffect transition="in" filter="fade">
                                      <p:cBhvr>
                                        <p:cTn id="57" dur="500"/>
                                        <p:tgtEl>
                                          <p:spTgt spid="66"/>
                                        </p:tgtEl>
                                      </p:cBhvr>
                                    </p:animEffect>
                                  </p:childTnLst>
                                </p:cTn>
                              </p:par>
                              <p:par>
                                <p:cTn id="58" presetID="42" presetClass="path" presetSubtype="0" decel="50000" fill="hold" nodeType="withEffect">
                                  <p:stCondLst>
                                    <p:cond delay="200"/>
                                  </p:stCondLst>
                                  <p:childTnLst>
                                    <p:animMotion origin="layout" path="M -0.01836 -2.59259E-6 L 6.25E-7 -2.59259E-6 " pathEditMode="relative" rAng="0" ptsTypes="AA">
                                      <p:cBhvr>
                                        <p:cTn id="59" dur="500" fill="hold"/>
                                        <p:tgtEl>
                                          <p:spTgt spid="66"/>
                                        </p:tgtEl>
                                        <p:attrNameLst>
                                          <p:attrName>ppt_x</p:attrName>
                                          <p:attrName>ppt_y</p:attrName>
                                        </p:attrNameLst>
                                      </p:cBhvr>
                                      <p:rCtr x="911" y="0"/>
                                    </p:animMotion>
                                  </p:childTnLst>
                                </p:cTn>
                              </p:par>
                              <p:par>
                                <p:cTn id="60" presetID="10" presetClass="entr" presetSubtype="0" fill="hold" nodeType="withEffect">
                                  <p:stCondLst>
                                    <p:cond delay="20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par>
                                <p:cTn id="63" presetID="42" presetClass="path" presetSubtype="0" decel="50000" fill="hold" nodeType="withEffect">
                                  <p:stCondLst>
                                    <p:cond delay="200"/>
                                  </p:stCondLst>
                                  <p:childTnLst>
                                    <p:animMotion origin="layout" path="M -0.01836 3.33333E-6 L 6.25E-7 3.33333E-6 " pathEditMode="relative" rAng="0" ptsTypes="AA">
                                      <p:cBhvr>
                                        <p:cTn id="64" dur="500" fill="hold"/>
                                        <p:tgtEl>
                                          <p:spTgt spid="67"/>
                                        </p:tgtEl>
                                        <p:attrNameLst>
                                          <p:attrName>ppt_x</p:attrName>
                                          <p:attrName>ppt_y</p:attrName>
                                        </p:attrNameLst>
                                      </p:cBhvr>
                                      <p:rCtr x="911" y="0"/>
                                    </p:animMotion>
                                  </p:childTnLst>
                                </p:cTn>
                              </p:par>
                              <p:par>
                                <p:cTn id="65" presetID="10" presetClass="entr" presetSubtype="0" fill="hold" nodeType="withEffect">
                                  <p:stCondLst>
                                    <p:cond delay="20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42" presetClass="path" presetSubtype="0" decel="50000" fill="hold" nodeType="withEffect">
                                  <p:stCondLst>
                                    <p:cond delay="200"/>
                                  </p:stCondLst>
                                  <p:childTnLst>
                                    <p:animMotion origin="layout" path="M -0.01836 -2.22222E-6 L 6.25E-7 -2.22222E-6 " pathEditMode="relative" rAng="0" ptsTypes="AA">
                                      <p:cBhvr>
                                        <p:cTn id="69" dur="500" fill="hold"/>
                                        <p:tgtEl>
                                          <p:spTgt spid="68"/>
                                        </p:tgtEl>
                                        <p:attrNameLst>
                                          <p:attrName>ppt_x</p:attrName>
                                          <p:attrName>ppt_y</p:attrName>
                                        </p:attrNameLst>
                                      </p:cBhvr>
                                      <p:rCtr x="911" y="0"/>
                                    </p:animMotion>
                                  </p:childTnLst>
                                </p:cTn>
                              </p:par>
                              <p:par>
                                <p:cTn id="70" presetID="10" presetClass="entr" presetSubtype="0" fill="hold" grpId="0" nodeType="withEffect">
                                  <p:stCondLst>
                                    <p:cond delay="30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42" presetClass="path" presetSubtype="0" decel="50000" fill="hold" grpId="1" nodeType="withEffect">
                                  <p:stCondLst>
                                    <p:cond delay="300"/>
                                  </p:stCondLst>
                                  <p:childTnLst>
                                    <p:animMotion origin="layout" path="M -0.01835 7.40741E-7 L -4.375E-6 7.40741E-7 " pathEditMode="relative" rAng="0" ptsTypes="AA">
                                      <p:cBhvr>
                                        <p:cTn id="74" dur="500" fill="hold"/>
                                        <p:tgtEl>
                                          <p:spTgt spid="11"/>
                                        </p:tgtEl>
                                        <p:attrNameLst>
                                          <p:attrName>ppt_x</p:attrName>
                                          <p:attrName>ppt_y</p:attrName>
                                        </p:attrNameLst>
                                      </p:cBhvr>
                                      <p:rCtr x="911" y="0"/>
                                    </p:animMotion>
                                  </p:childTnLst>
                                </p:cTn>
                              </p:par>
                              <p:par>
                                <p:cTn id="75" presetID="10" presetClass="entr" presetSubtype="0" fill="hold" grpId="0" nodeType="withEffect">
                                  <p:stCondLst>
                                    <p:cond delay="30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par>
                                <p:cTn id="78" presetID="42" presetClass="path" presetSubtype="0" decel="50000" fill="hold" grpId="1" nodeType="withEffect">
                                  <p:stCondLst>
                                    <p:cond delay="300"/>
                                  </p:stCondLst>
                                  <p:childTnLst>
                                    <p:animMotion origin="layout" path="M -0.01836 -1.48148E-6 L -8.33333E-7 -1.48148E-6 " pathEditMode="relative" rAng="0" ptsTypes="AA">
                                      <p:cBhvr>
                                        <p:cTn id="79" dur="500" fill="hold"/>
                                        <p:tgtEl>
                                          <p:spTgt spid="16"/>
                                        </p:tgtEl>
                                        <p:attrNameLst>
                                          <p:attrName>ppt_x</p:attrName>
                                          <p:attrName>ppt_y</p:attrName>
                                        </p:attrNameLst>
                                      </p:cBhvr>
                                      <p:rCtr x="911" y="0"/>
                                    </p:animMotion>
                                  </p:childTnLst>
                                </p:cTn>
                              </p:par>
                              <p:par>
                                <p:cTn id="80" presetID="10" presetClass="entr" presetSubtype="0" fill="hold" grpId="0" nodeType="withEffect">
                                  <p:stCondLst>
                                    <p:cond delay="3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50000" fill="hold" grpId="1" nodeType="withEffect">
                                  <p:stCondLst>
                                    <p:cond delay="300"/>
                                  </p:stCondLst>
                                  <p:childTnLst>
                                    <p:animMotion origin="layout" path="M -0.01836 2.96296E-6 L -8.33333E-7 2.96296E-6 " pathEditMode="relative" rAng="0" ptsTypes="AA">
                                      <p:cBhvr>
                                        <p:cTn id="84" dur="500" fill="hold"/>
                                        <p:tgtEl>
                                          <p:spTgt spid="18"/>
                                        </p:tgtEl>
                                        <p:attrNameLst>
                                          <p:attrName>ppt_x</p:attrName>
                                          <p:attrName>ppt_y</p:attrName>
                                        </p:attrNameLst>
                                      </p:cBhvr>
                                      <p:rCtr x="911" y="0"/>
                                    </p:animMotion>
                                  </p:childTnLst>
                                </p:cTn>
                              </p:par>
                              <p:par>
                                <p:cTn id="85" presetID="10" presetClass="entr" presetSubtype="0" fill="hold" grpId="0" nodeType="withEffect">
                                  <p:stCondLst>
                                    <p:cond delay="30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par>
                                <p:cTn id="88" presetID="42" presetClass="path" presetSubtype="0" decel="50000" fill="hold" grpId="1" nodeType="withEffect">
                                  <p:stCondLst>
                                    <p:cond delay="300"/>
                                  </p:stCondLst>
                                  <p:childTnLst>
                                    <p:animMotion origin="layout" path="M -0.01836 -1.11111E-6 L -8.33333E-7 -1.11111E-6 " pathEditMode="relative" rAng="0" ptsTypes="AA">
                                      <p:cBhvr>
                                        <p:cTn id="89" dur="500" fill="hold"/>
                                        <p:tgtEl>
                                          <p:spTgt spid="20"/>
                                        </p:tgtEl>
                                        <p:attrNameLst>
                                          <p:attrName>ppt_x</p:attrName>
                                          <p:attrName>ppt_y</p:attrName>
                                        </p:attrNameLst>
                                      </p:cBhvr>
                                      <p:rCtr x="911" y="0"/>
                                    </p:animMotion>
                                  </p:childTnLst>
                                </p:cTn>
                              </p:par>
                              <p:par>
                                <p:cTn id="90" presetID="10" presetClass="entr" presetSubtype="0" fill="hold" grpId="0" nodeType="withEffect">
                                  <p:stCondLst>
                                    <p:cond delay="300"/>
                                  </p:stCondLst>
                                  <p:childTnLst>
                                    <p:set>
                                      <p:cBhvr>
                                        <p:cTn id="91" dur="1" fill="hold">
                                          <p:stCondLst>
                                            <p:cond delay="0"/>
                                          </p:stCondLst>
                                        </p:cTn>
                                        <p:tgtEl>
                                          <p:spTgt spid="22"/>
                                        </p:tgtEl>
                                        <p:attrNameLst>
                                          <p:attrName>style.visibility</p:attrName>
                                        </p:attrNameLst>
                                      </p:cBhvr>
                                      <p:to>
                                        <p:strVal val="visible"/>
                                      </p:to>
                                    </p:set>
                                    <p:animEffect transition="in" filter="fade">
                                      <p:cBhvr>
                                        <p:cTn id="92" dur="500"/>
                                        <p:tgtEl>
                                          <p:spTgt spid="22"/>
                                        </p:tgtEl>
                                      </p:cBhvr>
                                    </p:animEffect>
                                  </p:childTnLst>
                                </p:cTn>
                              </p:par>
                              <p:par>
                                <p:cTn id="93" presetID="42" presetClass="path" presetSubtype="0" decel="50000" fill="hold" grpId="1" nodeType="withEffect">
                                  <p:stCondLst>
                                    <p:cond delay="300"/>
                                  </p:stCondLst>
                                  <p:childTnLst>
                                    <p:animMotion origin="layout" path="M -0.01836 1.85185E-6 L -8.33333E-7 1.85185E-6 " pathEditMode="relative" rAng="0" ptsTypes="AA">
                                      <p:cBhvr>
                                        <p:cTn id="94" dur="500" fill="hold"/>
                                        <p:tgtEl>
                                          <p:spTgt spid="22"/>
                                        </p:tgtEl>
                                        <p:attrNameLst>
                                          <p:attrName>ppt_x</p:attrName>
                                          <p:attrName>ppt_y</p:attrName>
                                        </p:attrNameLst>
                                      </p:cBhvr>
                                      <p:rCtr x="911" y="0"/>
                                    </p:animMotion>
                                  </p:childTnLst>
                                </p:cTn>
                              </p:par>
                              <p:par>
                                <p:cTn id="95" presetID="10" presetClass="entr" presetSubtype="0" fill="hold" grpId="0" nodeType="withEffect">
                                  <p:stCondLst>
                                    <p:cond delay="3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42" presetClass="path" presetSubtype="0" decel="50000" fill="hold" grpId="1" nodeType="withEffect">
                                  <p:stCondLst>
                                    <p:cond delay="300"/>
                                  </p:stCondLst>
                                  <p:childTnLst>
                                    <p:animMotion origin="layout" path="M -0.01835 7.40741E-7 L -4.375E-6 7.40741E-7 " pathEditMode="relative" rAng="0" ptsTypes="AA">
                                      <p:cBhvr>
                                        <p:cTn id="99" dur="500" fill="hold"/>
                                        <p:tgtEl>
                                          <p:spTgt spid="24"/>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2" grpId="0" animBg="1"/>
      <p:bldP spid="12" grpId="1" animBg="1"/>
      <p:bldP spid="11" grpId="0"/>
      <p:bldP spid="11" grpId="1"/>
      <p:bldP spid="16" grpId="0"/>
      <p:bldP spid="16" grpId="1"/>
      <p:bldP spid="18" grpId="0"/>
      <p:bldP spid="18" grpId="1"/>
      <p:bldP spid="20" grpId="0"/>
      <p:bldP spid="20" grpId="1"/>
      <p:bldP spid="22" grpId="0"/>
      <p:bldP spid="22" grpId="1"/>
      <p:bldP spid="24" grpId="0"/>
      <p:bldP spid="2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CEE42-E5C9-8AA4-5715-0DF8D2248D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5B4F26-D6E5-788E-3F10-8C0D7BCBF12E}"/>
              </a:ext>
            </a:extLst>
          </p:cNvPr>
          <p:cNvSpPr>
            <a:spLocks noGrp="1"/>
          </p:cNvSpPr>
          <p:nvPr>
            <p:ph type="title"/>
          </p:nvPr>
        </p:nvSpPr>
        <p:spPr>
          <a:xfrm>
            <a:off x="588263" y="457200"/>
            <a:ext cx="11018520" cy="553998"/>
          </a:xfrm>
        </p:spPr>
        <p:txBody>
          <a:bodyPr/>
          <a:lstStyle/>
          <a:p>
            <a:r>
              <a:rPr lang="en-US"/>
              <a:t>Common</a:t>
            </a:r>
            <a:r>
              <a:rPr lang="en-US" noProof="0"/>
              <a:t> network security requirements </a:t>
            </a:r>
            <a:endParaRPr lang="en-US"/>
          </a:p>
        </p:txBody>
      </p:sp>
      <p:sp>
        <p:nvSpPr>
          <p:cNvPr id="8" name="Rounded Rectangle 7">
            <a:extLst>
              <a:ext uri="{FF2B5EF4-FFF2-40B4-BE49-F238E27FC236}">
                <a16:creationId xmlns:a16="http://schemas.microsoft.com/office/drawing/2014/main" id="{71EA6F0C-C71D-C493-6BDF-9516129732D1}"/>
              </a:ext>
              <a:ext uri="{C183D7F6-B498-43B3-948B-1728B52AA6E4}">
                <adec:decorative xmlns:adec="http://schemas.microsoft.com/office/drawing/2017/decorative" val="1"/>
              </a:ext>
            </a:extLst>
          </p:cNvPr>
          <p:cNvSpPr/>
          <p:nvPr/>
        </p:nvSpPr>
        <p:spPr bwMode="auto">
          <a:xfrm>
            <a:off x="588263" y="1792514"/>
            <a:ext cx="11017945" cy="4149952"/>
          </a:xfrm>
          <a:prstGeom prst="roundRect">
            <a:avLst>
              <a:gd name="adj" fmla="val 360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73830CE5-5DCF-F945-45AC-5F2CB424CB7F}"/>
              </a:ext>
              <a:ext uri="{C183D7F6-B498-43B3-948B-1728B52AA6E4}">
                <adec:decorative xmlns:adec="http://schemas.microsoft.com/office/drawing/2017/decorative" val="1"/>
              </a:ext>
            </a:extLst>
          </p:cNvPr>
          <p:cNvGrpSpPr/>
          <p:nvPr/>
        </p:nvGrpSpPr>
        <p:grpSpPr>
          <a:xfrm>
            <a:off x="1122293" y="2266700"/>
            <a:ext cx="337718" cy="337718"/>
            <a:chOff x="1122293" y="2266700"/>
            <a:chExt cx="337718" cy="337718"/>
          </a:xfrm>
        </p:grpSpPr>
        <p:sp>
          <p:nvSpPr>
            <p:cNvPr id="28" name="Oval 27">
              <a:extLst>
                <a:ext uri="{FF2B5EF4-FFF2-40B4-BE49-F238E27FC236}">
                  <a16:creationId xmlns:a16="http://schemas.microsoft.com/office/drawing/2014/main" id="{77EFD8A5-64FB-D32A-FA3A-5315BFE8E74E}"/>
                </a:ext>
                <a:ext uri="{C183D7F6-B498-43B3-948B-1728B52AA6E4}">
                  <adec:decorative xmlns:adec="http://schemas.microsoft.com/office/drawing/2017/decorative" val="1"/>
                </a:ext>
              </a:extLst>
            </p:cNvPr>
            <p:cNvSpPr/>
            <p:nvPr/>
          </p:nvSpPr>
          <p:spPr bwMode="auto">
            <a:xfrm>
              <a:off x="1122293" y="226670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9" name="Graphic 31">
              <a:extLst>
                <a:ext uri="{FF2B5EF4-FFF2-40B4-BE49-F238E27FC236}">
                  <a16:creationId xmlns:a16="http://schemas.microsoft.com/office/drawing/2014/main" id="{C6A75690-849C-BB9F-F81E-6CA3B77EF6C7}"/>
                </a:ext>
                <a:ext uri="{C183D7F6-B498-43B3-948B-1728B52AA6E4}">
                  <adec:decorative xmlns:adec="http://schemas.microsoft.com/office/drawing/2017/decorative" val="1"/>
                </a:ext>
              </a:extLst>
            </p:cNvPr>
            <p:cNvSpPr/>
            <p:nvPr/>
          </p:nvSpPr>
          <p:spPr>
            <a:xfrm rot="10800000">
              <a:off x="1182358" y="233890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27" name="TextBox 26">
            <a:extLst>
              <a:ext uri="{FF2B5EF4-FFF2-40B4-BE49-F238E27FC236}">
                <a16:creationId xmlns:a16="http://schemas.microsoft.com/office/drawing/2014/main" id="{491AD9B2-C90E-DD91-06DB-2D4D3C814A23}"/>
              </a:ext>
            </a:extLst>
          </p:cNvPr>
          <p:cNvSpPr txBox="1"/>
          <p:nvPr/>
        </p:nvSpPr>
        <p:spPr>
          <a:xfrm>
            <a:off x="1745673" y="2297060"/>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Need to be able to connect to data inside a firewall\private link from Fabric (outbound)</a:t>
            </a:r>
          </a:p>
        </p:txBody>
      </p:sp>
      <p:cxnSp>
        <p:nvCxnSpPr>
          <p:cNvPr id="9" name="Straight Connector 8">
            <a:extLst>
              <a:ext uri="{FF2B5EF4-FFF2-40B4-BE49-F238E27FC236}">
                <a16:creationId xmlns:a16="http://schemas.microsoft.com/office/drawing/2014/main" id="{9068D805-A40E-FA29-B6F2-73C7AC1DC23E}"/>
              </a:ext>
              <a:ext uri="{C183D7F6-B498-43B3-948B-1728B52AA6E4}">
                <adec:decorative xmlns:adec="http://schemas.microsoft.com/office/drawing/2017/decorative" val="1"/>
              </a:ext>
            </a:extLst>
          </p:cNvPr>
          <p:cNvCxnSpPr>
            <a:cxnSpLocks/>
          </p:cNvCxnSpPr>
          <p:nvPr/>
        </p:nvCxnSpPr>
        <p:spPr>
          <a:xfrm>
            <a:off x="1086833" y="2815267"/>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5067C067-CF8E-3F93-AE78-69F51FBEC070}"/>
              </a:ext>
              <a:ext uri="{C183D7F6-B498-43B3-948B-1728B52AA6E4}">
                <adec:decorative xmlns:adec="http://schemas.microsoft.com/office/drawing/2017/decorative" val="1"/>
              </a:ext>
            </a:extLst>
          </p:cNvPr>
          <p:cNvGrpSpPr/>
          <p:nvPr/>
        </p:nvGrpSpPr>
        <p:grpSpPr>
          <a:xfrm>
            <a:off x="1122293" y="3026116"/>
            <a:ext cx="337718" cy="337718"/>
            <a:chOff x="1122293" y="3026116"/>
            <a:chExt cx="337718" cy="337718"/>
          </a:xfrm>
        </p:grpSpPr>
        <p:sp>
          <p:nvSpPr>
            <p:cNvPr id="16" name="Oval 15">
              <a:extLst>
                <a:ext uri="{FF2B5EF4-FFF2-40B4-BE49-F238E27FC236}">
                  <a16:creationId xmlns:a16="http://schemas.microsoft.com/office/drawing/2014/main" id="{5C481698-F754-AEBD-7329-2CA88E17781E}"/>
                </a:ext>
                <a:ext uri="{C183D7F6-B498-43B3-948B-1728B52AA6E4}">
                  <adec:decorative xmlns:adec="http://schemas.microsoft.com/office/drawing/2017/decorative" val="1"/>
                </a:ext>
              </a:extLst>
            </p:cNvPr>
            <p:cNvSpPr/>
            <p:nvPr/>
          </p:nvSpPr>
          <p:spPr bwMode="auto">
            <a:xfrm>
              <a:off x="1122293" y="3026116"/>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7" name="Graphic 31">
              <a:extLst>
                <a:ext uri="{FF2B5EF4-FFF2-40B4-BE49-F238E27FC236}">
                  <a16:creationId xmlns:a16="http://schemas.microsoft.com/office/drawing/2014/main" id="{81A4826C-1F76-A855-42C1-94B7A35EAF7E}"/>
                </a:ext>
                <a:ext uri="{C183D7F6-B498-43B3-948B-1728B52AA6E4}">
                  <adec:decorative xmlns:adec="http://schemas.microsoft.com/office/drawing/2017/decorative" val="1"/>
                </a:ext>
              </a:extLst>
            </p:cNvPr>
            <p:cNvSpPr/>
            <p:nvPr/>
          </p:nvSpPr>
          <p:spPr>
            <a:xfrm rot="10800000">
              <a:off x="1182358" y="3098322"/>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15" name="TextBox 14">
            <a:extLst>
              <a:ext uri="{FF2B5EF4-FFF2-40B4-BE49-F238E27FC236}">
                <a16:creationId xmlns:a16="http://schemas.microsoft.com/office/drawing/2014/main" id="{C4D2F256-5EC8-BB2E-4E40-00D790348C58}"/>
              </a:ext>
            </a:extLst>
          </p:cNvPr>
          <p:cNvSpPr txBox="1"/>
          <p:nvPr/>
        </p:nvSpPr>
        <p:spPr>
          <a:xfrm>
            <a:off x="1745673" y="3056476"/>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Inbound protection (restrict inbound by network location)</a:t>
            </a:r>
          </a:p>
        </p:txBody>
      </p:sp>
      <p:cxnSp>
        <p:nvCxnSpPr>
          <p:cNvPr id="11" name="Straight Connector 10">
            <a:extLst>
              <a:ext uri="{FF2B5EF4-FFF2-40B4-BE49-F238E27FC236}">
                <a16:creationId xmlns:a16="http://schemas.microsoft.com/office/drawing/2014/main" id="{806CD22E-D1DB-BA5B-D9EB-E6B001F14EC3}"/>
              </a:ext>
              <a:ext uri="{C183D7F6-B498-43B3-948B-1728B52AA6E4}">
                <adec:decorative xmlns:adec="http://schemas.microsoft.com/office/drawing/2017/decorative" val="1"/>
              </a:ext>
            </a:extLst>
          </p:cNvPr>
          <p:cNvCxnSpPr>
            <a:cxnSpLocks/>
          </p:cNvCxnSpPr>
          <p:nvPr/>
        </p:nvCxnSpPr>
        <p:spPr>
          <a:xfrm>
            <a:off x="1086833" y="3574683"/>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2" name="Group 41">
            <a:extLst>
              <a:ext uri="{FF2B5EF4-FFF2-40B4-BE49-F238E27FC236}">
                <a16:creationId xmlns:a16="http://schemas.microsoft.com/office/drawing/2014/main" id="{397DF421-72B4-F028-7400-F2B94523228B}"/>
              </a:ext>
              <a:ext uri="{C183D7F6-B498-43B3-948B-1728B52AA6E4}">
                <adec:decorative xmlns:adec="http://schemas.microsoft.com/office/drawing/2017/decorative" val="1"/>
              </a:ext>
            </a:extLst>
          </p:cNvPr>
          <p:cNvGrpSpPr/>
          <p:nvPr/>
        </p:nvGrpSpPr>
        <p:grpSpPr>
          <a:xfrm>
            <a:off x="1122293" y="3785532"/>
            <a:ext cx="337718" cy="337718"/>
            <a:chOff x="1122293" y="3785532"/>
            <a:chExt cx="337718" cy="337718"/>
          </a:xfrm>
        </p:grpSpPr>
        <p:sp>
          <p:nvSpPr>
            <p:cNvPr id="19" name="Oval 18">
              <a:extLst>
                <a:ext uri="{FF2B5EF4-FFF2-40B4-BE49-F238E27FC236}">
                  <a16:creationId xmlns:a16="http://schemas.microsoft.com/office/drawing/2014/main" id="{2B5B3A17-C5C5-CF05-2D1F-83304EA2249A}"/>
                </a:ext>
                <a:ext uri="{C183D7F6-B498-43B3-948B-1728B52AA6E4}">
                  <adec:decorative xmlns:adec="http://schemas.microsoft.com/office/drawing/2017/decorative" val="1"/>
                </a:ext>
              </a:extLst>
            </p:cNvPr>
            <p:cNvSpPr/>
            <p:nvPr/>
          </p:nvSpPr>
          <p:spPr bwMode="auto">
            <a:xfrm>
              <a:off x="1122293" y="3785532"/>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 name="Graphic 31">
              <a:extLst>
                <a:ext uri="{FF2B5EF4-FFF2-40B4-BE49-F238E27FC236}">
                  <a16:creationId xmlns:a16="http://schemas.microsoft.com/office/drawing/2014/main" id="{B44D6CD7-98C6-7A0A-9C35-E0E5E4FA7B0B}"/>
                </a:ext>
                <a:ext uri="{C183D7F6-B498-43B3-948B-1728B52AA6E4}">
                  <adec:decorative xmlns:adec="http://schemas.microsoft.com/office/drawing/2017/decorative" val="1"/>
                </a:ext>
              </a:extLst>
            </p:cNvPr>
            <p:cNvSpPr/>
            <p:nvPr/>
          </p:nvSpPr>
          <p:spPr>
            <a:xfrm rot="10800000">
              <a:off x="1182358" y="3857738"/>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18" name="TextBox 17">
            <a:extLst>
              <a:ext uri="{FF2B5EF4-FFF2-40B4-BE49-F238E27FC236}">
                <a16:creationId xmlns:a16="http://schemas.microsoft.com/office/drawing/2014/main" id="{E9EB4895-1F0A-40D0-E3E2-83CDEC12AA2D}"/>
              </a:ext>
            </a:extLst>
          </p:cNvPr>
          <p:cNvSpPr txBox="1"/>
          <p:nvPr/>
        </p:nvSpPr>
        <p:spPr>
          <a:xfrm>
            <a:off x="1745673" y="3815892"/>
            <a:ext cx="93241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Secure access to the “backend services”</a:t>
            </a:r>
          </a:p>
        </p:txBody>
      </p:sp>
      <p:cxnSp>
        <p:nvCxnSpPr>
          <p:cNvPr id="12" name="Straight Connector 11">
            <a:extLst>
              <a:ext uri="{FF2B5EF4-FFF2-40B4-BE49-F238E27FC236}">
                <a16:creationId xmlns:a16="http://schemas.microsoft.com/office/drawing/2014/main" id="{B410B975-0769-2DD6-A949-D6AC863653C9}"/>
              </a:ext>
              <a:ext uri="{C183D7F6-B498-43B3-948B-1728B52AA6E4}">
                <adec:decorative xmlns:adec="http://schemas.microsoft.com/office/drawing/2017/decorative" val="1"/>
              </a:ext>
            </a:extLst>
          </p:cNvPr>
          <p:cNvCxnSpPr>
            <a:cxnSpLocks/>
          </p:cNvCxnSpPr>
          <p:nvPr/>
        </p:nvCxnSpPr>
        <p:spPr>
          <a:xfrm>
            <a:off x="1086833" y="4334099"/>
            <a:ext cx="100208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3" name="Group 42">
            <a:extLst>
              <a:ext uri="{FF2B5EF4-FFF2-40B4-BE49-F238E27FC236}">
                <a16:creationId xmlns:a16="http://schemas.microsoft.com/office/drawing/2014/main" id="{1F7350AA-7A92-480B-EC73-CD0731A5D0EA}"/>
              </a:ext>
              <a:ext uri="{C183D7F6-B498-43B3-948B-1728B52AA6E4}">
                <adec:decorative xmlns:adec="http://schemas.microsoft.com/office/drawing/2017/decorative" val="1"/>
              </a:ext>
            </a:extLst>
          </p:cNvPr>
          <p:cNvGrpSpPr/>
          <p:nvPr/>
        </p:nvGrpSpPr>
        <p:grpSpPr>
          <a:xfrm>
            <a:off x="1122293" y="4544950"/>
            <a:ext cx="337718" cy="337718"/>
            <a:chOff x="1122293" y="4544950"/>
            <a:chExt cx="337718" cy="337718"/>
          </a:xfrm>
        </p:grpSpPr>
        <p:sp>
          <p:nvSpPr>
            <p:cNvPr id="22" name="Oval 21">
              <a:extLst>
                <a:ext uri="{FF2B5EF4-FFF2-40B4-BE49-F238E27FC236}">
                  <a16:creationId xmlns:a16="http://schemas.microsoft.com/office/drawing/2014/main" id="{E19DD72D-67A5-A52F-3B02-896C4C7E5CDB}"/>
                </a:ext>
                <a:ext uri="{C183D7F6-B498-43B3-948B-1728B52AA6E4}">
                  <adec:decorative xmlns:adec="http://schemas.microsoft.com/office/drawing/2017/decorative" val="1"/>
                </a:ext>
              </a:extLst>
            </p:cNvPr>
            <p:cNvSpPr/>
            <p:nvPr/>
          </p:nvSpPr>
          <p:spPr bwMode="auto">
            <a:xfrm>
              <a:off x="1122293" y="4544950"/>
              <a:ext cx="337718" cy="337718"/>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3" name="Graphic 31">
              <a:extLst>
                <a:ext uri="{FF2B5EF4-FFF2-40B4-BE49-F238E27FC236}">
                  <a16:creationId xmlns:a16="http://schemas.microsoft.com/office/drawing/2014/main" id="{51442AFC-950A-CF8F-C416-4A77DF2EC5E5}"/>
                </a:ext>
                <a:ext uri="{C183D7F6-B498-43B3-948B-1728B52AA6E4}">
                  <adec:decorative xmlns:adec="http://schemas.microsoft.com/office/drawing/2017/decorative" val="1"/>
                </a:ext>
              </a:extLst>
            </p:cNvPr>
            <p:cNvSpPr/>
            <p:nvPr/>
          </p:nvSpPr>
          <p:spPr>
            <a:xfrm rot="10800000">
              <a:off x="1182358" y="4617156"/>
              <a:ext cx="217587" cy="193305"/>
            </a:xfrm>
            <a:custGeom>
              <a:avLst/>
              <a:gdLst>
                <a:gd name="connsiteX0" fmla="*/ 316905 w 781884"/>
                <a:gd name="connsiteY0" fmla="*/ 682129 h 694627"/>
                <a:gd name="connsiteX1" fmla="*/ 378351 w 781884"/>
                <a:gd name="connsiteY1" fmla="*/ 681673 h 694627"/>
                <a:gd name="connsiteX2" fmla="*/ 377895 w 781884"/>
                <a:gd name="connsiteY2" fmla="*/ 620227 h 694627"/>
                <a:gd name="connsiteX3" fmla="*/ 144623 w 781884"/>
                <a:gd name="connsiteY3" fmla="*/ 390431 h 694627"/>
                <a:gd name="connsiteX4" fmla="*/ 738445 w 781884"/>
                <a:gd name="connsiteY4" fmla="*/ 390431 h 694627"/>
                <a:gd name="connsiteX5" fmla="*/ 781885 w 781884"/>
                <a:gd name="connsiteY5" fmla="*/ 346991 h 694627"/>
                <a:gd name="connsiteX6" fmla="*/ 738445 w 781884"/>
                <a:gd name="connsiteY6" fmla="*/ 303551 h 694627"/>
                <a:gd name="connsiteX7" fmla="*/ 144927 w 781884"/>
                <a:gd name="connsiteY7" fmla="*/ 303551 h 694627"/>
                <a:gd name="connsiteX8" fmla="*/ 377938 w 781884"/>
                <a:gd name="connsiteY8" fmla="*/ 73885 h 694627"/>
                <a:gd name="connsiteX9" fmla="*/ 377397 w 781884"/>
                <a:gd name="connsiteY9" fmla="*/ 12454 h 694627"/>
                <a:gd name="connsiteX10" fmla="*/ 316949 w 781884"/>
                <a:gd name="connsiteY10" fmla="*/ 12027 h 694627"/>
                <a:gd name="connsiteX11" fmla="*/ 16172 w 781884"/>
                <a:gd name="connsiteY11" fmla="*/ 308373 h 694627"/>
                <a:gd name="connsiteX12" fmla="*/ 15638 w 781884"/>
                <a:gd name="connsiteY12" fmla="*/ 385162 h 694627"/>
                <a:gd name="connsiteX13" fmla="*/ 16172 w 781884"/>
                <a:gd name="connsiteY13" fmla="*/ 385696 h 694627"/>
                <a:gd name="connsiteX14" fmla="*/ 316949 w 781884"/>
                <a:gd name="connsiteY14" fmla="*/ 682085 h 69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1884" h="694627">
                  <a:moveTo>
                    <a:pt x="316905" y="682129"/>
                  </a:moveTo>
                  <a:cubicBezTo>
                    <a:pt x="333999" y="698970"/>
                    <a:pt x="361509" y="698766"/>
                    <a:pt x="378351" y="681673"/>
                  </a:cubicBezTo>
                  <a:cubicBezTo>
                    <a:pt x="395193" y="664579"/>
                    <a:pt x="394988" y="637069"/>
                    <a:pt x="377895" y="620227"/>
                  </a:cubicBezTo>
                  <a:lnTo>
                    <a:pt x="144623" y="390431"/>
                  </a:lnTo>
                  <a:lnTo>
                    <a:pt x="738445" y="390431"/>
                  </a:lnTo>
                  <a:cubicBezTo>
                    <a:pt x="762436" y="390431"/>
                    <a:pt x="781885" y="370982"/>
                    <a:pt x="781885" y="346991"/>
                  </a:cubicBezTo>
                  <a:cubicBezTo>
                    <a:pt x="781885" y="323000"/>
                    <a:pt x="762436" y="303551"/>
                    <a:pt x="738445" y="303551"/>
                  </a:cubicBezTo>
                  <a:lnTo>
                    <a:pt x="144927" y="303551"/>
                  </a:lnTo>
                  <a:lnTo>
                    <a:pt x="377938" y="73885"/>
                  </a:lnTo>
                  <a:cubicBezTo>
                    <a:pt x="394752" y="56772"/>
                    <a:pt x="394510" y="29268"/>
                    <a:pt x="377397" y="12454"/>
                  </a:cubicBezTo>
                  <a:cubicBezTo>
                    <a:pt x="360667" y="-3984"/>
                    <a:pt x="333910" y="-4173"/>
                    <a:pt x="316949" y="12027"/>
                  </a:cubicBezTo>
                  <a:lnTo>
                    <a:pt x="16172" y="308373"/>
                  </a:lnTo>
                  <a:cubicBezTo>
                    <a:pt x="-5181" y="329430"/>
                    <a:pt x="-5419" y="363810"/>
                    <a:pt x="15638" y="385162"/>
                  </a:cubicBezTo>
                  <a:cubicBezTo>
                    <a:pt x="15815" y="385341"/>
                    <a:pt x="15993" y="385519"/>
                    <a:pt x="16172" y="385696"/>
                  </a:cubicBezTo>
                  <a:lnTo>
                    <a:pt x="316949" y="682085"/>
                  </a:lnTo>
                  <a:close/>
                </a:path>
              </a:pathLst>
            </a:custGeom>
            <a:solidFill>
              <a:schemeClr val="bg1"/>
            </a:solidFill>
            <a:ln w="43259"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5B78460E-EF94-5DDD-C8DC-D99CE8C73808}"/>
              </a:ext>
            </a:extLst>
          </p:cNvPr>
          <p:cNvSpPr txBox="1"/>
          <p:nvPr/>
        </p:nvSpPr>
        <p:spPr>
          <a:xfrm>
            <a:off x="1745673" y="4544950"/>
            <a:ext cx="9324109"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mj-lt"/>
                <a:ea typeface="+mn-ea"/>
                <a:cs typeface="+mn-cs"/>
              </a:rPr>
              <a:t>More stringent customers (FSI\HLS):</a:t>
            </a:r>
          </a:p>
          <a:p>
            <a:pPr marL="180000" marR="0" lvl="0" indent="-180000" algn="l" defTabSz="914367" rtl="0" eaLnBrk="1" fontAlgn="auto" latinLnBrk="0" hangingPunct="1">
              <a:lnSpc>
                <a:spcPct val="100000"/>
              </a:lnSpc>
              <a:spcBef>
                <a:spcPts val="0"/>
              </a:spcBef>
              <a:spcAft>
                <a:spcPts val="600"/>
              </a:spcAft>
              <a:buClr>
                <a:schemeClr val="accent1"/>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ea typeface="+mn-ea"/>
                <a:cs typeface="+mn-cs"/>
              </a:rPr>
              <a:t>Traffic needs to be private (not via public internet) </a:t>
            </a:r>
          </a:p>
          <a:p>
            <a:pPr marL="180000" marR="0" lvl="0" indent="-180000" algn="l" defTabSz="914367" rtl="0" eaLnBrk="1" fontAlgn="auto" latinLnBrk="0" hangingPunct="1">
              <a:lnSpc>
                <a:spcPct val="100000"/>
              </a:lnSpc>
              <a:spcBef>
                <a:spcPts val="0"/>
              </a:spcBef>
              <a:spcAft>
                <a:spcPts val="600"/>
              </a:spcAft>
              <a:buClr>
                <a:schemeClr val="accent1"/>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ea typeface="+mn-ea"/>
                <a:cs typeface="+mn-cs"/>
              </a:rPr>
              <a:t>Endpoints should not be open to the public internet</a:t>
            </a:r>
          </a:p>
        </p:txBody>
      </p:sp>
    </p:spTree>
    <p:extLst>
      <p:ext uri="{BB962C8B-B14F-4D97-AF65-F5344CB8AC3E}">
        <p14:creationId xmlns:p14="http://schemas.microsoft.com/office/powerpoint/2010/main" val="16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5"/>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50000" fill="hold" grpId="1" nodeType="withEffect">
                                  <p:stCondLst>
                                    <p:cond delay="100"/>
                                  </p:stCondLst>
                                  <p:childTnLst>
                                    <p:animMotion origin="layout" path="M -0.01835 7.40741E-7 L -4.375E-6 7.40741E-7 " pathEditMode="relative" rAng="0" ptsTypes="AA">
                                      <p:cBhvr>
                                        <p:cTn id="14" dur="500" fill="hold"/>
                                        <p:tgtEl>
                                          <p:spTgt spid="8"/>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decel="50000" fill="hold" nodeType="withEffect">
                                  <p:stCondLst>
                                    <p:cond delay="200"/>
                                  </p:stCondLst>
                                  <p:childTnLst>
                                    <p:animMotion origin="layout" path="M -0.01835 7.40741E-7 L -4.375E-6 7.40741E-7 " pathEditMode="relative" rAng="0" ptsTypes="AA">
                                      <p:cBhvr>
                                        <p:cTn id="19" dur="500" fill="hold"/>
                                        <p:tgtEl>
                                          <p:spTgt spid="40"/>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41"/>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42" presetClass="path" presetSubtype="0" decel="50000" fill="hold" nodeType="withEffect">
                                  <p:stCondLst>
                                    <p:cond delay="200"/>
                                  </p:stCondLst>
                                  <p:childTnLst>
                                    <p:animMotion origin="layout" path="M -0.01835 7.40741E-7 L -4.375E-6 7.40741E-7 " pathEditMode="relative" rAng="0" ptsTypes="AA">
                                      <p:cBhvr>
                                        <p:cTn id="29" dur="500" fill="hold"/>
                                        <p:tgtEl>
                                          <p:spTgt spid="42"/>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43"/>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50000" fill="hold" nodeType="withEffect">
                                  <p:stCondLst>
                                    <p:cond delay="200"/>
                                  </p:stCondLst>
                                  <p:childTnLst>
                                    <p:animMotion origin="layout" path="M -0.01835 7.40741E-7 L -4.375E-6 7.40741E-7 " pathEditMode="relative" rAng="0" ptsTypes="AA">
                                      <p:cBhvr>
                                        <p:cTn id="39" dur="500" fill="hold"/>
                                        <p:tgtEl>
                                          <p:spTgt spid="9"/>
                                        </p:tgtEl>
                                        <p:attrNameLst>
                                          <p:attrName>ppt_x</p:attrName>
                                          <p:attrName>ppt_y</p:attrName>
                                        </p:attrNameLst>
                                      </p:cBhvr>
                                      <p:rCtr x="911" y="0"/>
                                    </p:animMotion>
                                  </p:childTnLst>
                                </p:cTn>
                              </p:par>
                              <p:par>
                                <p:cTn id="40" presetID="10" presetClass="entr" presetSubtype="0" fill="hold" nodeType="withEffect">
                                  <p:stCondLst>
                                    <p:cond delay="2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50000" fill="hold" nodeType="withEffect">
                                  <p:stCondLst>
                                    <p:cond delay="200"/>
                                  </p:stCondLst>
                                  <p:childTnLst>
                                    <p:animMotion origin="layout" path="M -0.01835 7.40741E-7 L -4.375E-6 7.40741E-7 " pathEditMode="relative" rAng="0" ptsTypes="AA">
                                      <p:cBhvr>
                                        <p:cTn id="44" dur="500" fill="hold"/>
                                        <p:tgtEl>
                                          <p:spTgt spid="11"/>
                                        </p:tgtEl>
                                        <p:attrNameLst>
                                          <p:attrName>ppt_x</p:attrName>
                                          <p:attrName>ppt_y</p:attrName>
                                        </p:attrNameLst>
                                      </p:cBhvr>
                                      <p:rCtr x="911" y="0"/>
                                    </p:animMotion>
                                  </p:childTnLst>
                                </p:cTn>
                              </p:par>
                              <p:par>
                                <p:cTn id="45" presetID="10" presetClass="entr" presetSubtype="0" fill="hold" nodeType="withEffect">
                                  <p:stCondLst>
                                    <p:cond delay="2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50000" fill="hold" nodeType="withEffect">
                                  <p:stCondLst>
                                    <p:cond delay="200"/>
                                  </p:stCondLst>
                                  <p:childTnLst>
                                    <p:animMotion origin="layout" path="M -0.01835 7.40741E-7 L -4.375E-6 7.40741E-7 " pathEditMode="relative" rAng="0" ptsTypes="AA">
                                      <p:cBhvr>
                                        <p:cTn id="49" dur="500" fill="hold"/>
                                        <p:tgtEl>
                                          <p:spTgt spid="12"/>
                                        </p:tgtEl>
                                        <p:attrNameLst>
                                          <p:attrName>ppt_x</p:attrName>
                                          <p:attrName>ppt_y</p:attrName>
                                        </p:attrNameLst>
                                      </p:cBhvr>
                                      <p:rCtr x="911" y="0"/>
                                    </p:animMotion>
                                  </p:childTnLst>
                                </p:cTn>
                              </p:par>
                              <p:par>
                                <p:cTn id="50" presetID="10" presetClass="entr" presetSubtype="0" fill="hold" grpId="0" nodeType="withEffect">
                                  <p:stCondLst>
                                    <p:cond delay="3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42" presetClass="path" presetSubtype="0" decel="50000" fill="hold" grpId="1" nodeType="withEffect">
                                  <p:stCondLst>
                                    <p:cond delay="300"/>
                                  </p:stCondLst>
                                  <p:childTnLst>
                                    <p:animMotion origin="layout" path="M -0.01835 7.40741E-7 L -4.375E-6 7.40741E-7 " pathEditMode="relative" rAng="0" ptsTypes="AA">
                                      <p:cBhvr>
                                        <p:cTn id="54" dur="500" fill="hold"/>
                                        <p:tgtEl>
                                          <p:spTgt spid="27"/>
                                        </p:tgtEl>
                                        <p:attrNameLst>
                                          <p:attrName>ppt_x</p:attrName>
                                          <p:attrName>ppt_y</p:attrName>
                                        </p:attrNameLst>
                                      </p:cBhvr>
                                      <p:rCtr x="911" y="0"/>
                                    </p:animMotion>
                                  </p:childTnLst>
                                </p:cTn>
                              </p:par>
                              <p:par>
                                <p:cTn id="55" presetID="10" presetClass="entr" presetSubtype="0" fill="hold" grpId="0" nodeType="withEffect">
                                  <p:stCondLst>
                                    <p:cond delay="3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50000" fill="hold" grpId="1" nodeType="withEffect">
                                  <p:stCondLst>
                                    <p:cond delay="300"/>
                                  </p:stCondLst>
                                  <p:childTnLst>
                                    <p:animMotion origin="layout" path="M -0.01835 7.40741E-7 L -4.375E-6 7.40741E-7 " pathEditMode="relative" rAng="0" ptsTypes="AA">
                                      <p:cBhvr>
                                        <p:cTn id="59" dur="500" fill="hold"/>
                                        <p:tgtEl>
                                          <p:spTgt spid="15"/>
                                        </p:tgtEl>
                                        <p:attrNameLst>
                                          <p:attrName>ppt_x</p:attrName>
                                          <p:attrName>ppt_y</p:attrName>
                                        </p:attrNameLst>
                                      </p:cBhvr>
                                      <p:rCtr x="911" y="0"/>
                                    </p:animMotion>
                                  </p:childTnLst>
                                </p:cTn>
                              </p:par>
                              <p:par>
                                <p:cTn id="60" presetID="10" presetClass="entr" presetSubtype="0" fill="hold" grpId="0" nodeType="withEffect">
                                  <p:stCondLst>
                                    <p:cond delay="3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42" presetClass="path" presetSubtype="0" decel="50000" fill="hold" grpId="1" nodeType="withEffect">
                                  <p:stCondLst>
                                    <p:cond delay="300"/>
                                  </p:stCondLst>
                                  <p:childTnLst>
                                    <p:animMotion origin="layout" path="M -0.01835 7.40741E-7 L -4.375E-6 7.40741E-7 " pathEditMode="relative" rAng="0" ptsTypes="AA">
                                      <p:cBhvr>
                                        <p:cTn id="64" dur="500" fill="hold"/>
                                        <p:tgtEl>
                                          <p:spTgt spid="18"/>
                                        </p:tgtEl>
                                        <p:attrNameLst>
                                          <p:attrName>ppt_x</p:attrName>
                                          <p:attrName>ppt_y</p:attrName>
                                        </p:attrNameLst>
                                      </p:cBhvr>
                                      <p:rCtr x="911" y="0"/>
                                    </p:animMotion>
                                  </p:childTnLst>
                                </p:cTn>
                              </p:par>
                              <p:par>
                                <p:cTn id="65" presetID="10" presetClass="entr" presetSubtype="0" fill="hold" grpId="0" nodeType="withEffect">
                                  <p:stCondLst>
                                    <p:cond delay="3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50000" fill="hold" grpId="1" nodeType="withEffect">
                                  <p:stCondLst>
                                    <p:cond delay="300"/>
                                  </p:stCondLst>
                                  <p:childTnLst>
                                    <p:animMotion origin="layout" path="M -0.01835 7.40741E-7 L -4.375E-6 7.40741E-7 " pathEditMode="relative" rAng="0" ptsTypes="AA">
                                      <p:cBhvr>
                                        <p:cTn id="69" dur="500" fill="hold"/>
                                        <p:tgtEl>
                                          <p:spTgt spid="2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P spid="27" grpId="0"/>
      <p:bldP spid="27" grpId="1"/>
      <p:bldP spid="15" grpId="0"/>
      <p:bldP spid="15" grpId="1"/>
      <p:bldP spid="18" grpId="0"/>
      <p:bldP spid="18" grpId="1"/>
      <p:bldP spid="21" grpId="0"/>
      <p:bldP spid="2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054096-129B-D6C4-6D7B-109D93AADBB5}"/>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C0515990-EA2F-B4B7-0C82-C2DB387463EA}"/>
              </a:ext>
            </a:extLst>
          </p:cNvPr>
          <p:cNvSpPr>
            <a:spLocks noGrp="1"/>
          </p:cNvSpPr>
          <p:nvPr>
            <p:ph type="title"/>
          </p:nvPr>
        </p:nvSpPr>
        <p:spPr>
          <a:xfrm>
            <a:off x="588263" y="-1135473"/>
            <a:ext cx="11018520" cy="553998"/>
          </a:xfrm>
        </p:spPr>
        <p:txBody>
          <a:bodyPr/>
          <a:lstStyle/>
          <a:p>
            <a:r>
              <a:rPr lang="en-CA"/>
              <a:t>Existing PaaS World</a:t>
            </a:r>
          </a:p>
        </p:txBody>
      </p:sp>
      <p:grpSp>
        <p:nvGrpSpPr>
          <p:cNvPr id="233" name="Group 232" descr="A diagram of a secure data architecture showing how data flows from on-premises sources through a self-hosted integration runtime to Azure Synapse and a storage account using private endpoints, blocking public internet access. The data is then processed and moved to Power BI via an on-premises data gateway for business users.">
            <a:extLst>
              <a:ext uri="{FF2B5EF4-FFF2-40B4-BE49-F238E27FC236}">
                <a16:creationId xmlns:a16="http://schemas.microsoft.com/office/drawing/2014/main" id="{9DB09D3F-AD7F-1F1D-199C-86BFDEE3FBC2}"/>
              </a:ext>
            </a:extLst>
          </p:cNvPr>
          <p:cNvGrpSpPr/>
          <p:nvPr/>
        </p:nvGrpSpPr>
        <p:grpSpPr>
          <a:xfrm>
            <a:off x="588263" y="1436688"/>
            <a:ext cx="8482712" cy="4832349"/>
            <a:chOff x="588263" y="1436688"/>
            <a:chExt cx="8482712" cy="4832349"/>
          </a:xfrm>
        </p:grpSpPr>
        <p:cxnSp>
          <p:nvCxnSpPr>
            <p:cNvPr id="146" name="Straight Arrow Connector 145">
              <a:extLst>
                <a:ext uri="{FF2B5EF4-FFF2-40B4-BE49-F238E27FC236}">
                  <a16:creationId xmlns:a16="http://schemas.microsoft.com/office/drawing/2014/main" id="{9D4301DC-A2DB-F109-5B7F-16A527729355}"/>
                </a:ext>
                <a:ext uri="{C183D7F6-B498-43B3-948B-1728B52AA6E4}">
                  <adec:decorative xmlns:adec="http://schemas.microsoft.com/office/drawing/2017/decorative" val="1"/>
                </a:ext>
              </a:extLst>
            </p:cNvPr>
            <p:cNvCxnSpPr>
              <a:cxnSpLocks/>
            </p:cNvCxnSpPr>
            <p:nvPr/>
          </p:nvCxnSpPr>
          <p:spPr>
            <a:xfrm flipV="1">
              <a:off x="8036268" y="2761331"/>
              <a:ext cx="0" cy="903332"/>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7" name="Rounded Rectangle 6">
              <a:extLst>
                <a:ext uri="{FF2B5EF4-FFF2-40B4-BE49-F238E27FC236}">
                  <a16:creationId xmlns:a16="http://schemas.microsoft.com/office/drawing/2014/main" id="{630D861A-7F81-C022-8E7B-8B0A54105173}"/>
                </a:ext>
                <a:ext uri="{C183D7F6-B498-43B3-948B-1728B52AA6E4}">
                  <adec:decorative xmlns:adec="http://schemas.microsoft.com/office/drawing/2017/decorative" val="1"/>
                </a:ext>
              </a:extLst>
            </p:cNvPr>
            <p:cNvSpPr/>
            <p:nvPr/>
          </p:nvSpPr>
          <p:spPr bwMode="auto">
            <a:xfrm>
              <a:off x="588263" y="1436688"/>
              <a:ext cx="8482712" cy="4832349"/>
            </a:xfrm>
            <a:prstGeom prst="roundRect">
              <a:avLst>
                <a:gd name="adj" fmla="val 3083"/>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800" b="0" i="0" u="none" strike="noStrike" kern="1200" cap="none" spc="0" normalizeH="0" baseline="0" noProof="0" err="1">
                <a:ln>
                  <a:noFill/>
                </a:ln>
                <a:gradFill>
                  <a:gsLst>
                    <a:gs pos="41958">
                      <a:srgbClr val="FFFFFF"/>
                    </a:gs>
                    <a:gs pos="63000">
                      <a:srgbClr val="FFFFFF"/>
                    </a:gs>
                  </a:gsLst>
                  <a:lin ang="0" scaled="0"/>
                </a:gradFill>
                <a:effectLst/>
                <a:uLnTx/>
                <a:uFillTx/>
                <a:latin typeface="+mj-lt"/>
                <a:ea typeface="+mn-ea"/>
                <a:cs typeface="Segoe UI" panose="020B0502040204020203" pitchFamily="34" charset="0"/>
              </a:endParaRPr>
            </a:p>
          </p:txBody>
        </p:sp>
        <p:sp>
          <p:nvSpPr>
            <p:cNvPr id="61" name="Rounded Rectangle 60">
              <a:extLst>
                <a:ext uri="{FF2B5EF4-FFF2-40B4-BE49-F238E27FC236}">
                  <a16:creationId xmlns:a16="http://schemas.microsoft.com/office/drawing/2014/main" id="{0246567E-9915-ED82-D631-0424C890A2BE}"/>
                </a:ext>
                <a:ext uri="{C183D7F6-B498-43B3-948B-1728B52AA6E4}">
                  <adec:decorative xmlns:adec="http://schemas.microsoft.com/office/drawing/2017/decorative" val="1"/>
                </a:ext>
              </a:extLst>
            </p:cNvPr>
            <p:cNvSpPr/>
            <p:nvPr/>
          </p:nvSpPr>
          <p:spPr bwMode="auto">
            <a:xfrm>
              <a:off x="972853" y="2631376"/>
              <a:ext cx="1241046" cy="2262317"/>
            </a:xfrm>
            <a:prstGeom prst="roundRect">
              <a:avLst>
                <a:gd name="adj" fmla="val 5680"/>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mj-lt"/>
                <a:ea typeface="Segoe UI" pitchFamily="34" charset="0"/>
                <a:cs typeface="Segoe UI" pitchFamily="34" charset="0"/>
              </a:endParaRPr>
            </a:p>
          </p:txBody>
        </p:sp>
        <p:sp>
          <p:nvSpPr>
            <p:cNvPr id="64" name="TextBox 63">
              <a:extLst>
                <a:ext uri="{FF2B5EF4-FFF2-40B4-BE49-F238E27FC236}">
                  <a16:creationId xmlns:a16="http://schemas.microsoft.com/office/drawing/2014/main" id="{FF6126B7-546A-26EC-6270-E2BE56CA6AEA}"/>
                </a:ext>
                <a:ext uri="{C183D7F6-B498-43B3-948B-1728B52AA6E4}">
                  <adec:decorative xmlns:adec="http://schemas.microsoft.com/office/drawing/2017/decorative" val="1"/>
                </a:ext>
              </a:extLst>
            </p:cNvPr>
            <p:cNvSpPr txBox="1"/>
            <p:nvPr/>
          </p:nvSpPr>
          <p:spPr>
            <a:xfrm>
              <a:off x="972854" y="2361327"/>
              <a:ext cx="1241046" cy="184666"/>
            </a:xfrm>
            <a:prstGeom prst="rect">
              <a:avLst/>
            </a:prstGeom>
            <a:noFill/>
          </p:spPr>
          <p:txBody>
            <a:bodyPr wrap="square" lIns="0" tIns="0" rIns="0" bIns="0" anchor="t">
              <a:spAutoFit/>
            </a:bodyPr>
            <a:lstStyle/>
            <a:p>
              <a:pPr marL="0" marR="0" lvl="0" indent="0" algn="ctr" defTabSz="914400">
                <a:lnSpc>
                  <a:spcPct val="100000"/>
                </a:lnSpc>
                <a:spcBef>
                  <a:spcPts val="0"/>
                </a:spcBef>
                <a:spcAft>
                  <a:spcPts val="0"/>
                </a:spcAft>
                <a:buNone/>
                <a:tabLst/>
                <a:defRPr/>
              </a:pPr>
              <a:r>
                <a:rPr lang="en-US" sz="1200">
                  <a:solidFill>
                    <a:srgbClr val="000000"/>
                  </a:solidFill>
                  <a:latin typeface="+mj-lt"/>
                </a:rPr>
                <a:t>FIREWALL</a:t>
              </a:r>
              <a:endParaRPr lang="en-US" sz="1200">
                <a:latin typeface="+mj-lt"/>
                <a:ea typeface="+mn-ea"/>
                <a:cs typeface="+mn-cs"/>
              </a:endParaRPr>
            </a:p>
          </p:txBody>
        </p:sp>
        <p:sp>
          <p:nvSpPr>
            <p:cNvPr id="6" name="Hexagon 5">
              <a:extLst>
                <a:ext uri="{FF2B5EF4-FFF2-40B4-BE49-F238E27FC236}">
                  <a16:creationId xmlns:a16="http://schemas.microsoft.com/office/drawing/2014/main" id="{65EB4752-5CBB-C96E-64DA-53D1E538AE5D}"/>
                </a:ext>
                <a:ext uri="{C183D7F6-B498-43B3-948B-1728B52AA6E4}">
                  <adec:decorative xmlns:adec="http://schemas.microsoft.com/office/drawing/2017/decorative" val="1"/>
                </a:ext>
              </a:extLst>
            </p:cNvPr>
            <p:cNvSpPr/>
            <p:nvPr/>
          </p:nvSpPr>
          <p:spPr bwMode="auto">
            <a:xfrm>
              <a:off x="1164097" y="3921336"/>
              <a:ext cx="858559" cy="740137"/>
            </a:xfrm>
            <a:prstGeom prst="hexagon">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3105" fontAlgn="base">
                <a:spcBef>
                  <a:spcPct val="0"/>
                </a:spcBef>
                <a:spcAft>
                  <a:spcPct val="0"/>
                </a:spcAft>
              </a:pPr>
              <a:r>
                <a:rPr lang="en-US" sz="800">
                  <a:solidFill>
                    <a:srgbClr val="000000"/>
                  </a:solidFill>
                  <a:latin typeface="+mj-lt"/>
                </a:rPr>
                <a:t>Self-Hosted Integration Runtime</a:t>
              </a:r>
            </a:p>
          </p:txBody>
        </p:sp>
        <p:cxnSp>
          <p:nvCxnSpPr>
            <p:cNvPr id="9" name="Straight Arrow Connector 8">
              <a:extLst>
                <a:ext uri="{FF2B5EF4-FFF2-40B4-BE49-F238E27FC236}">
                  <a16:creationId xmlns:a16="http://schemas.microsoft.com/office/drawing/2014/main" id="{0D4CCEBA-6D92-0A08-D6B6-8A55F718487F}"/>
                </a:ext>
                <a:ext uri="{C183D7F6-B498-43B3-948B-1728B52AA6E4}">
                  <adec:decorative xmlns:adec="http://schemas.microsoft.com/office/drawing/2017/decorative" val="1"/>
                </a:ext>
              </a:extLst>
            </p:cNvPr>
            <p:cNvCxnSpPr>
              <a:cxnSpLocks/>
            </p:cNvCxnSpPr>
            <p:nvPr/>
          </p:nvCxnSpPr>
          <p:spPr>
            <a:xfrm>
              <a:off x="1593376" y="3603733"/>
              <a:ext cx="0" cy="317603"/>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2" name="Hexagon 1">
              <a:extLst>
                <a:ext uri="{FF2B5EF4-FFF2-40B4-BE49-F238E27FC236}">
                  <a16:creationId xmlns:a16="http://schemas.microsoft.com/office/drawing/2014/main" id="{1B3255F4-FE4A-05B7-F110-5687DE2894BC}"/>
                </a:ext>
                <a:ext uri="{C183D7F6-B498-43B3-948B-1728B52AA6E4}">
                  <adec:decorative xmlns:adec="http://schemas.microsoft.com/office/drawing/2017/decorative" val="1"/>
                </a:ext>
              </a:extLst>
            </p:cNvPr>
            <p:cNvSpPr/>
            <p:nvPr/>
          </p:nvSpPr>
          <p:spPr bwMode="auto">
            <a:xfrm>
              <a:off x="1164097" y="2863596"/>
              <a:ext cx="858559" cy="740137"/>
            </a:xfrm>
            <a:prstGeom prst="hexagon">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73105" fontAlgn="base">
                <a:spcBef>
                  <a:spcPct val="0"/>
                </a:spcBef>
                <a:spcAft>
                  <a:spcPct val="0"/>
                </a:spcAft>
              </a:pPr>
              <a:r>
                <a:rPr lang="en-US" sz="800">
                  <a:solidFill>
                    <a:srgbClr val="000000"/>
                  </a:solidFill>
                  <a:latin typeface="+mj-lt"/>
                </a:rPr>
                <a:t>Data Sources</a:t>
              </a:r>
            </a:p>
          </p:txBody>
        </p:sp>
        <p:sp>
          <p:nvSpPr>
            <p:cNvPr id="25" name="Rounded Rectangle 24">
              <a:extLst>
                <a:ext uri="{FF2B5EF4-FFF2-40B4-BE49-F238E27FC236}">
                  <a16:creationId xmlns:a16="http://schemas.microsoft.com/office/drawing/2014/main" id="{E8ED10A8-D46D-0647-64A8-21A465E40F05}"/>
                </a:ext>
                <a:ext uri="{C183D7F6-B498-43B3-948B-1728B52AA6E4}">
                  <adec:decorative xmlns:adec="http://schemas.microsoft.com/office/drawing/2017/decorative" val="1"/>
                </a:ext>
              </a:extLst>
            </p:cNvPr>
            <p:cNvSpPr/>
            <p:nvPr/>
          </p:nvSpPr>
          <p:spPr bwMode="auto">
            <a:xfrm>
              <a:off x="4011134" y="2631376"/>
              <a:ext cx="1241046" cy="2262317"/>
            </a:xfrm>
            <a:prstGeom prst="roundRect">
              <a:avLst>
                <a:gd name="adj" fmla="val 5680"/>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mj-lt"/>
                <a:ea typeface="Segoe UI" pitchFamily="34" charset="0"/>
                <a:cs typeface="Segoe UI" pitchFamily="34" charset="0"/>
              </a:endParaRPr>
            </a:p>
          </p:txBody>
        </p:sp>
        <p:sp>
          <p:nvSpPr>
            <p:cNvPr id="51" name="Rounded Rectangle 11">
              <a:extLst>
                <a:ext uri="{FF2B5EF4-FFF2-40B4-BE49-F238E27FC236}">
                  <a16:creationId xmlns:a16="http://schemas.microsoft.com/office/drawing/2014/main" id="{6BE14A48-9C6D-A424-8327-6B3B071E3BEA}"/>
                </a:ext>
                <a:ext uri="{C183D7F6-B498-43B3-948B-1728B52AA6E4}">
                  <adec:decorative xmlns:adec="http://schemas.microsoft.com/office/drawing/2017/decorative" val="1"/>
                </a:ext>
              </a:extLst>
            </p:cNvPr>
            <p:cNvSpPr/>
            <p:nvPr/>
          </p:nvSpPr>
          <p:spPr bwMode="auto">
            <a:xfrm>
              <a:off x="4126762" y="2806550"/>
              <a:ext cx="1009791" cy="89022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21" name="TextBox 20">
              <a:extLst>
                <a:ext uri="{FF2B5EF4-FFF2-40B4-BE49-F238E27FC236}">
                  <a16:creationId xmlns:a16="http://schemas.microsoft.com/office/drawing/2014/main" id="{B3480E59-4AA9-9877-0532-3571A25063A3}"/>
                </a:ext>
                <a:ext uri="{C183D7F6-B498-43B3-948B-1728B52AA6E4}">
                  <adec:decorative xmlns:adec="http://schemas.microsoft.com/office/drawing/2017/decorative" val="1"/>
                </a:ext>
              </a:extLst>
            </p:cNvPr>
            <p:cNvSpPr txBox="1"/>
            <p:nvPr/>
          </p:nvSpPr>
          <p:spPr>
            <a:xfrm>
              <a:off x="4124323" y="2898565"/>
              <a:ext cx="1014668" cy="307777"/>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Private </a:t>
              </a:r>
              <a:br>
                <a:rPr lang="en-US" sz="1000">
                  <a:solidFill>
                    <a:srgbClr val="000000"/>
                  </a:solidFill>
                  <a:latin typeface="+mj-lt"/>
                </a:rPr>
              </a:br>
              <a:r>
                <a:rPr lang="en-US" sz="1000">
                  <a:solidFill>
                    <a:srgbClr val="000000"/>
                  </a:solidFill>
                  <a:latin typeface="+mj-lt"/>
                </a:rPr>
                <a:t>Endpoint</a:t>
              </a:r>
              <a:endParaRPr lang="en-US" sz="1000">
                <a:latin typeface="+mj-lt"/>
                <a:ea typeface="+mn-ea"/>
                <a:cs typeface="+mn-cs"/>
              </a:endParaRPr>
            </a:p>
          </p:txBody>
        </p:sp>
        <p:sp>
          <p:nvSpPr>
            <p:cNvPr id="43" name="Graphic 41">
              <a:extLst>
                <a:ext uri="{FF2B5EF4-FFF2-40B4-BE49-F238E27FC236}">
                  <a16:creationId xmlns:a16="http://schemas.microsoft.com/office/drawing/2014/main" id="{103AE0FA-90D0-2A23-4DD4-D58990AC18FE}"/>
                </a:ext>
                <a:ext uri="{C183D7F6-B498-43B3-948B-1728B52AA6E4}">
                  <adec:decorative xmlns:adec="http://schemas.microsoft.com/office/drawing/2017/decorative" val="1"/>
                </a:ext>
              </a:extLst>
            </p:cNvPr>
            <p:cNvSpPr/>
            <p:nvPr/>
          </p:nvSpPr>
          <p:spPr>
            <a:xfrm>
              <a:off x="4484396" y="3268878"/>
              <a:ext cx="294522" cy="336565"/>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endParaRPr lang="en-US"/>
            </a:p>
          </p:txBody>
        </p:sp>
        <p:sp>
          <p:nvSpPr>
            <p:cNvPr id="58" name="Rounded Rectangle 11">
              <a:extLst>
                <a:ext uri="{FF2B5EF4-FFF2-40B4-BE49-F238E27FC236}">
                  <a16:creationId xmlns:a16="http://schemas.microsoft.com/office/drawing/2014/main" id="{8FD517D5-7005-292F-9F6C-996D270714CA}"/>
                </a:ext>
                <a:ext uri="{C183D7F6-B498-43B3-948B-1728B52AA6E4}">
                  <adec:decorative xmlns:adec="http://schemas.microsoft.com/office/drawing/2017/decorative" val="1"/>
                </a:ext>
              </a:extLst>
            </p:cNvPr>
            <p:cNvSpPr/>
            <p:nvPr/>
          </p:nvSpPr>
          <p:spPr bwMode="auto">
            <a:xfrm>
              <a:off x="4126762" y="3828293"/>
              <a:ext cx="1009791" cy="89022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59" name="TextBox 58">
              <a:extLst>
                <a:ext uri="{FF2B5EF4-FFF2-40B4-BE49-F238E27FC236}">
                  <a16:creationId xmlns:a16="http://schemas.microsoft.com/office/drawing/2014/main" id="{6119AF97-A743-4114-987F-E0B63C9497DF}"/>
                </a:ext>
                <a:ext uri="{C183D7F6-B498-43B3-948B-1728B52AA6E4}">
                  <adec:decorative xmlns:adec="http://schemas.microsoft.com/office/drawing/2017/decorative" val="1"/>
                </a:ext>
              </a:extLst>
            </p:cNvPr>
            <p:cNvSpPr txBox="1"/>
            <p:nvPr/>
          </p:nvSpPr>
          <p:spPr>
            <a:xfrm>
              <a:off x="4124323" y="3920308"/>
              <a:ext cx="1014668" cy="307777"/>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Private </a:t>
              </a:r>
              <a:br>
                <a:rPr lang="en-US" sz="1000">
                  <a:solidFill>
                    <a:srgbClr val="000000"/>
                  </a:solidFill>
                  <a:latin typeface="+mj-lt"/>
                </a:rPr>
              </a:br>
              <a:r>
                <a:rPr lang="en-US" sz="1000">
                  <a:solidFill>
                    <a:srgbClr val="000000"/>
                  </a:solidFill>
                  <a:latin typeface="+mj-lt"/>
                </a:rPr>
                <a:t>Endpoint</a:t>
              </a:r>
              <a:endParaRPr lang="en-US" sz="1000">
                <a:latin typeface="+mj-lt"/>
                <a:ea typeface="+mn-ea"/>
                <a:cs typeface="+mn-cs"/>
              </a:endParaRPr>
            </a:p>
          </p:txBody>
        </p:sp>
        <p:sp>
          <p:nvSpPr>
            <p:cNvPr id="62" name="Graphic 41">
              <a:extLst>
                <a:ext uri="{FF2B5EF4-FFF2-40B4-BE49-F238E27FC236}">
                  <a16:creationId xmlns:a16="http://schemas.microsoft.com/office/drawing/2014/main" id="{CF40C267-D50C-2D65-1820-02F623E0AC32}"/>
                </a:ext>
                <a:ext uri="{C183D7F6-B498-43B3-948B-1728B52AA6E4}">
                  <adec:decorative xmlns:adec="http://schemas.microsoft.com/office/drawing/2017/decorative" val="1"/>
                </a:ext>
              </a:extLst>
            </p:cNvPr>
            <p:cNvSpPr/>
            <p:nvPr/>
          </p:nvSpPr>
          <p:spPr>
            <a:xfrm>
              <a:off x="4484396" y="4290621"/>
              <a:ext cx="294522" cy="336565"/>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endParaRPr lang="en-US"/>
            </a:p>
          </p:txBody>
        </p:sp>
        <p:pic>
          <p:nvPicPr>
            <p:cNvPr id="17" name="Graphic 16">
              <a:extLst>
                <a:ext uri="{FF2B5EF4-FFF2-40B4-BE49-F238E27FC236}">
                  <a16:creationId xmlns:a16="http://schemas.microsoft.com/office/drawing/2014/main" id="{C0A3AF56-7C6F-85FF-A8D2-56C9FBD6E53F}"/>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19877" y="2001501"/>
              <a:ext cx="421123" cy="415806"/>
            </a:xfrm>
            <a:prstGeom prst="rect">
              <a:avLst/>
            </a:prstGeom>
          </p:spPr>
        </p:pic>
        <p:sp>
          <p:nvSpPr>
            <p:cNvPr id="19" name="TextBox 18">
              <a:extLst>
                <a:ext uri="{FF2B5EF4-FFF2-40B4-BE49-F238E27FC236}">
                  <a16:creationId xmlns:a16="http://schemas.microsoft.com/office/drawing/2014/main" id="{2FAD5DD5-A997-B588-9F0C-022150C925FC}"/>
                </a:ext>
                <a:ext uri="{C183D7F6-B498-43B3-948B-1728B52AA6E4}">
                  <adec:decorative xmlns:adec="http://schemas.microsoft.com/office/drawing/2017/decorative" val="1"/>
                </a:ext>
              </a:extLst>
            </p:cNvPr>
            <p:cNvSpPr txBox="1"/>
            <p:nvPr/>
          </p:nvSpPr>
          <p:spPr>
            <a:xfrm>
              <a:off x="4126762" y="1744384"/>
              <a:ext cx="1009790" cy="153888"/>
            </a:xfrm>
            <a:prstGeom prst="rect">
              <a:avLst/>
            </a:prstGeom>
            <a:noFill/>
          </p:spPr>
          <p:txBody>
            <a:bodyPr wrap="square" lIns="0" tIns="0" rIns="0" bIns="0" anchor="t">
              <a:spAutoFit/>
            </a:bodyPr>
            <a:lstStyle/>
            <a:p>
              <a:pPr marL="0" marR="0" lvl="0" indent="0" algn="ctr" defTabSz="914400">
                <a:lnSpc>
                  <a:spcPct val="100000"/>
                </a:lnSpc>
                <a:spcBef>
                  <a:spcPts val="0"/>
                </a:spcBef>
                <a:spcAft>
                  <a:spcPts val="0"/>
                </a:spcAft>
                <a:buNone/>
                <a:tabLst/>
                <a:defRPr/>
              </a:pPr>
              <a:r>
                <a:rPr lang="en-US" sz="1000">
                  <a:solidFill>
                    <a:srgbClr val="000000"/>
                  </a:solidFill>
                  <a:latin typeface="+mj-lt"/>
                </a:rPr>
                <a:t>Synapse</a:t>
              </a:r>
              <a:endParaRPr lang="en-US" sz="1000">
                <a:latin typeface="+mj-lt"/>
                <a:ea typeface="+mn-ea"/>
                <a:cs typeface="+mn-cs"/>
              </a:endParaRPr>
            </a:p>
          </p:txBody>
        </p:sp>
        <p:sp>
          <p:nvSpPr>
            <p:cNvPr id="67" name="Rounded Rectangle 11">
              <a:extLst>
                <a:ext uri="{FF2B5EF4-FFF2-40B4-BE49-F238E27FC236}">
                  <a16:creationId xmlns:a16="http://schemas.microsoft.com/office/drawing/2014/main" id="{F1AFC4C3-90DC-9B87-43CC-941F2BB6830F}"/>
                </a:ext>
                <a:ext uri="{C183D7F6-B498-43B3-948B-1728B52AA6E4}">
                  <adec:decorative xmlns:adec="http://schemas.microsoft.com/office/drawing/2017/decorative" val="1"/>
                </a:ext>
              </a:extLst>
            </p:cNvPr>
            <p:cNvSpPr/>
            <p:nvPr/>
          </p:nvSpPr>
          <p:spPr bwMode="auto">
            <a:xfrm>
              <a:off x="4126762" y="1623562"/>
              <a:ext cx="1009791" cy="890225"/>
            </a:xfrm>
            <a:prstGeom prst="roundRect">
              <a:avLst>
                <a:gd name="adj" fmla="val 563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800">
                <a:gradFill>
                  <a:gsLst>
                    <a:gs pos="41958">
                      <a:srgbClr val="FFFFFF"/>
                    </a:gs>
                    <a:gs pos="63000">
                      <a:srgbClr val="FFFFFF"/>
                    </a:gs>
                  </a:gsLst>
                  <a:lin ang="0" scaled="0"/>
                </a:gradFill>
                <a:latin typeface="+mj-lt"/>
                <a:cs typeface="Segoe UI" panose="020B0502040204020203" pitchFamily="34" charset="0"/>
              </a:endParaRPr>
            </a:p>
          </p:txBody>
        </p:sp>
        <p:pic>
          <p:nvPicPr>
            <p:cNvPr id="14" name="Picture 13">
              <a:extLst>
                <a:ext uri="{FF2B5EF4-FFF2-40B4-BE49-F238E27FC236}">
                  <a16:creationId xmlns:a16="http://schemas.microsoft.com/office/drawing/2014/main" id="{A7B63174-08D5-F786-C294-19B57363E4E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76486" y="5076147"/>
              <a:ext cx="307905" cy="257042"/>
            </a:xfrm>
            <a:prstGeom prst="rect">
              <a:avLst/>
            </a:prstGeom>
          </p:spPr>
        </p:pic>
        <p:sp>
          <p:nvSpPr>
            <p:cNvPr id="18" name="TextBox 17">
              <a:extLst>
                <a:ext uri="{FF2B5EF4-FFF2-40B4-BE49-F238E27FC236}">
                  <a16:creationId xmlns:a16="http://schemas.microsoft.com/office/drawing/2014/main" id="{2780FBA0-E20A-8B85-F8CE-4C1F82A75A77}"/>
                </a:ext>
                <a:ext uri="{C183D7F6-B498-43B3-948B-1728B52AA6E4}">
                  <adec:decorative xmlns:adec="http://schemas.microsoft.com/office/drawing/2017/decorative" val="1"/>
                </a:ext>
              </a:extLst>
            </p:cNvPr>
            <p:cNvSpPr txBox="1"/>
            <p:nvPr/>
          </p:nvSpPr>
          <p:spPr>
            <a:xfrm>
              <a:off x="4126762" y="5378310"/>
              <a:ext cx="1009791" cy="461665"/>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Storage </a:t>
              </a:r>
              <a:br>
                <a:rPr lang="en-US" sz="1000">
                  <a:solidFill>
                    <a:srgbClr val="000000"/>
                  </a:solidFill>
                  <a:latin typeface="+mj-lt"/>
                </a:rPr>
              </a:br>
              <a:r>
                <a:rPr lang="en-US" sz="1000">
                  <a:solidFill>
                    <a:srgbClr val="000000"/>
                  </a:solidFill>
                  <a:latin typeface="+mj-lt"/>
                </a:rPr>
                <a:t>Account </a:t>
              </a:r>
              <a:br>
                <a:rPr lang="en-US" sz="1000">
                  <a:solidFill>
                    <a:srgbClr val="000000"/>
                  </a:solidFill>
                  <a:latin typeface="+mj-lt"/>
                </a:rPr>
              </a:br>
              <a:r>
                <a:rPr lang="en-US" sz="1000">
                  <a:solidFill>
                    <a:srgbClr val="000000"/>
                  </a:solidFill>
                  <a:latin typeface="+mj-lt"/>
                </a:rPr>
                <a:t>(ADLS)</a:t>
              </a:r>
              <a:endParaRPr lang="en-US" sz="1000">
                <a:latin typeface="+mj-lt"/>
                <a:ea typeface="+mn-ea"/>
                <a:cs typeface="+mn-cs"/>
              </a:endParaRPr>
            </a:p>
          </p:txBody>
        </p:sp>
        <p:sp>
          <p:nvSpPr>
            <p:cNvPr id="69" name="Rounded Rectangle 11">
              <a:extLst>
                <a:ext uri="{FF2B5EF4-FFF2-40B4-BE49-F238E27FC236}">
                  <a16:creationId xmlns:a16="http://schemas.microsoft.com/office/drawing/2014/main" id="{53D8CCF6-8B38-B0C4-FAED-1DE1441F387D}"/>
                </a:ext>
                <a:ext uri="{C183D7F6-B498-43B3-948B-1728B52AA6E4}">
                  <adec:decorative xmlns:adec="http://schemas.microsoft.com/office/drawing/2017/decorative" val="1"/>
                </a:ext>
              </a:extLst>
            </p:cNvPr>
            <p:cNvSpPr/>
            <p:nvPr/>
          </p:nvSpPr>
          <p:spPr bwMode="auto">
            <a:xfrm>
              <a:off x="4126762" y="5006923"/>
              <a:ext cx="1009791" cy="890225"/>
            </a:xfrm>
            <a:prstGeom prst="roundRect">
              <a:avLst>
                <a:gd name="adj" fmla="val 563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800">
                <a:gradFill>
                  <a:gsLst>
                    <a:gs pos="41958">
                      <a:srgbClr val="FFFFFF"/>
                    </a:gs>
                    <a:gs pos="63000">
                      <a:srgbClr val="FFFFFF"/>
                    </a:gs>
                  </a:gsLst>
                  <a:lin ang="0" scaled="0"/>
                </a:gradFill>
                <a:latin typeface="+mj-lt"/>
                <a:cs typeface="Segoe UI" panose="020B0502040204020203" pitchFamily="34" charset="0"/>
              </a:endParaRPr>
            </a:p>
          </p:txBody>
        </p:sp>
        <p:sp>
          <p:nvSpPr>
            <p:cNvPr id="129" name="TextBox 128">
              <a:extLst>
                <a:ext uri="{FF2B5EF4-FFF2-40B4-BE49-F238E27FC236}">
                  <a16:creationId xmlns:a16="http://schemas.microsoft.com/office/drawing/2014/main" id="{93A54A94-57CA-D7FC-89FB-BAF44C0306D0}"/>
                </a:ext>
                <a:ext uri="{C183D7F6-B498-43B3-948B-1728B52AA6E4}">
                  <adec:decorative xmlns:adec="http://schemas.microsoft.com/office/drawing/2017/decorative" val="1"/>
                </a:ext>
              </a:extLst>
            </p:cNvPr>
            <p:cNvSpPr txBox="1"/>
            <p:nvPr/>
          </p:nvSpPr>
          <p:spPr>
            <a:xfrm>
              <a:off x="7531372" y="5466420"/>
              <a:ext cx="1009791" cy="307777"/>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Public </a:t>
              </a:r>
              <a:br>
                <a:rPr lang="en-US" sz="1000">
                  <a:solidFill>
                    <a:srgbClr val="000000"/>
                  </a:solidFill>
                  <a:latin typeface="+mj-lt"/>
                </a:rPr>
              </a:br>
              <a:r>
                <a:rPr lang="en-US" sz="1000">
                  <a:solidFill>
                    <a:srgbClr val="000000"/>
                  </a:solidFill>
                  <a:latin typeface="+mj-lt"/>
                </a:rPr>
                <a:t>Internet</a:t>
              </a:r>
            </a:p>
          </p:txBody>
        </p:sp>
        <p:sp>
          <p:nvSpPr>
            <p:cNvPr id="130" name="Rounded Rectangle 11">
              <a:extLst>
                <a:ext uri="{FF2B5EF4-FFF2-40B4-BE49-F238E27FC236}">
                  <a16:creationId xmlns:a16="http://schemas.microsoft.com/office/drawing/2014/main" id="{7D73CBC2-CAC0-1232-114E-4FE3C4046FC6}"/>
                </a:ext>
                <a:ext uri="{C183D7F6-B498-43B3-948B-1728B52AA6E4}">
                  <adec:decorative xmlns:adec="http://schemas.microsoft.com/office/drawing/2017/decorative" val="1"/>
                </a:ext>
              </a:extLst>
            </p:cNvPr>
            <p:cNvSpPr/>
            <p:nvPr/>
          </p:nvSpPr>
          <p:spPr bwMode="auto">
            <a:xfrm>
              <a:off x="7531372" y="4976199"/>
              <a:ext cx="1009791" cy="890225"/>
            </a:xfrm>
            <a:prstGeom prst="roundRect">
              <a:avLst>
                <a:gd name="adj" fmla="val 563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800">
                <a:gradFill>
                  <a:gsLst>
                    <a:gs pos="41958">
                      <a:srgbClr val="FFFFFF"/>
                    </a:gs>
                    <a:gs pos="63000">
                      <a:srgbClr val="FFFFFF"/>
                    </a:gs>
                  </a:gsLst>
                  <a:lin ang="0" scaled="0"/>
                </a:gradFill>
                <a:latin typeface="+mj-lt"/>
                <a:cs typeface="Segoe UI" panose="020B0502040204020203" pitchFamily="34" charset="0"/>
              </a:endParaRPr>
            </a:p>
          </p:txBody>
        </p:sp>
        <p:sp>
          <p:nvSpPr>
            <p:cNvPr id="134" name="TextBox 133">
              <a:extLst>
                <a:ext uri="{FF2B5EF4-FFF2-40B4-BE49-F238E27FC236}">
                  <a16:creationId xmlns:a16="http://schemas.microsoft.com/office/drawing/2014/main" id="{11C3B89B-BC40-598B-5010-F42B1278912B}"/>
                </a:ext>
                <a:ext uri="{C183D7F6-B498-43B3-948B-1728B52AA6E4}">
                  <adec:decorative xmlns:adec="http://schemas.microsoft.com/office/drawing/2017/decorative" val="1"/>
                </a:ext>
              </a:extLst>
            </p:cNvPr>
            <p:cNvSpPr txBox="1"/>
            <p:nvPr/>
          </p:nvSpPr>
          <p:spPr>
            <a:xfrm>
              <a:off x="7531372" y="4314037"/>
              <a:ext cx="1009791" cy="153888"/>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Power BI</a:t>
              </a:r>
            </a:p>
          </p:txBody>
        </p:sp>
        <p:sp>
          <p:nvSpPr>
            <p:cNvPr id="135" name="Rounded Rectangle 11">
              <a:extLst>
                <a:ext uri="{FF2B5EF4-FFF2-40B4-BE49-F238E27FC236}">
                  <a16:creationId xmlns:a16="http://schemas.microsoft.com/office/drawing/2014/main" id="{49621CE5-5415-3905-D9D6-30203669A0E8}"/>
                </a:ext>
                <a:ext uri="{C183D7F6-B498-43B3-948B-1728B52AA6E4}">
                  <adec:decorative xmlns:adec="http://schemas.microsoft.com/office/drawing/2017/decorative" val="1"/>
                </a:ext>
              </a:extLst>
            </p:cNvPr>
            <p:cNvSpPr/>
            <p:nvPr/>
          </p:nvSpPr>
          <p:spPr bwMode="auto">
            <a:xfrm>
              <a:off x="7531372" y="3671356"/>
              <a:ext cx="1009791" cy="890225"/>
            </a:xfrm>
            <a:prstGeom prst="roundRect">
              <a:avLst>
                <a:gd name="adj" fmla="val 563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800">
                <a:gradFill>
                  <a:gsLst>
                    <a:gs pos="41958">
                      <a:srgbClr val="FFFFFF"/>
                    </a:gs>
                    <a:gs pos="63000">
                      <a:srgbClr val="FFFFFF"/>
                    </a:gs>
                  </a:gsLst>
                  <a:lin ang="0" scaled="0"/>
                </a:gradFill>
                <a:latin typeface="+mj-lt"/>
                <a:cs typeface="Segoe UI" panose="020B0502040204020203" pitchFamily="34" charset="0"/>
              </a:endParaRPr>
            </a:p>
          </p:txBody>
        </p:sp>
        <p:sp>
          <p:nvSpPr>
            <p:cNvPr id="137" name="TextBox 136">
              <a:extLst>
                <a:ext uri="{FF2B5EF4-FFF2-40B4-BE49-F238E27FC236}">
                  <a16:creationId xmlns:a16="http://schemas.microsoft.com/office/drawing/2014/main" id="{A941AA9F-BA30-1FAE-D635-B2020CF66A34}"/>
                </a:ext>
                <a:ext uri="{C183D7F6-B498-43B3-948B-1728B52AA6E4}">
                  <adec:decorative xmlns:adec="http://schemas.microsoft.com/office/drawing/2017/decorative" val="1"/>
                </a:ext>
              </a:extLst>
            </p:cNvPr>
            <p:cNvSpPr txBox="1"/>
            <p:nvPr/>
          </p:nvSpPr>
          <p:spPr>
            <a:xfrm>
              <a:off x="7531372" y="2513787"/>
              <a:ext cx="1009791" cy="153888"/>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Business</a:t>
              </a:r>
            </a:p>
          </p:txBody>
        </p:sp>
        <p:sp>
          <p:nvSpPr>
            <p:cNvPr id="138" name="Rounded Rectangle 11">
              <a:extLst>
                <a:ext uri="{FF2B5EF4-FFF2-40B4-BE49-F238E27FC236}">
                  <a16:creationId xmlns:a16="http://schemas.microsoft.com/office/drawing/2014/main" id="{AA80F9A2-E671-F502-B60E-53B655BC7EB8}"/>
                </a:ext>
                <a:ext uri="{C183D7F6-B498-43B3-948B-1728B52AA6E4}">
                  <adec:decorative xmlns:adec="http://schemas.microsoft.com/office/drawing/2017/decorative" val="1"/>
                </a:ext>
              </a:extLst>
            </p:cNvPr>
            <p:cNvSpPr/>
            <p:nvPr/>
          </p:nvSpPr>
          <p:spPr bwMode="auto">
            <a:xfrm>
              <a:off x="7531372" y="1871106"/>
              <a:ext cx="1009791" cy="890225"/>
            </a:xfrm>
            <a:prstGeom prst="roundRect">
              <a:avLst>
                <a:gd name="adj" fmla="val 563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800">
                <a:gradFill>
                  <a:gsLst>
                    <a:gs pos="41958">
                      <a:srgbClr val="FFFFFF"/>
                    </a:gs>
                    <a:gs pos="63000">
                      <a:srgbClr val="FFFFFF"/>
                    </a:gs>
                  </a:gsLst>
                  <a:lin ang="0" scaled="0"/>
                </a:gradFill>
                <a:latin typeface="+mj-lt"/>
                <a:cs typeface="Segoe UI" panose="020B0502040204020203" pitchFamily="34" charset="0"/>
              </a:endParaRPr>
            </a:p>
          </p:txBody>
        </p:sp>
        <p:pic>
          <p:nvPicPr>
            <p:cNvPr id="139" name="Picture 138">
              <a:extLst>
                <a:ext uri="{FF2B5EF4-FFF2-40B4-BE49-F238E27FC236}">
                  <a16:creationId xmlns:a16="http://schemas.microsoft.com/office/drawing/2014/main" id="{278B7245-75B7-48BA-AC78-F802C2D0F31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9614" y="3863116"/>
              <a:ext cx="233306" cy="291262"/>
            </a:xfrm>
            <a:prstGeom prst="rect">
              <a:avLst/>
            </a:prstGeom>
          </p:spPr>
        </p:pic>
        <p:pic>
          <p:nvPicPr>
            <p:cNvPr id="140" name="Picture 139">
              <a:extLst>
                <a:ext uri="{FF2B5EF4-FFF2-40B4-BE49-F238E27FC236}">
                  <a16:creationId xmlns:a16="http://schemas.microsoft.com/office/drawing/2014/main" id="{DA3146D9-38E9-133B-2C37-4643F8C6916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7890455" y="5066989"/>
              <a:ext cx="291624" cy="307204"/>
            </a:xfrm>
            <a:prstGeom prst="rect">
              <a:avLst/>
            </a:prstGeom>
          </p:spPr>
        </p:pic>
        <p:sp>
          <p:nvSpPr>
            <p:cNvPr id="141" name="Graphic 65">
              <a:extLst>
                <a:ext uri="{FF2B5EF4-FFF2-40B4-BE49-F238E27FC236}">
                  <a16:creationId xmlns:a16="http://schemas.microsoft.com/office/drawing/2014/main" id="{3461D8B0-61CB-F0C9-10A3-812A44626DA9}"/>
                </a:ext>
                <a:ext uri="{C183D7F6-B498-43B3-948B-1728B52AA6E4}">
                  <adec:decorative xmlns:adec="http://schemas.microsoft.com/office/drawing/2017/decorative" val="1"/>
                </a:ext>
              </a:extLst>
            </p:cNvPr>
            <p:cNvSpPr/>
            <p:nvPr/>
          </p:nvSpPr>
          <p:spPr>
            <a:xfrm>
              <a:off x="7902540" y="2082594"/>
              <a:ext cx="267455" cy="334232"/>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tx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cxnSp>
          <p:nvCxnSpPr>
            <p:cNvPr id="142" name="Straight Arrow Connector 141">
              <a:extLst>
                <a:ext uri="{FF2B5EF4-FFF2-40B4-BE49-F238E27FC236}">
                  <a16:creationId xmlns:a16="http://schemas.microsoft.com/office/drawing/2014/main" id="{790A071E-EF2E-9702-3C92-7308D55FFAF1}"/>
                </a:ext>
                <a:ext uri="{C183D7F6-B498-43B3-948B-1728B52AA6E4}">
                  <adec:decorative xmlns:adec="http://schemas.microsoft.com/office/drawing/2017/decorative" val="1"/>
                </a:ext>
              </a:extLst>
            </p:cNvPr>
            <p:cNvCxnSpPr>
              <a:cxnSpLocks/>
              <a:stCxn id="130" idx="0"/>
              <a:endCxn id="135" idx="2"/>
            </p:cNvCxnSpPr>
            <p:nvPr/>
          </p:nvCxnSpPr>
          <p:spPr>
            <a:xfrm flipV="1">
              <a:off x="8036268" y="4561581"/>
              <a:ext cx="0" cy="414618"/>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pic>
          <p:nvPicPr>
            <p:cNvPr id="145" name="Picture 7">
              <a:hlinkClick r:id="rId7"/>
              <a:extLst>
                <a:ext uri="{FF2B5EF4-FFF2-40B4-BE49-F238E27FC236}">
                  <a16:creationId xmlns:a16="http://schemas.microsoft.com/office/drawing/2014/main" id="{C0A136EC-A8C8-6023-412C-4157A43C0DBE}"/>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782"/>
            <a:stretch/>
          </p:blipFill>
          <p:spPr bwMode="auto">
            <a:xfrm>
              <a:off x="7858924" y="3059507"/>
              <a:ext cx="354687" cy="334180"/>
            </a:xfrm>
            <a:prstGeom prst="roundRect">
              <a:avLst/>
            </a:prstGeom>
            <a:noFill/>
            <a:ln w="12700" cap="rnd">
              <a:solidFill>
                <a:schemeClr val="tx1"/>
              </a:solidFill>
              <a:headEnd type="none" w="med" len="med"/>
              <a:tailEnd type="none" w="med" len="med"/>
            </a:ln>
            <a:effectLst/>
            <a:extLst>
              <a:ext uri="{909E8E84-426E-40DD-AFC4-6F175D3DCCD1}">
                <a14:hiddenFill xmlns:a14="http://schemas.microsoft.com/office/drawing/2010/main">
                  <a:solidFill>
                    <a:srgbClr val="FFFFFF"/>
                  </a:solidFill>
                </a14:hiddenFill>
              </a:ext>
            </a:extLst>
          </p:spPr>
        </p:pic>
        <p:cxnSp>
          <p:nvCxnSpPr>
            <p:cNvPr id="148" name="Straight Arrow Connector 147">
              <a:extLst>
                <a:ext uri="{FF2B5EF4-FFF2-40B4-BE49-F238E27FC236}">
                  <a16:creationId xmlns:a16="http://schemas.microsoft.com/office/drawing/2014/main" id="{C59E4FA3-8331-184C-8418-7929EB12B712}"/>
                </a:ext>
                <a:ext uri="{C183D7F6-B498-43B3-948B-1728B52AA6E4}">
                  <adec:decorative xmlns:adec="http://schemas.microsoft.com/office/drawing/2017/decorative" val="1"/>
                </a:ext>
              </a:extLst>
            </p:cNvPr>
            <p:cNvCxnSpPr>
              <a:cxnSpLocks/>
              <a:stCxn id="69" idx="0"/>
              <a:endCxn id="58" idx="2"/>
            </p:cNvCxnSpPr>
            <p:nvPr/>
          </p:nvCxnSpPr>
          <p:spPr>
            <a:xfrm flipV="1">
              <a:off x="4631658" y="4718518"/>
              <a:ext cx="0" cy="28840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51" name="Straight Arrow Connector 150">
              <a:extLst>
                <a:ext uri="{FF2B5EF4-FFF2-40B4-BE49-F238E27FC236}">
                  <a16:creationId xmlns:a16="http://schemas.microsoft.com/office/drawing/2014/main" id="{79AA6DF9-11FE-A7EE-9B87-F90CD385EB36}"/>
                </a:ext>
                <a:ext uri="{C183D7F6-B498-43B3-948B-1728B52AA6E4}">
                  <adec:decorative xmlns:adec="http://schemas.microsoft.com/office/drawing/2017/decorative" val="1"/>
                </a:ext>
              </a:extLst>
            </p:cNvPr>
            <p:cNvCxnSpPr>
              <a:cxnSpLocks/>
              <a:stCxn id="67" idx="2"/>
              <a:endCxn id="51" idx="0"/>
            </p:cNvCxnSpPr>
            <p:nvPr/>
          </p:nvCxnSpPr>
          <p:spPr>
            <a:xfrm>
              <a:off x="4631658" y="2513787"/>
              <a:ext cx="0" cy="292763"/>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154" name="TextBox 153">
              <a:extLst>
                <a:ext uri="{FF2B5EF4-FFF2-40B4-BE49-F238E27FC236}">
                  <a16:creationId xmlns:a16="http://schemas.microsoft.com/office/drawing/2014/main" id="{2BB8E676-4AFF-7906-31B9-5252850FC745}"/>
                </a:ext>
                <a:ext uri="{C183D7F6-B498-43B3-948B-1728B52AA6E4}">
                  <adec:decorative xmlns:adec="http://schemas.microsoft.com/office/drawing/2017/decorative" val="1"/>
                </a:ext>
              </a:extLst>
            </p:cNvPr>
            <p:cNvSpPr txBox="1"/>
            <p:nvPr/>
          </p:nvSpPr>
          <p:spPr>
            <a:xfrm>
              <a:off x="3248504" y="2631376"/>
              <a:ext cx="706035" cy="246221"/>
            </a:xfrm>
            <a:prstGeom prst="rect">
              <a:avLst/>
            </a:prstGeom>
            <a:noFill/>
          </p:spPr>
          <p:txBody>
            <a:bodyPr wrap="square" lIns="0" tIns="0" rIns="0" bIns="0" anchor="t">
              <a:spAutoFit/>
            </a:bodyPr>
            <a:lstStyle/>
            <a:p>
              <a:pPr algn="r" defTabSz="914400">
                <a:defRPr/>
              </a:pPr>
              <a:r>
                <a:rPr lang="en-US" sz="800">
                  <a:solidFill>
                    <a:srgbClr val="000000"/>
                  </a:solidFill>
                </a:rPr>
                <a:t>Customer </a:t>
              </a:r>
              <a:br>
                <a:rPr lang="en-US" sz="800">
                  <a:solidFill>
                    <a:srgbClr val="000000"/>
                  </a:solidFill>
                </a:rPr>
              </a:br>
              <a:r>
                <a:rPr lang="en-US" sz="800" err="1">
                  <a:solidFill>
                    <a:srgbClr val="000000"/>
                  </a:solidFill>
                </a:rPr>
                <a:t>VNet</a:t>
              </a:r>
              <a:endParaRPr lang="en-US" sz="800">
                <a:ea typeface="+mn-ea"/>
                <a:cs typeface="+mn-cs"/>
              </a:endParaRPr>
            </a:p>
          </p:txBody>
        </p:sp>
        <p:sp>
          <p:nvSpPr>
            <p:cNvPr id="159" name="TextBox 158">
              <a:extLst>
                <a:ext uri="{FF2B5EF4-FFF2-40B4-BE49-F238E27FC236}">
                  <a16:creationId xmlns:a16="http://schemas.microsoft.com/office/drawing/2014/main" id="{CE81C626-9C5E-D167-C822-D7A7602180C2}"/>
                </a:ext>
                <a:ext uri="{C183D7F6-B498-43B3-948B-1728B52AA6E4}">
                  <adec:decorative xmlns:adec="http://schemas.microsoft.com/office/drawing/2017/decorative" val="1"/>
                </a:ext>
              </a:extLst>
            </p:cNvPr>
            <p:cNvSpPr txBox="1"/>
            <p:nvPr/>
          </p:nvSpPr>
          <p:spPr>
            <a:xfrm>
              <a:off x="6429684" y="1914786"/>
              <a:ext cx="571876" cy="307777"/>
            </a:xfrm>
            <a:prstGeom prst="rect">
              <a:avLst/>
            </a:prstGeom>
            <a:noFill/>
          </p:spPr>
          <p:txBody>
            <a:bodyPr wrap="square" lIns="0" tIns="0" rIns="0" bIns="0" anchor="t">
              <a:spAutoFit/>
            </a:bodyPr>
            <a:lstStyle/>
            <a:p>
              <a:pPr defTabSz="914400">
                <a:defRPr/>
              </a:pPr>
              <a:r>
                <a:rPr lang="en-US" sz="1000">
                  <a:solidFill>
                    <a:srgbClr val="000000"/>
                  </a:solidFill>
                  <a:latin typeface="+mj-lt"/>
                </a:rPr>
                <a:t>Public </a:t>
              </a:r>
              <a:br>
                <a:rPr lang="en-US" sz="1000">
                  <a:solidFill>
                    <a:srgbClr val="000000"/>
                  </a:solidFill>
                  <a:latin typeface="+mj-lt"/>
                </a:rPr>
              </a:br>
              <a:r>
                <a:rPr lang="en-US" sz="1000">
                  <a:solidFill>
                    <a:srgbClr val="000000"/>
                  </a:solidFill>
                  <a:latin typeface="+mj-lt"/>
                </a:rPr>
                <a:t>Internet</a:t>
              </a:r>
            </a:p>
          </p:txBody>
        </p:sp>
        <p:pic>
          <p:nvPicPr>
            <p:cNvPr id="160" name="Picture 159">
              <a:extLst>
                <a:ext uri="{FF2B5EF4-FFF2-40B4-BE49-F238E27FC236}">
                  <a16:creationId xmlns:a16="http://schemas.microsoft.com/office/drawing/2014/main" id="{63AB3977-D6FA-9271-9F50-AACE31233F0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036189" y="1915072"/>
              <a:ext cx="291624" cy="307204"/>
            </a:xfrm>
            <a:prstGeom prst="rect">
              <a:avLst/>
            </a:prstGeom>
          </p:spPr>
        </p:pic>
        <p:cxnSp>
          <p:nvCxnSpPr>
            <p:cNvPr id="162" name="Straight Arrow Connector 161">
              <a:extLst>
                <a:ext uri="{FF2B5EF4-FFF2-40B4-BE49-F238E27FC236}">
                  <a16:creationId xmlns:a16="http://schemas.microsoft.com/office/drawing/2014/main" id="{3A11215D-D554-1A35-3310-3F91B81E475A}"/>
                </a:ext>
                <a:ext uri="{C183D7F6-B498-43B3-948B-1728B52AA6E4}">
                  <adec:decorative xmlns:adec="http://schemas.microsoft.com/office/drawing/2017/decorative" val="1"/>
                </a:ext>
              </a:extLst>
            </p:cNvPr>
            <p:cNvCxnSpPr>
              <a:cxnSpLocks/>
            </p:cNvCxnSpPr>
            <p:nvPr/>
          </p:nvCxnSpPr>
          <p:spPr>
            <a:xfrm flipH="1">
              <a:off x="5135333" y="2068674"/>
              <a:ext cx="834919" cy="0"/>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169" name="Oval 168">
              <a:extLst>
                <a:ext uri="{FF2B5EF4-FFF2-40B4-BE49-F238E27FC236}">
                  <a16:creationId xmlns:a16="http://schemas.microsoft.com/office/drawing/2014/main" id="{9C191E5D-C099-F563-56E2-215315CE1BE8}"/>
                </a:ext>
                <a:ext uri="{C183D7F6-B498-43B3-948B-1728B52AA6E4}">
                  <adec:decorative xmlns:adec="http://schemas.microsoft.com/office/drawing/2017/decorative" val="1"/>
                </a:ext>
              </a:extLst>
            </p:cNvPr>
            <p:cNvSpPr/>
            <p:nvPr/>
          </p:nvSpPr>
          <p:spPr bwMode="auto">
            <a:xfrm>
              <a:off x="5504984" y="1984770"/>
              <a:ext cx="167808" cy="167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7" name="Graphic 165">
              <a:extLst>
                <a:ext uri="{FF2B5EF4-FFF2-40B4-BE49-F238E27FC236}">
                  <a16:creationId xmlns:a16="http://schemas.microsoft.com/office/drawing/2014/main" id="{EED29FA0-CF44-1A4B-CC3C-8F411AA551B8}"/>
                </a:ext>
                <a:ext uri="{C183D7F6-B498-43B3-948B-1728B52AA6E4}">
                  <adec:decorative xmlns:adec="http://schemas.microsoft.com/office/drawing/2017/decorative" val="1"/>
                </a:ext>
              </a:extLst>
            </p:cNvPr>
            <p:cNvSpPr/>
            <p:nvPr/>
          </p:nvSpPr>
          <p:spPr>
            <a:xfrm rot="2700000">
              <a:off x="5517326" y="1997112"/>
              <a:ext cx="143125" cy="14312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47625 h 190500"/>
                <a:gd name="connsiteX6" fmla="*/ 88173 w 190500"/>
                <a:gd name="connsiteY6" fmla="*/ 53797 h 190500"/>
                <a:gd name="connsiteX7" fmla="*/ 88106 w 190500"/>
                <a:gd name="connsiteY7" fmla="*/ 54769 h 190500"/>
                <a:gd name="connsiteX8" fmla="*/ 88106 w 190500"/>
                <a:gd name="connsiteY8" fmla="*/ 88106 h 190500"/>
                <a:gd name="connsiteX9" fmla="*/ 54769 w 190500"/>
                <a:gd name="connsiteY9" fmla="*/ 88106 h 190500"/>
                <a:gd name="connsiteX10" fmla="*/ 47627 w 190500"/>
                <a:gd name="connsiteY10" fmla="*/ 95252 h 190500"/>
                <a:gd name="connsiteX11" fmla="*/ 53797 w 190500"/>
                <a:gd name="connsiteY11" fmla="*/ 102327 h 190500"/>
                <a:gd name="connsiteX12" fmla="*/ 54769 w 190500"/>
                <a:gd name="connsiteY12" fmla="*/ 102394 h 190500"/>
                <a:gd name="connsiteX13" fmla="*/ 88106 w 190500"/>
                <a:gd name="connsiteY13" fmla="*/ 102394 h 190500"/>
                <a:gd name="connsiteX14" fmla="*/ 88106 w 190500"/>
                <a:gd name="connsiteY14" fmla="*/ 135731 h 190500"/>
                <a:gd name="connsiteX15" fmla="*/ 95252 w 190500"/>
                <a:gd name="connsiteY15" fmla="*/ 142873 h 190500"/>
                <a:gd name="connsiteX16" fmla="*/ 102327 w 190500"/>
                <a:gd name="connsiteY16" fmla="*/ 136703 h 190500"/>
                <a:gd name="connsiteX17" fmla="*/ 102394 w 190500"/>
                <a:gd name="connsiteY17" fmla="*/ 135731 h 190500"/>
                <a:gd name="connsiteX18" fmla="*/ 102394 w 190500"/>
                <a:gd name="connsiteY18" fmla="*/ 102394 h 190500"/>
                <a:gd name="connsiteX19" fmla="*/ 135731 w 190500"/>
                <a:gd name="connsiteY19" fmla="*/ 102394 h 190500"/>
                <a:gd name="connsiteX20" fmla="*/ 142873 w 190500"/>
                <a:gd name="connsiteY20" fmla="*/ 95248 h 190500"/>
                <a:gd name="connsiteX21" fmla="*/ 136703 w 190500"/>
                <a:gd name="connsiteY21" fmla="*/ 88173 h 190500"/>
                <a:gd name="connsiteX22" fmla="*/ 135731 w 190500"/>
                <a:gd name="connsiteY22" fmla="*/ 88106 h 190500"/>
                <a:gd name="connsiteX23" fmla="*/ 102394 w 190500"/>
                <a:gd name="connsiteY23" fmla="*/ 88106 h 190500"/>
                <a:gd name="connsiteX24" fmla="*/ 102394 w 190500"/>
                <a:gd name="connsiteY24" fmla="*/ 54769 h 190500"/>
                <a:gd name="connsiteX25" fmla="*/ 95250 w 190500"/>
                <a:gd name="connsiteY2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47625"/>
                  </a:moveTo>
                  <a:cubicBezTo>
                    <a:pt x="91680" y="47625"/>
                    <a:pt x="88658" y="50261"/>
                    <a:pt x="88173" y="53797"/>
                  </a:cubicBezTo>
                  <a:lnTo>
                    <a:pt x="88106" y="54769"/>
                  </a:lnTo>
                  <a:lnTo>
                    <a:pt x="88106" y="88106"/>
                  </a:lnTo>
                  <a:lnTo>
                    <a:pt x="54769" y="88106"/>
                  </a:lnTo>
                  <a:cubicBezTo>
                    <a:pt x="50823" y="88107"/>
                    <a:pt x="47626" y="91307"/>
                    <a:pt x="47627" y="95252"/>
                  </a:cubicBezTo>
                  <a:cubicBezTo>
                    <a:pt x="47628" y="98820"/>
                    <a:pt x="50262" y="101841"/>
                    <a:pt x="53797" y="102327"/>
                  </a:cubicBezTo>
                  <a:lnTo>
                    <a:pt x="54769" y="102394"/>
                  </a:lnTo>
                  <a:lnTo>
                    <a:pt x="88106" y="102394"/>
                  </a:lnTo>
                  <a:lnTo>
                    <a:pt x="88106" y="135731"/>
                  </a:lnTo>
                  <a:cubicBezTo>
                    <a:pt x="88107" y="139677"/>
                    <a:pt x="91307" y="142874"/>
                    <a:pt x="95252" y="142873"/>
                  </a:cubicBezTo>
                  <a:cubicBezTo>
                    <a:pt x="98820" y="142872"/>
                    <a:pt x="101841" y="140238"/>
                    <a:pt x="102327" y="136703"/>
                  </a:cubicBezTo>
                  <a:lnTo>
                    <a:pt x="102394" y="135731"/>
                  </a:lnTo>
                  <a:lnTo>
                    <a:pt x="102394" y="102394"/>
                  </a:lnTo>
                  <a:lnTo>
                    <a:pt x="135731" y="102394"/>
                  </a:lnTo>
                  <a:cubicBezTo>
                    <a:pt x="139677" y="102393"/>
                    <a:pt x="142874" y="99193"/>
                    <a:pt x="142873" y="95248"/>
                  </a:cubicBezTo>
                  <a:cubicBezTo>
                    <a:pt x="142872" y="91680"/>
                    <a:pt x="140238" y="88659"/>
                    <a:pt x="136703" y="88173"/>
                  </a:cubicBezTo>
                  <a:lnTo>
                    <a:pt x="135731" y="88106"/>
                  </a:lnTo>
                  <a:lnTo>
                    <a:pt x="102394" y="88106"/>
                  </a:lnTo>
                  <a:lnTo>
                    <a:pt x="102394" y="54769"/>
                  </a:lnTo>
                  <a:cubicBezTo>
                    <a:pt x="102394" y="50823"/>
                    <a:pt x="99195" y="47625"/>
                    <a:pt x="95250" y="47625"/>
                  </a:cubicBezTo>
                  <a:close/>
                </a:path>
              </a:pathLst>
            </a:custGeom>
            <a:solidFill>
              <a:srgbClr val="F4364C"/>
            </a:solidFill>
            <a:ln w="9525" cap="flat">
              <a:noFill/>
              <a:prstDash val="solid"/>
              <a:miter/>
            </a:ln>
          </p:spPr>
          <p:txBody>
            <a:bodyPr rtlCol="0" anchor="ctr"/>
            <a:lstStyle/>
            <a:p>
              <a:endParaRPr lang="en-US"/>
            </a:p>
          </p:txBody>
        </p:sp>
        <p:sp>
          <p:nvSpPr>
            <p:cNvPr id="178" name="TextBox 177">
              <a:extLst>
                <a:ext uri="{FF2B5EF4-FFF2-40B4-BE49-F238E27FC236}">
                  <a16:creationId xmlns:a16="http://schemas.microsoft.com/office/drawing/2014/main" id="{77D91DC7-C66A-0754-33F9-2522A9878C9F}"/>
                </a:ext>
                <a:ext uri="{C183D7F6-B498-43B3-948B-1728B52AA6E4}">
                  <adec:decorative xmlns:adec="http://schemas.microsoft.com/office/drawing/2017/decorative" val="1"/>
                </a:ext>
              </a:extLst>
            </p:cNvPr>
            <p:cNvSpPr txBox="1"/>
            <p:nvPr/>
          </p:nvSpPr>
          <p:spPr>
            <a:xfrm>
              <a:off x="6429684" y="5298147"/>
              <a:ext cx="571876" cy="307777"/>
            </a:xfrm>
            <a:prstGeom prst="rect">
              <a:avLst/>
            </a:prstGeom>
            <a:noFill/>
          </p:spPr>
          <p:txBody>
            <a:bodyPr wrap="square" lIns="0" tIns="0" rIns="0" bIns="0" anchor="t">
              <a:spAutoFit/>
            </a:bodyPr>
            <a:lstStyle/>
            <a:p>
              <a:pPr defTabSz="914400">
                <a:defRPr/>
              </a:pPr>
              <a:r>
                <a:rPr lang="en-US" sz="1000">
                  <a:solidFill>
                    <a:srgbClr val="000000"/>
                  </a:solidFill>
                  <a:latin typeface="+mj-lt"/>
                </a:rPr>
                <a:t>Public </a:t>
              </a:r>
              <a:br>
                <a:rPr lang="en-US" sz="1000">
                  <a:solidFill>
                    <a:srgbClr val="000000"/>
                  </a:solidFill>
                  <a:latin typeface="+mj-lt"/>
                </a:rPr>
              </a:br>
              <a:r>
                <a:rPr lang="en-US" sz="1000">
                  <a:solidFill>
                    <a:srgbClr val="000000"/>
                  </a:solidFill>
                  <a:latin typeface="+mj-lt"/>
                </a:rPr>
                <a:t>Internet</a:t>
              </a:r>
            </a:p>
          </p:txBody>
        </p:sp>
        <p:pic>
          <p:nvPicPr>
            <p:cNvPr id="179" name="Picture 178">
              <a:extLst>
                <a:ext uri="{FF2B5EF4-FFF2-40B4-BE49-F238E27FC236}">
                  <a16:creationId xmlns:a16="http://schemas.microsoft.com/office/drawing/2014/main" id="{86B39DE9-481B-7508-8BC6-9A2DF2014A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036189" y="5298433"/>
              <a:ext cx="291624" cy="307204"/>
            </a:xfrm>
            <a:prstGeom prst="rect">
              <a:avLst/>
            </a:prstGeom>
          </p:spPr>
        </p:pic>
        <p:cxnSp>
          <p:nvCxnSpPr>
            <p:cNvPr id="174" name="Straight Arrow Connector 173">
              <a:extLst>
                <a:ext uri="{FF2B5EF4-FFF2-40B4-BE49-F238E27FC236}">
                  <a16:creationId xmlns:a16="http://schemas.microsoft.com/office/drawing/2014/main" id="{1C7236F2-E933-6DA4-C081-A4385F24D83D}"/>
                </a:ext>
                <a:ext uri="{C183D7F6-B498-43B3-948B-1728B52AA6E4}">
                  <adec:decorative xmlns:adec="http://schemas.microsoft.com/office/drawing/2017/decorative" val="1"/>
                </a:ext>
              </a:extLst>
            </p:cNvPr>
            <p:cNvCxnSpPr>
              <a:cxnSpLocks/>
            </p:cNvCxnSpPr>
            <p:nvPr/>
          </p:nvCxnSpPr>
          <p:spPr>
            <a:xfrm flipH="1">
              <a:off x="5135333" y="5452035"/>
              <a:ext cx="834919" cy="0"/>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176" name="Oval 175">
              <a:extLst>
                <a:ext uri="{FF2B5EF4-FFF2-40B4-BE49-F238E27FC236}">
                  <a16:creationId xmlns:a16="http://schemas.microsoft.com/office/drawing/2014/main" id="{0AB8E534-AB1B-B2EF-1DDD-BE6E20C99756}"/>
                </a:ext>
                <a:ext uri="{C183D7F6-B498-43B3-948B-1728B52AA6E4}">
                  <adec:decorative xmlns:adec="http://schemas.microsoft.com/office/drawing/2017/decorative" val="1"/>
                </a:ext>
              </a:extLst>
            </p:cNvPr>
            <p:cNvSpPr/>
            <p:nvPr/>
          </p:nvSpPr>
          <p:spPr bwMode="auto">
            <a:xfrm>
              <a:off x="5504984" y="5368131"/>
              <a:ext cx="167808" cy="167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7" name="Graphic 165">
              <a:extLst>
                <a:ext uri="{FF2B5EF4-FFF2-40B4-BE49-F238E27FC236}">
                  <a16:creationId xmlns:a16="http://schemas.microsoft.com/office/drawing/2014/main" id="{38560416-0802-6908-AB3F-DDB6EFAF78BA}"/>
                </a:ext>
                <a:ext uri="{C183D7F6-B498-43B3-948B-1728B52AA6E4}">
                  <adec:decorative xmlns:adec="http://schemas.microsoft.com/office/drawing/2017/decorative" val="1"/>
                </a:ext>
              </a:extLst>
            </p:cNvPr>
            <p:cNvSpPr/>
            <p:nvPr/>
          </p:nvSpPr>
          <p:spPr>
            <a:xfrm rot="2700000">
              <a:off x="5517326" y="5380473"/>
              <a:ext cx="143125" cy="143125"/>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47625 h 190500"/>
                <a:gd name="connsiteX6" fmla="*/ 88173 w 190500"/>
                <a:gd name="connsiteY6" fmla="*/ 53797 h 190500"/>
                <a:gd name="connsiteX7" fmla="*/ 88106 w 190500"/>
                <a:gd name="connsiteY7" fmla="*/ 54769 h 190500"/>
                <a:gd name="connsiteX8" fmla="*/ 88106 w 190500"/>
                <a:gd name="connsiteY8" fmla="*/ 88106 h 190500"/>
                <a:gd name="connsiteX9" fmla="*/ 54769 w 190500"/>
                <a:gd name="connsiteY9" fmla="*/ 88106 h 190500"/>
                <a:gd name="connsiteX10" fmla="*/ 47627 w 190500"/>
                <a:gd name="connsiteY10" fmla="*/ 95252 h 190500"/>
                <a:gd name="connsiteX11" fmla="*/ 53797 w 190500"/>
                <a:gd name="connsiteY11" fmla="*/ 102327 h 190500"/>
                <a:gd name="connsiteX12" fmla="*/ 54769 w 190500"/>
                <a:gd name="connsiteY12" fmla="*/ 102394 h 190500"/>
                <a:gd name="connsiteX13" fmla="*/ 88106 w 190500"/>
                <a:gd name="connsiteY13" fmla="*/ 102394 h 190500"/>
                <a:gd name="connsiteX14" fmla="*/ 88106 w 190500"/>
                <a:gd name="connsiteY14" fmla="*/ 135731 h 190500"/>
                <a:gd name="connsiteX15" fmla="*/ 95252 w 190500"/>
                <a:gd name="connsiteY15" fmla="*/ 142873 h 190500"/>
                <a:gd name="connsiteX16" fmla="*/ 102327 w 190500"/>
                <a:gd name="connsiteY16" fmla="*/ 136703 h 190500"/>
                <a:gd name="connsiteX17" fmla="*/ 102394 w 190500"/>
                <a:gd name="connsiteY17" fmla="*/ 135731 h 190500"/>
                <a:gd name="connsiteX18" fmla="*/ 102394 w 190500"/>
                <a:gd name="connsiteY18" fmla="*/ 102394 h 190500"/>
                <a:gd name="connsiteX19" fmla="*/ 135731 w 190500"/>
                <a:gd name="connsiteY19" fmla="*/ 102394 h 190500"/>
                <a:gd name="connsiteX20" fmla="*/ 142873 w 190500"/>
                <a:gd name="connsiteY20" fmla="*/ 95248 h 190500"/>
                <a:gd name="connsiteX21" fmla="*/ 136703 w 190500"/>
                <a:gd name="connsiteY21" fmla="*/ 88173 h 190500"/>
                <a:gd name="connsiteX22" fmla="*/ 135731 w 190500"/>
                <a:gd name="connsiteY22" fmla="*/ 88106 h 190500"/>
                <a:gd name="connsiteX23" fmla="*/ 102394 w 190500"/>
                <a:gd name="connsiteY23" fmla="*/ 88106 h 190500"/>
                <a:gd name="connsiteX24" fmla="*/ 102394 w 190500"/>
                <a:gd name="connsiteY24" fmla="*/ 54769 h 190500"/>
                <a:gd name="connsiteX25" fmla="*/ 95250 w 190500"/>
                <a:gd name="connsiteY2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47625"/>
                  </a:moveTo>
                  <a:cubicBezTo>
                    <a:pt x="91680" y="47625"/>
                    <a:pt x="88658" y="50261"/>
                    <a:pt x="88173" y="53797"/>
                  </a:cubicBezTo>
                  <a:lnTo>
                    <a:pt x="88106" y="54769"/>
                  </a:lnTo>
                  <a:lnTo>
                    <a:pt x="88106" y="88106"/>
                  </a:lnTo>
                  <a:lnTo>
                    <a:pt x="54769" y="88106"/>
                  </a:lnTo>
                  <a:cubicBezTo>
                    <a:pt x="50823" y="88107"/>
                    <a:pt x="47626" y="91307"/>
                    <a:pt x="47627" y="95252"/>
                  </a:cubicBezTo>
                  <a:cubicBezTo>
                    <a:pt x="47628" y="98820"/>
                    <a:pt x="50262" y="101841"/>
                    <a:pt x="53797" y="102327"/>
                  </a:cubicBezTo>
                  <a:lnTo>
                    <a:pt x="54769" y="102394"/>
                  </a:lnTo>
                  <a:lnTo>
                    <a:pt x="88106" y="102394"/>
                  </a:lnTo>
                  <a:lnTo>
                    <a:pt x="88106" y="135731"/>
                  </a:lnTo>
                  <a:cubicBezTo>
                    <a:pt x="88107" y="139677"/>
                    <a:pt x="91307" y="142874"/>
                    <a:pt x="95252" y="142873"/>
                  </a:cubicBezTo>
                  <a:cubicBezTo>
                    <a:pt x="98820" y="142872"/>
                    <a:pt x="101841" y="140238"/>
                    <a:pt x="102327" y="136703"/>
                  </a:cubicBezTo>
                  <a:lnTo>
                    <a:pt x="102394" y="135731"/>
                  </a:lnTo>
                  <a:lnTo>
                    <a:pt x="102394" y="102394"/>
                  </a:lnTo>
                  <a:lnTo>
                    <a:pt x="135731" y="102394"/>
                  </a:lnTo>
                  <a:cubicBezTo>
                    <a:pt x="139677" y="102393"/>
                    <a:pt x="142874" y="99193"/>
                    <a:pt x="142873" y="95248"/>
                  </a:cubicBezTo>
                  <a:cubicBezTo>
                    <a:pt x="142872" y="91680"/>
                    <a:pt x="140238" y="88659"/>
                    <a:pt x="136703" y="88173"/>
                  </a:cubicBezTo>
                  <a:lnTo>
                    <a:pt x="135731" y="88106"/>
                  </a:lnTo>
                  <a:lnTo>
                    <a:pt x="102394" y="88106"/>
                  </a:lnTo>
                  <a:lnTo>
                    <a:pt x="102394" y="54769"/>
                  </a:lnTo>
                  <a:cubicBezTo>
                    <a:pt x="102394" y="50823"/>
                    <a:pt x="99195" y="47625"/>
                    <a:pt x="95250" y="47625"/>
                  </a:cubicBezTo>
                  <a:close/>
                </a:path>
              </a:pathLst>
            </a:custGeom>
            <a:solidFill>
              <a:srgbClr val="F4364C"/>
            </a:solidFill>
            <a:ln w="9525" cap="flat">
              <a:noFill/>
              <a:prstDash val="solid"/>
              <a:miter/>
            </a:ln>
          </p:spPr>
          <p:txBody>
            <a:bodyPr rtlCol="0" anchor="ctr"/>
            <a:lstStyle/>
            <a:p>
              <a:endParaRPr lang="en-US"/>
            </a:p>
          </p:txBody>
        </p:sp>
        <p:sp>
          <p:nvSpPr>
            <p:cNvPr id="180" name="Hexagon 179">
              <a:extLst>
                <a:ext uri="{FF2B5EF4-FFF2-40B4-BE49-F238E27FC236}">
                  <a16:creationId xmlns:a16="http://schemas.microsoft.com/office/drawing/2014/main" id="{FCBD7281-B009-0FF1-70A0-9C459ACF1A69}"/>
                </a:ext>
                <a:ext uri="{C183D7F6-B498-43B3-948B-1728B52AA6E4}">
                  <adec:decorative xmlns:adec="http://schemas.microsoft.com/office/drawing/2017/decorative" val="1"/>
                </a:ext>
              </a:extLst>
            </p:cNvPr>
            <p:cNvSpPr/>
            <p:nvPr/>
          </p:nvSpPr>
          <p:spPr bwMode="auto">
            <a:xfrm>
              <a:off x="5647559" y="3746400"/>
              <a:ext cx="858559" cy="740137"/>
            </a:xfrm>
            <a:prstGeom prst="hexagon">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defRPr/>
              </a:pPr>
              <a:r>
                <a:rPr lang="en-US" sz="800">
                  <a:solidFill>
                    <a:srgbClr val="000000"/>
                  </a:solidFill>
                  <a:latin typeface="+mj-lt"/>
                </a:rPr>
                <a:t>On-premises data gateway</a:t>
              </a:r>
              <a:endParaRPr lang="en-US" sz="800">
                <a:latin typeface="+mj-lt"/>
                <a:ea typeface="+mn-ea"/>
                <a:cs typeface="+mn-cs"/>
              </a:endParaRPr>
            </a:p>
          </p:txBody>
        </p:sp>
        <p:sp>
          <p:nvSpPr>
            <p:cNvPr id="181" name="Title 1">
              <a:extLst>
                <a:ext uri="{FF2B5EF4-FFF2-40B4-BE49-F238E27FC236}">
                  <a16:creationId xmlns:a16="http://schemas.microsoft.com/office/drawing/2014/main" id="{CEA73465-E9F8-DFD4-3CE3-7C5DA9B8C31A}"/>
                </a:ext>
                <a:ext uri="{C183D7F6-B498-43B3-948B-1728B52AA6E4}">
                  <adec:decorative xmlns:adec="http://schemas.microsoft.com/office/drawing/2017/decorative" val="1"/>
                </a:ext>
              </a:extLst>
            </p:cNvPr>
            <p:cNvSpPr txBox="1">
              <a:spLocks/>
            </p:cNvSpPr>
            <p:nvPr/>
          </p:nvSpPr>
          <p:spPr>
            <a:xfrm>
              <a:off x="6526393" y="3863042"/>
              <a:ext cx="894166" cy="22159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90000"/>
                </a:lnSpc>
                <a:spcAft>
                  <a:spcPts val="612"/>
                </a:spcAft>
                <a:defRPr/>
              </a:pPr>
              <a:r>
                <a:rPr lang="en-US" sz="800" spc="0">
                  <a:solidFill>
                    <a:srgbClr val="000000"/>
                  </a:solidFill>
                  <a:latin typeface="+mn-lt"/>
                  <a:cs typeface="+mn-cs"/>
                </a:rPr>
                <a:t>Data is moved out or through GW </a:t>
              </a:r>
            </a:p>
          </p:txBody>
        </p:sp>
        <p:cxnSp>
          <p:nvCxnSpPr>
            <p:cNvPr id="183" name="Straight Arrow Connector 182">
              <a:extLst>
                <a:ext uri="{FF2B5EF4-FFF2-40B4-BE49-F238E27FC236}">
                  <a16:creationId xmlns:a16="http://schemas.microsoft.com/office/drawing/2014/main" id="{6E1F2550-BE14-8166-4382-5DDBEB8B6B3D}"/>
                </a:ext>
                <a:ext uri="{C183D7F6-B498-43B3-948B-1728B52AA6E4}">
                  <adec:decorative xmlns:adec="http://schemas.microsoft.com/office/drawing/2017/decorative" val="1"/>
                </a:ext>
              </a:extLst>
            </p:cNvPr>
            <p:cNvCxnSpPr>
              <a:cxnSpLocks/>
              <a:stCxn id="180" idx="0"/>
              <a:endCxn id="135" idx="1"/>
            </p:cNvCxnSpPr>
            <p:nvPr/>
          </p:nvCxnSpPr>
          <p:spPr>
            <a:xfrm>
              <a:off x="6506118" y="4116469"/>
              <a:ext cx="1025254" cy="0"/>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86" name="Straight Arrow Connector 185">
              <a:extLst>
                <a:ext uri="{FF2B5EF4-FFF2-40B4-BE49-F238E27FC236}">
                  <a16:creationId xmlns:a16="http://schemas.microsoft.com/office/drawing/2014/main" id="{DF625C49-B763-DA4D-6FFA-3676BA2E52DB}"/>
                </a:ext>
                <a:ext uri="{C183D7F6-B498-43B3-948B-1728B52AA6E4}">
                  <adec:decorative xmlns:adec="http://schemas.microsoft.com/office/drawing/2017/decorative" val="1"/>
                </a:ext>
              </a:extLst>
            </p:cNvPr>
            <p:cNvCxnSpPr>
              <a:cxnSpLocks/>
            </p:cNvCxnSpPr>
            <p:nvPr/>
          </p:nvCxnSpPr>
          <p:spPr>
            <a:xfrm>
              <a:off x="5135334" y="3251662"/>
              <a:ext cx="311806" cy="0"/>
            </a:xfrm>
            <a:prstGeom prst="straightConnector1">
              <a:avLst/>
            </a:prstGeom>
            <a:noFill/>
            <a:ln w="12700" cap="rnd">
              <a:solidFill>
                <a:schemeClr val="tx1"/>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cxnSp>
          <p:nvCxnSpPr>
            <p:cNvPr id="187" name="Straight Arrow Connector 186">
              <a:extLst>
                <a:ext uri="{FF2B5EF4-FFF2-40B4-BE49-F238E27FC236}">
                  <a16:creationId xmlns:a16="http://schemas.microsoft.com/office/drawing/2014/main" id="{6531368E-3F39-B801-3C36-91EB8D78D755}"/>
                </a:ext>
                <a:ext uri="{C183D7F6-B498-43B3-948B-1728B52AA6E4}">
                  <adec:decorative xmlns:adec="http://schemas.microsoft.com/office/drawing/2017/decorative" val="1"/>
                </a:ext>
              </a:extLst>
            </p:cNvPr>
            <p:cNvCxnSpPr>
              <a:cxnSpLocks/>
            </p:cNvCxnSpPr>
            <p:nvPr/>
          </p:nvCxnSpPr>
          <p:spPr>
            <a:xfrm>
              <a:off x="5135334" y="4273405"/>
              <a:ext cx="311806" cy="0"/>
            </a:xfrm>
            <a:prstGeom prst="straightConnector1">
              <a:avLst/>
            </a:prstGeom>
            <a:noFill/>
            <a:ln w="12700" cap="rnd">
              <a:solidFill>
                <a:schemeClr val="tx1"/>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cxnSp>
          <p:nvCxnSpPr>
            <p:cNvPr id="189" name="Straight Arrow Connector 188">
              <a:extLst>
                <a:ext uri="{FF2B5EF4-FFF2-40B4-BE49-F238E27FC236}">
                  <a16:creationId xmlns:a16="http://schemas.microsoft.com/office/drawing/2014/main" id="{0E860E19-B9E3-8EE8-BA35-F5BC47A5C29C}"/>
                </a:ext>
                <a:ext uri="{C183D7F6-B498-43B3-948B-1728B52AA6E4}">
                  <adec:decorative xmlns:adec="http://schemas.microsoft.com/office/drawing/2017/decorative" val="1"/>
                </a:ext>
              </a:extLst>
            </p:cNvPr>
            <p:cNvCxnSpPr>
              <a:cxnSpLocks/>
              <a:endCxn id="180" idx="3"/>
            </p:cNvCxnSpPr>
            <p:nvPr/>
          </p:nvCxnSpPr>
          <p:spPr>
            <a:xfrm>
              <a:off x="5447140" y="4116469"/>
              <a:ext cx="200419" cy="0"/>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92" name="Straight Arrow Connector 191">
              <a:extLst>
                <a:ext uri="{FF2B5EF4-FFF2-40B4-BE49-F238E27FC236}">
                  <a16:creationId xmlns:a16="http://schemas.microsoft.com/office/drawing/2014/main" id="{80B1649B-79AD-681D-A51A-9DF52DF3A44C}"/>
                </a:ext>
                <a:ext uri="{C183D7F6-B498-43B3-948B-1728B52AA6E4}">
                  <adec:decorative xmlns:adec="http://schemas.microsoft.com/office/drawing/2017/decorative" val="1"/>
                </a:ext>
              </a:extLst>
            </p:cNvPr>
            <p:cNvCxnSpPr>
              <a:cxnSpLocks/>
            </p:cNvCxnSpPr>
            <p:nvPr/>
          </p:nvCxnSpPr>
          <p:spPr>
            <a:xfrm flipV="1">
              <a:off x="5447140" y="3251662"/>
              <a:ext cx="0" cy="1021743"/>
            </a:xfrm>
            <a:prstGeom prst="straightConnector1">
              <a:avLst/>
            </a:prstGeom>
            <a:noFill/>
            <a:ln w="12700" cap="rnd">
              <a:solidFill>
                <a:schemeClr val="tx1"/>
              </a:solidFill>
              <a:headEnd type="none" w="med" len="med"/>
              <a:tailEnd type="none" w="lg" len="sm"/>
            </a:ln>
            <a:effectLst/>
          </p:spPr>
          <p:style>
            <a:lnRef idx="1">
              <a:schemeClr val="accent2"/>
            </a:lnRef>
            <a:fillRef idx="3">
              <a:schemeClr val="accent2"/>
            </a:fillRef>
            <a:effectRef idx="2">
              <a:schemeClr val="accent2"/>
            </a:effectRef>
            <a:fontRef idx="minor">
              <a:schemeClr val="lt1"/>
            </a:fontRef>
          </p:style>
        </p:cxnSp>
        <p:sp>
          <p:nvSpPr>
            <p:cNvPr id="198" name="TextBox 197">
              <a:extLst>
                <a:ext uri="{FF2B5EF4-FFF2-40B4-BE49-F238E27FC236}">
                  <a16:creationId xmlns:a16="http://schemas.microsoft.com/office/drawing/2014/main" id="{397C7679-54C9-032D-4AA2-3800D779B790}"/>
                </a:ext>
                <a:ext uri="{C183D7F6-B498-43B3-948B-1728B52AA6E4}">
                  <adec:decorative xmlns:adec="http://schemas.microsoft.com/office/drawing/2017/decorative" val="1"/>
                </a:ext>
              </a:extLst>
            </p:cNvPr>
            <p:cNvSpPr txBox="1"/>
            <p:nvPr/>
          </p:nvSpPr>
          <p:spPr>
            <a:xfrm>
              <a:off x="2586465" y="3424282"/>
              <a:ext cx="734270" cy="153888"/>
            </a:xfrm>
            <a:prstGeom prst="rect">
              <a:avLst/>
            </a:prstGeom>
            <a:noFill/>
          </p:spPr>
          <p:txBody>
            <a:bodyPr wrap="square" lIns="0" tIns="0" rIns="0" bIns="0" anchor="t">
              <a:spAutoFit/>
            </a:bodyPr>
            <a:lstStyle/>
            <a:p>
              <a:pPr algn="ctr" defTabSz="914400">
                <a:defRPr/>
              </a:pPr>
              <a:r>
                <a:rPr lang="en-US" sz="1000">
                  <a:solidFill>
                    <a:srgbClr val="000000"/>
                  </a:solidFill>
                  <a:latin typeface="+mj-lt"/>
                </a:rPr>
                <a:t>Developers</a:t>
              </a:r>
            </a:p>
          </p:txBody>
        </p:sp>
        <p:sp>
          <p:nvSpPr>
            <p:cNvPr id="199" name="Graphic 65">
              <a:extLst>
                <a:ext uri="{FF2B5EF4-FFF2-40B4-BE49-F238E27FC236}">
                  <a16:creationId xmlns:a16="http://schemas.microsoft.com/office/drawing/2014/main" id="{0384C050-800D-38B0-CD4C-D7AF85A137E5}"/>
                </a:ext>
                <a:ext uri="{C183D7F6-B498-43B3-948B-1728B52AA6E4}">
                  <adec:decorative xmlns:adec="http://schemas.microsoft.com/office/drawing/2017/decorative" val="1"/>
                </a:ext>
              </a:extLst>
            </p:cNvPr>
            <p:cNvSpPr/>
            <p:nvPr/>
          </p:nvSpPr>
          <p:spPr>
            <a:xfrm>
              <a:off x="2819873" y="3039226"/>
              <a:ext cx="267455" cy="334232"/>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tx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203" name="Picture 202">
              <a:extLst>
                <a:ext uri="{FF2B5EF4-FFF2-40B4-BE49-F238E27FC236}">
                  <a16:creationId xmlns:a16="http://schemas.microsoft.com/office/drawing/2014/main" id="{ED70D927-21F5-88E6-B4A7-E3EEB87EBBE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01851" y="5189509"/>
              <a:ext cx="303498" cy="303498"/>
            </a:xfrm>
            <a:prstGeom prst="rect">
              <a:avLst/>
            </a:prstGeom>
          </p:spPr>
        </p:pic>
        <p:sp>
          <p:nvSpPr>
            <p:cNvPr id="204" name="TextBox 203">
              <a:extLst>
                <a:ext uri="{FF2B5EF4-FFF2-40B4-BE49-F238E27FC236}">
                  <a16:creationId xmlns:a16="http://schemas.microsoft.com/office/drawing/2014/main" id="{45FF20BE-9D3B-7962-5F37-F9E93236AE04}"/>
                </a:ext>
                <a:ext uri="{C183D7F6-B498-43B3-948B-1728B52AA6E4}">
                  <adec:decorative xmlns:adec="http://schemas.microsoft.com/office/drawing/2017/decorative" val="1"/>
                </a:ext>
              </a:extLst>
            </p:cNvPr>
            <p:cNvSpPr txBox="1"/>
            <p:nvPr/>
          </p:nvSpPr>
          <p:spPr>
            <a:xfrm>
              <a:off x="2600583" y="5560674"/>
              <a:ext cx="706035" cy="153888"/>
            </a:xfrm>
            <a:prstGeom prst="rect">
              <a:avLst/>
            </a:prstGeom>
            <a:noFill/>
          </p:spPr>
          <p:txBody>
            <a:bodyPr wrap="square" lIns="0" tIns="0" rIns="0" bIns="0" anchor="t">
              <a:spAutoFit/>
            </a:bodyPr>
            <a:lstStyle/>
            <a:p>
              <a:pPr marL="0" marR="0" lvl="0" indent="0" algn="ctr" defTabSz="914400">
                <a:lnSpc>
                  <a:spcPct val="100000"/>
                </a:lnSpc>
                <a:spcBef>
                  <a:spcPts val="0"/>
                </a:spcBef>
                <a:spcAft>
                  <a:spcPts val="0"/>
                </a:spcAft>
                <a:buNone/>
                <a:tabLst/>
                <a:defRPr/>
              </a:pPr>
              <a:r>
                <a:rPr lang="en-US" sz="1000">
                  <a:solidFill>
                    <a:srgbClr val="000000"/>
                  </a:solidFill>
                  <a:latin typeface="+mj-lt"/>
                </a:rPr>
                <a:t>ADF</a:t>
              </a:r>
            </a:p>
          </p:txBody>
        </p:sp>
        <p:cxnSp>
          <p:nvCxnSpPr>
            <p:cNvPr id="207" name="Elbow Connector 206">
              <a:extLst>
                <a:ext uri="{FF2B5EF4-FFF2-40B4-BE49-F238E27FC236}">
                  <a16:creationId xmlns:a16="http://schemas.microsoft.com/office/drawing/2014/main" id="{2C3D4A13-686F-98C7-4AA4-05D266F2A7FF}"/>
                </a:ext>
                <a:ext uri="{C183D7F6-B498-43B3-948B-1728B52AA6E4}">
                  <adec:decorative xmlns:adec="http://schemas.microsoft.com/office/drawing/2017/decorative" val="1"/>
                </a:ext>
              </a:extLst>
            </p:cNvPr>
            <p:cNvCxnSpPr/>
            <p:nvPr/>
          </p:nvCxnSpPr>
          <p:spPr>
            <a:xfrm>
              <a:off x="1593376" y="4661473"/>
              <a:ext cx="1098389" cy="716837"/>
            </a:xfrm>
            <a:prstGeom prst="bentConnector3">
              <a:avLst>
                <a:gd name="adj1" fmla="val 5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209" name="Straight Arrow Connector 208">
              <a:extLst>
                <a:ext uri="{FF2B5EF4-FFF2-40B4-BE49-F238E27FC236}">
                  <a16:creationId xmlns:a16="http://schemas.microsoft.com/office/drawing/2014/main" id="{271372D6-D3C5-8D9B-930F-9F835CDBFCDB}"/>
                </a:ext>
                <a:ext uri="{C183D7F6-B498-43B3-948B-1728B52AA6E4}">
                  <adec:decorative xmlns:adec="http://schemas.microsoft.com/office/drawing/2017/decorative" val="1"/>
                </a:ext>
              </a:extLst>
            </p:cNvPr>
            <p:cNvCxnSpPr>
              <a:cxnSpLocks/>
              <a:endCxn id="58" idx="1"/>
            </p:cNvCxnSpPr>
            <p:nvPr/>
          </p:nvCxnSpPr>
          <p:spPr>
            <a:xfrm>
              <a:off x="2213899" y="4273406"/>
              <a:ext cx="1912863" cy="0"/>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217" name="Elbow Connector 216">
              <a:extLst>
                <a:ext uri="{FF2B5EF4-FFF2-40B4-BE49-F238E27FC236}">
                  <a16:creationId xmlns:a16="http://schemas.microsoft.com/office/drawing/2014/main" id="{90FF7FC3-0CDA-5197-42B2-C693CFEFCC72}"/>
                </a:ext>
                <a:ext uri="{C183D7F6-B498-43B3-948B-1728B52AA6E4}">
                  <adec:decorative xmlns:adec="http://schemas.microsoft.com/office/drawing/2017/decorative" val="1"/>
                </a:ext>
              </a:extLst>
            </p:cNvPr>
            <p:cNvCxnSpPr>
              <a:cxnSpLocks/>
            </p:cNvCxnSpPr>
            <p:nvPr/>
          </p:nvCxnSpPr>
          <p:spPr>
            <a:xfrm>
              <a:off x="2965662" y="3633637"/>
              <a:ext cx="1156715" cy="413028"/>
            </a:xfrm>
            <a:prstGeom prst="bentConnector3">
              <a:avLst>
                <a:gd name="adj1" fmla="val 99"/>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grpSp>
      <p:sp>
        <p:nvSpPr>
          <p:cNvPr id="221" name="TextBox 220">
            <a:extLst>
              <a:ext uri="{FF2B5EF4-FFF2-40B4-BE49-F238E27FC236}">
                <a16:creationId xmlns:a16="http://schemas.microsoft.com/office/drawing/2014/main" id="{02A2F233-8854-08D0-20F9-81F19BE49036}"/>
              </a:ext>
            </a:extLst>
          </p:cNvPr>
          <p:cNvSpPr txBox="1"/>
          <p:nvPr/>
        </p:nvSpPr>
        <p:spPr>
          <a:xfrm>
            <a:off x="9365308" y="1698426"/>
            <a:ext cx="2244079" cy="430887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PaaS services are disconnected from the Public internet.</a:t>
            </a: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All communications between</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the services are configured to</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go through private endpoint</a:t>
            </a: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Developers connect to a </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VPN and connect to the </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backend services</a:t>
            </a: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Data sources are connected through the self-hosted</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runtime inside the firewall</a:t>
            </a: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200" b="0" i="0" u="none" strike="noStrike" kern="1200" cap="none" spc="0" normalizeH="0" baseline="0" noProof="0">
                <a:ln>
                  <a:noFill/>
                </a:ln>
                <a:solidFill>
                  <a:srgbClr val="000000"/>
                </a:solidFill>
                <a:effectLst/>
                <a:uLnTx/>
                <a:uFillTx/>
                <a:ea typeface="+mn-ea"/>
                <a:cs typeface="+mn-cs"/>
              </a:rPr>
              <a:t>When the CEO access the data</a:t>
            </a:r>
            <a:br>
              <a:rPr kumimoji="0" lang="en-US" sz="1200" b="0" i="0" u="none" strike="noStrike" kern="1200" cap="none" spc="0" normalizeH="0" baseline="0" noProof="0">
                <a:ln>
                  <a:noFill/>
                </a:ln>
                <a:solidFill>
                  <a:srgbClr val="000000"/>
                </a:solidFill>
                <a:effectLst/>
                <a:uLnTx/>
                <a:uFillTx/>
                <a:ea typeface="+mn-ea"/>
                <a:cs typeface="+mn-cs"/>
              </a:rPr>
            </a:br>
            <a:r>
              <a:rPr kumimoji="0" lang="en-US" sz="1200" b="0" i="0" u="none" strike="noStrike" kern="1200" cap="none" spc="0" normalizeH="0" baseline="0" noProof="0">
                <a:ln>
                  <a:noFill/>
                </a:ln>
                <a:solidFill>
                  <a:srgbClr val="000000"/>
                </a:solidFill>
                <a:effectLst/>
                <a:uLnTx/>
                <a:uFillTx/>
                <a:ea typeface="+mn-ea"/>
                <a:cs typeface="+mn-cs"/>
              </a:rPr>
              <a:t>in Power BI Report, the data is imported into Power BI or through the GW with DQ.</a:t>
            </a:r>
          </a:p>
        </p:txBody>
      </p:sp>
      <p:cxnSp>
        <p:nvCxnSpPr>
          <p:cNvPr id="232" name="Straight Connector 231">
            <a:extLst>
              <a:ext uri="{FF2B5EF4-FFF2-40B4-BE49-F238E27FC236}">
                <a16:creationId xmlns:a16="http://schemas.microsoft.com/office/drawing/2014/main" id="{33E34A70-6B17-E311-DBB3-8CB40E2306CB}"/>
              </a:ext>
              <a:ext uri="{C183D7F6-B498-43B3-948B-1728B52AA6E4}">
                <adec:decorative xmlns:adec="http://schemas.microsoft.com/office/drawing/2017/decorative" val="1"/>
              </a:ext>
            </a:extLst>
          </p:cNvPr>
          <p:cNvCxnSpPr>
            <a:cxnSpLocks/>
          </p:cNvCxnSpPr>
          <p:nvPr/>
        </p:nvCxnSpPr>
        <p:spPr>
          <a:xfrm flipH="1">
            <a:off x="9365308" y="2242357"/>
            <a:ext cx="22409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1" name="Straight Connector 230">
            <a:extLst>
              <a:ext uri="{FF2B5EF4-FFF2-40B4-BE49-F238E27FC236}">
                <a16:creationId xmlns:a16="http://schemas.microsoft.com/office/drawing/2014/main" id="{F1978815-24AB-17A2-44AC-F1E0F75BE870}"/>
              </a:ext>
              <a:ext uri="{C183D7F6-B498-43B3-948B-1728B52AA6E4}">
                <adec:decorative xmlns:adec="http://schemas.microsoft.com/office/drawing/2017/decorative" val="1"/>
              </a:ext>
            </a:extLst>
          </p:cNvPr>
          <p:cNvCxnSpPr>
            <a:cxnSpLocks/>
          </p:cNvCxnSpPr>
          <p:nvPr/>
        </p:nvCxnSpPr>
        <p:spPr>
          <a:xfrm flipH="1">
            <a:off x="9365308" y="3174880"/>
            <a:ext cx="22409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30" name="Straight Connector 229">
            <a:extLst>
              <a:ext uri="{FF2B5EF4-FFF2-40B4-BE49-F238E27FC236}">
                <a16:creationId xmlns:a16="http://schemas.microsoft.com/office/drawing/2014/main" id="{00F15985-E623-1648-ADD0-DBC2E9168820}"/>
              </a:ext>
              <a:ext uri="{C183D7F6-B498-43B3-948B-1728B52AA6E4}">
                <adec:decorative xmlns:adec="http://schemas.microsoft.com/office/drawing/2017/decorative" val="1"/>
              </a:ext>
            </a:extLst>
          </p:cNvPr>
          <p:cNvCxnSpPr>
            <a:cxnSpLocks/>
          </p:cNvCxnSpPr>
          <p:nvPr/>
        </p:nvCxnSpPr>
        <p:spPr>
          <a:xfrm flipH="1">
            <a:off x="9365308" y="4107403"/>
            <a:ext cx="22409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2" name="Straight Connector 221">
            <a:extLst>
              <a:ext uri="{FF2B5EF4-FFF2-40B4-BE49-F238E27FC236}">
                <a16:creationId xmlns:a16="http://schemas.microsoft.com/office/drawing/2014/main" id="{86E6C1C6-FDF5-9743-839F-F97C773CFE70}"/>
              </a:ext>
              <a:ext uri="{C183D7F6-B498-43B3-948B-1728B52AA6E4}">
                <adec:decorative xmlns:adec="http://schemas.microsoft.com/office/drawing/2017/decorative" val="1"/>
              </a:ext>
            </a:extLst>
          </p:cNvPr>
          <p:cNvCxnSpPr>
            <a:cxnSpLocks/>
          </p:cNvCxnSpPr>
          <p:nvPr/>
        </p:nvCxnSpPr>
        <p:spPr>
          <a:xfrm flipH="1">
            <a:off x="9365308" y="5039925"/>
            <a:ext cx="2240905"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itle 4">
            <a:extLst>
              <a:ext uri="{FF2B5EF4-FFF2-40B4-BE49-F238E27FC236}">
                <a16:creationId xmlns:a16="http://schemas.microsoft.com/office/drawing/2014/main" id="{C17E4E35-C0C7-EBB5-B30F-446DC896F5D8}"/>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t>Existing PaaS World</a:t>
            </a:r>
          </a:p>
        </p:txBody>
      </p:sp>
    </p:spTree>
    <p:extLst>
      <p:ext uri="{BB962C8B-B14F-4D97-AF65-F5344CB8AC3E}">
        <p14:creationId xmlns:p14="http://schemas.microsoft.com/office/powerpoint/2010/main" val="521461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par>
                                <p:cTn id="8" presetID="42" presetClass="path" presetSubtype="0" decel="50000" fill="hold" nodeType="withEffect">
                                  <p:stCondLst>
                                    <p:cond delay="100"/>
                                  </p:stCondLst>
                                  <p:childTnLst>
                                    <p:animMotion origin="layout" path="M -0.01835 7.40741E-7 L -4.375E-6 7.40741E-7 " pathEditMode="relative" rAng="0" ptsTypes="AA">
                                      <p:cBhvr>
                                        <p:cTn id="9" dur="500" fill="hold"/>
                                        <p:tgtEl>
                                          <p:spTgt spid="233"/>
                                        </p:tgtEl>
                                        <p:attrNameLst>
                                          <p:attrName>ppt_x</p:attrName>
                                          <p:attrName>ppt_y</p:attrName>
                                        </p:attrNameLst>
                                      </p:cBhvr>
                                      <p:rCtr x="911" y="0"/>
                                    </p:animMotion>
                                  </p:childTnLst>
                                </p:cTn>
                              </p:par>
                              <p:par>
                                <p:cTn id="10" presetID="10" presetClass="entr" presetSubtype="0" fill="hold" grpId="0" nodeType="withEffect">
                                  <p:stCondLst>
                                    <p:cond delay="200"/>
                                  </p:stCondLst>
                                  <p:childTnLst>
                                    <p:set>
                                      <p:cBhvr>
                                        <p:cTn id="11" dur="1" fill="hold">
                                          <p:stCondLst>
                                            <p:cond delay="0"/>
                                          </p:stCondLst>
                                        </p:cTn>
                                        <p:tgtEl>
                                          <p:spTgt spid="221"/>
                                        </p:tgtEl>
                                        <p:attrNameLst>
                                          <p:attrName>style.visibility</p:attrName>
                                        </p:attrNameLst>
                                      </p:cBhvr>
                                      <p:to>
                                        <p:strVal val="visible"/>
                                      </p:to>
                                    </p:set>
                                    <p:animEffect transition="in" filter="fade">
                                      <p:cBhvr>
                                        <p:cTn id="12" dur="500"/>
                                        <p:tgtEl>
                                          <p:spTgt spid="221"/>
                                        </p:tgtEl>
                                      </p:cBhvr>
                                    </p:animEffect>
                                  </p:childTnLst>
                                </p:cTn>
                              </p:par>
                              <p:par>
                                <p:cTn id="13" presetID="42" presetClass="path" presetSubtype="0" decel="50000" fill="hold" grpId="1" nodeType="withEffect">
                                  <p:stCondLst>
                                    <p:cond delay="200"/>
                                  </p:stCondLst>
                                  <p:childTnLst>
                                    <p:animMotion origin="layout" path="M -0.01835 7.40741E-7 L -4.375E-6 7.40741E-7 " pathEditMode="relative" rAng="0" ptsTypes="AA">
                                      <p:cBhvr>
                                        <p:cTn id="14" dur="500" fill="hold"/>
                                        <p:tgtEl>
                                          <p:spTgt spid="221"/>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232"/>
                                        </p:tgtEl>
                                        <p:attrNameLst>
                                          <p:attrName>style.visibility</p:attrName>
                                        </p:attrNameLst>
                                      </p:cBhvr>
                                      <p:to>
                                        <p:strVal val="visible"/>
                                      </p:to>
                                    </p:set>
                                    <p:animEffect transition="in" filter="fade">
                                      <p:cBhvr>
                                        <p:cTn id="17" dur="500"/>
                                        <p:tgtEl>
                                          <p:spTgt spid="232"/>
                                        </p:tgtEl>
                                      </p:cBhvr>
                                    </p:animEffect>
                                  </p:childTnLst>
                                </p:cTn>
                              </p:par>
                              <p:par>
                                <p:cTn id="18" presetID="42" presetClass="path" presetSubtype="0" decel="50000" fill="hold" nodeType="withEffect">
                                  <p:stCondLst>
                                    <p:cond delay="200"/>
                                  </p:stCondLst>
                                  <p:childTnLst>
                                    <p:animMotion origin="layout" path="M -0.01835 7.40741E-7 L -4.375E-6 7.40741E-7 " pathEditMode="relative" rAng="0" ptsTypes="AA">
                                      <p:cBhvr>
                                        <p:cTn id="19" dur="500" fill="hold"/>
                                        <p:tgtEl>
                                          <p:spTgt spid="232"/>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231"/>
                                        </p:tgtEl>
                                        <p:attrNameLst>
                                          <p:attrName>style.visibility</p:attrName>
                                        </p:attrNameLst>
                                      </p:cBhvr>
                                      <p:to>
                                        <p:strVal val="visible"/>
                                      </p:to>
                                    </p:set>
                                    <p:animEffect transition="in" filter="fade">
                                      <p:cBhvr>
                                        <p:cTn id="22" dur="500"/>
                                        <p:tgtEl>
                                          <p:spTgt spid="231"/>
                                        </p:tgtEl>
                                      </p:cBhvr>
                                    </p:animEffect>
                                  </p:childTnLst>
                                </p:cTn>
                              </p:par>
                              <p:par>
                                <p:cTn id="23" presetID="42" presetClass="path" presetSubtype="0" decel="50000" fill="hold" nodeType="withEffect">
                                  <p:stCondLst>
                                    <p:cond delay="200"/>
                                  </p:stCondLst>
                                  <p:childTnLst>
                                    <p:animMotion origin="layout" path="M -0.01836 -2.96296E-6 L 3.95833E-6 -2.96296E-6 " pathEditMode="relative" rAng="0" ptsTypes="AA">
                                      <p:cBhvr>
                                        <p:cTn id="24" dur="500" fill="hold"/>
                                        <p:tgtEl>
                                          <p:spTgt spid="231"/>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230"/>
                                        </p:tgtEl>
                                        <p:attrNameLst>
                                          <p:attrName>style.visibility</p:attrName>
                                        </p:attrNameLst>
                                      </p:cBhvr>
                                      <p:to>
                                        <p:strVal val="visible"/>
                                      </p:to>
                                    </p:set>
                                    <p:animEffect transition="in" filter="fade">
                                      <p:cBhvr>
                                        <p:cTn id="27" dur="500"/>
                                        <p:tgtEl>
                                          <p:spTgt spid="230"/>
                                        </p:tgtEl>
                                      </p:cBhvr>
                                    </p:animEffect>
                                  </p:childTnLst>
                                </p:cTn>
                              </p:par>
                              <p:par>
                                <p:cTn id="28" presetID="42" presetClass="path" presetSubtype="0" decel="50000" fill="hold" nodeType="withEffect">
                                  <p:stCondLst>
                                    <p:cond delay="200"/>
                                  </p:stCondLst>
                                  <p:childTnLst>
                                    <p:animMotion origin="layout" path="M -0.01836 -2.59259E-6 L 3.95833E-6 -2.59259E-6 " pathEditMode="relative" rAng="0" ptsTypes="AA">
                                      <p:cBhvr>
                                        <p:cTn id="29" dur="500" fill="hold"/>
                                        <p:tgtEl>
                                          <p:spTgt spid="230"/>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222"/>
                                        </p:tgtEl>
                                        <p:attrNameLst>
                                          <p:attrName>style.visibility</p:attrName>
                                        </p:attrNameLst>
                                      </p:cBhvr>
                                      <p:to>
                                        <p:strVal val="visible"/>
                                      </p:to>
                                    </p:set>
                                    <p:animEffect transition="in" filter="fade">
                                      <p:cBhvr>
                                        <p:cTn id="32" dur="500"/>
                                        <p:tgtEl>
                                          <p:spTgt spid="222"/>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222"/>
                                        </p:tgtEl>
                                        <p:attrNameLst>
                                          <p:attrName>ppt_x</p:attrName>
                                          <p:attrName>ppt_y</p:attrName>
                                        </p:attrNameLst>
                                      </p:cBhvr>
                                      <p:rCtr x="911" y="0"/>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50000" fill="hold" grpId="1" nodeType="withEffect">
                                  <p:stCondLst>
                                    <p:cond delay="0"/>
                                  </p:stCondLst>
                                  <p:childTnLst>
                                    <p:animMotion origin="layout" path="M -0.01836 -4.44444E-6 L -2.08333E-7 -4.44444E-6 " pathEditMode="relative" rAng="0" ptsTypes="AA">
                                      <p:cBhvr>
                                        <p:cTn id="39" dur="500" fill="hold"/>
                                        <p:tgtEl>
                                          <p:spTgt spid="5"/>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1" grpId="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CE5CF-A1A5-C19D-4288-2C001639B88C}"/>
            </a:ext>
          </a:extLst>
        </p:cNvPr>
        <p:cNvGrpSpPr/>
        <p:nvPr/>
      </p:nvGrpSpPr>
      <p:grpSpPr>
        <a:xfrm>
          <a:off x="0" y="0"/>
          <a:ext cx="0" cy="0"/>
          <a:chOff x="0" y="0"/>
          <a:chExt cx="0" cy="0"/>
        </a:xfrm>
      </p:grpSpPr>
      <p:sp>
        <p:nvSpPr>
          <p:cNvPr id="63" name="Title 62">
            <a:extLst>
              <a:ext uri="{FF2B5EF4-FFF2-40B4-BE49-F238E27FC236}">
                <a16:creationId xmlns:a16="http://schemas.microsoft.com/office/drawing/2014/main" id="{5321CE07-A397-2916-722D-BC2BEB9BF7A0}"/>
              </a:ext>
            </a:extLst>
          </p:cNvPr>
          <p:cNvSpPr>
            <a:spLocks noGrp="1"/>
          </p:cNvSpPr>
          <p:nvPr>
            <p:ph type="title"/>
          </p:nvPr>
        </p:nvSpPr>
        <p:spPr>
          <a:xfrm>
            <a:off x="588263" y="457200"/>
            <a:ext cx="11018520" cy="553998"/>
          </a:xfrm>
        </p:spPr>
        <p:txBody>
          <a:bodyPr/>
          <a:lstStyle/>
          <a:p>
            <a:r>
              <a:rPr lang="en-CA"/>
              <a:t>Microsoft Fabric – SaaS World</a:t>
            </a:r>
            <a:endParaRPr lang="en-US"/>
          </a:p>
        </p:txBody>
      </p:sp>
      <p:grpSp>
        <p:nvGrpSpPr>
          <p:cNvPr id="1059" name="Group 1058" descr="A diagram of OneLake as an intelligent data foundation, integrating various data services such as Data Factory, Data Engineering, Data Science, Data Warehousing, Real-Time Analytics, Power BI, and Data Activator. It shows how business users and developers access these services through Microsoft Entra ID.">
            <a:extLst>
              <a:ext uri="{FF2B5EF4-FFF2-40B4-BE49-F238E27FC236}">
                <a16:creationId xmlns:a16="http://schemas.microsoft.com/office/drawing/2014/main" id="{B8514724-9FEB-AEBB-9A4D-437AB918188F}"/>
              </a:ext>
            </a:extLst>
          </p:cNvPr>
          <p:cNvGrpSpPr/>
          <p:nvPr/>
        </p:nvGrpSpPr>
        <p:grpSpPr>
          <a:xfrm>
            <a:off x="588263" y="1607659"/>
            <a:ext cx="8189025" cy="4661378"/>
            <a:chOff x="588263" y="1607659"/>
            <a:chExt cx="8189025" cy="4661378"/>
          </a:xfrm>
        </p:grpSpPr>
        <p:sp>
          <p:nvSpPr>
            <p:cNvPr id="68" name="Rounded Rectangle 67">
              <a:extLst>
                <a:ext uri="{FF2B5EF4-FFF2-40B4-BE49-F238E27FC236}">
                  <a16:creationId xmlns:a16="http://schemas.microsoft.com/office/drawing/2014/main" id="{B78096AB-6F53-E5E3-3388-C46DF82D748D}"/>
                </a:ext>
                <a:ext uri="{C183D7F6-B498-43B3-948B-1728B52AA6E4}">
                  <adec:decorative xmlns:adec="http://schemas.microsoft.com/office/drawing/2017/decorative" val="1"/>
                </a:ext>
              </a:extLst>
            </p:cNvPr>
            <p:cNvSpPr/>
            <p:nvPr/>
          </p:nvSpPr>
          <p:spPr bwMode="auto">
            <a:xfrm>
              <a:off x="588263" y="2017712"/>
              <a:ext cx="8189025" cy="4251325"/>
            </a:xfrm>
            <a:prstGeom prst="roundRect">
              <a:avLst>
                <a:gd name="adj" fmla="val 360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2" name="Rounded Rectangle 14">
              <a:extLst>
                <a:ext uri="{FF2B5EF4-FFF2-40B4-BE49-F238E27FC236}">
                  <a16:creationId xmlns:a16="http://schemas.microsoft.com/office/drawing/2014/main" id="{4C4D0B17-2196-1CAA-6E8D-7F0F9F29E79C}"/>
                </a:ext>
                <a:ext uri="{C183D7F6-B498-43B3-948B-1728B52AA6E4}">
                  <adec:decorative xmlns:adec="http://schemas.microsoft.com/office/drawing/2017/decorative" val="1"/>
                </a:ext>
              </a:extLst>
            </p:cNvPr>
            <p:cNvSpPr>
              <a:spLocks/>
            </p:cNvSpPr>
            <p:nvPr/>
          </p:nvSpPr>
          <p:spPr>
            <a:xfrm>
              <a:off x="733424"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73" name="Rounded Rectangle 14">
              <a:extLst>
                <a:ext uri="{FF2B5EF4-FFF2-40B4-BE49-F238E27FC236}">
                  <a16:creationId xmlns:a16="http://schemas.microsoft.com/office/drawing/2014/main" id="{165952BD-77ED-2C4A-5295-830D1E7C784E}"/>
                </a:ext>
                <a:ext uri="{C183D7F6-B498-43B3-948B-1728B52AA6E4}">
                  <adec:decorative xmlns:adec="http://schemas.microsoft.com/office/drawing/2017/decorative" val="1"/>
                </a:ext>
              </a:extLst>
            </p:cNvPr>
            <p:cNvSpPr>
              <a:spLocks/>
            </p:cNvSpPr>
            <p:nvPr/>
          </p:nvSpPr>
          <p:spPr>
            <a:xfrm>
              <a:off x="892047" y="2751605"/>
              <a:ext cx="726245" cy="35165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Factory</a:t>
              </a:r>
            </a:p>
          </p:txBody>
        </p:sp>
        <p:pic>
          <p:nvPicPr>
            <p:cNvPr id="74" name="Graphic 73">
              <a:extLst>
                <a:ext uri="{FF2B5EF4-FFF2-40B4-BE49-F238E27FC236}">
                  <a16:creationId xmlns:a16="http://schemas.microsoft.com/office/drawing/2014/main" id="{21EE15ED-24AF-F711-67AD-045FE5B1949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296" r="-5296"/>
            <a:stretch/>
          </p:blipFill>
          <p:spPr>
            <a:xfrm>
              <a:off x="1072967" y="2326575"/>
              <a:ext cx="364404" cy="329502"/>
            </a:xfrm>
            <a:prstGeom prst="rect">
              <a:avLst/>
            </a:prstGeom>
            <a:effectLst/>
          </p:spPr>
        </p:pic>
        <p:sp>
          <p:nvSpPr>
            <p:cNvPr id="78" name="Rounded Rectangle 15">
              <a:extLst>
                <a:ext uri="{FF2B5EF4-FFF2-40B4-BE49-F238E27FC236}">
                  <a16:creationId xmlns:a16="http://schemas.microsoft.com/office/drawing/2014/main" id="{5792AE8B-4801-719F-735D-3EEDC4F70FDD}"/>
                </a:ext>
                <a:ext uri="{C183D7F6-B498-43B3-948B-1728B52AA6E4}">
                  <adec:decorative xmlns:adec="http://schemas.microsoft.com/office/drawing/2017/decorative" val="1"/>
                </a:ext>
              </a:extLst>
            </p:cNvPr>
            <p:cNvSpPr>
              <a:spLocks/>
            </p:cNvSpPr>
            <p:nvPr/>
          </p:nvSpPr>
          <p:spPr>
            <a:xfrm>
              <a:off x="1938698" y="2842792"/>
              <a:ext cx="919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Analytics</a:t>
              </a:r>
            </a:p>
          </p:txBody>
        </p:sp>
        <p:sp>
          <p:nvSpPr>
            <p:cNvPr id="82" name="Rounded Rectangle 17">
              <a:extLst>
                <a:ext uri="{FF2B5EF4-FFF2-40B4-BE49-F238E27FC236}">
                  <a16:creationId xmlns:a16="http://schemas.microsoft.com/office/drawing/2014/main" id="{F5C26C61-BE76-92A9-FC36-A0E4C23829C5}"/>
                </a:ext>
                <a:ext uri="{C183D7F6-B498-43B3-948B-1728B52AA6E4}">
                  <adec:decorative xmlns:adec="http://schemas.microsoft.com/office/drawing/2017/decorative" val="1"/>
                </a:ext>
              </a:extLst>
            </p:cNvPr>
            <p:cNvSpPr>
              <a:spLocks/>
            </p:cNvSpPr>
            <p:nvPr/>
          </p:nvSpPr>
          <p:spPr>
            <a:xfrm>
              <a:off x="3101157" y="2842792"/>
              <a:ext cx="878668"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Databases</a:t>
              </a:r>
            </a:p>
          </p:txBody>
        </p:sp>
        <p:sp>
          <p:nvSpPr>
            <p:cNvPr id="86" name="Rounded Rectangle 16">
              <a:extLst>
                <a:ext uri="{FF2B5EF4-FFF2-40B4-BE49-F238E27FC236}">
                  <a16:creationId xmlns:a16="http://schemas.microsoft.com/office/drawing/2014/main" id="{C61922C1-D9D4-8748-5C3E-1A3DF699EED6}"/>
                </a:ext>
                <a:ext uri="{C183D7F6-B498-43B3-948B-1728B52AA6E4}">
                  <adec:decorative xmlns:adec="http://schemas.microsoft.com/office/drawing/2017/decorative" val="1"/>
                </a:ext>
              </a:extLst>
            </p:cNvPr>
            <p:cNvSpPr>
              <a:spLocks/>
            </p:cNvSpPr>
            <p:nvPr/>
          </p:nvSpPr>
          <p:spPr>
            <a:xfrm>
              <a:off x="4243442" y="2758153"/>
              <a:ext cx="878668"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Real-Time Intelligence</a:t>
              </a:r>
            </a:p>
          </p:txBody>
        </p:sp>
        <p:sp>
          <p:nvSpPr>
            <p:cNvPr id="98" name="Rounded Rectangle 19">
              <a:extLst>
                <a:ext uri="{FF2B5EF4-FFF2-40B4-BE49-F238E27FC236}">
                  <a16:creationId xmlns:a16="http://schemas.microsoft.com/office/drawing/2014/main" id="{80382D5E-AA62-0AD1-8828-2B20A7591B37}"/>
                </a:ext>
                <a:ext uri="{C183D7F6-B498-43B3-948B-1728B52AA6E4}">
                  <adec:decorative xmlns:adec="http://schemas.microsoft.com/office/drawing/2017/decorative" val="1"/>
                </a:ext>
              </a:extLst>
            </p:cNvPr>
            <p:cNvSpPr>
              <a:spLocks/>
            </p:cNvSpPr>
            <p:nvPr/>
          </p:nvSpPr>
          <p:spPr>
            <a:xfrm>
              <a:off x="7663575" y="2751605"/>
              <a:ext cx="892114" cy="351651"/>
            </a:xfrm>
            <a:prstGeom prst="rect">
              <a:avLst/>
            </a:prstGeom>
            <a:no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Partner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workloads</a:t>
              </a:r>
            </a:p>
          </p:txBody>
        </p:sp>
        <p:sp>
          <p:nvSpPr>
            <p:cNvPr id="101" name="Rounded Rectangle 45">
              <a:extLst>
                <a:ext uri="{FF2B5EF4-FFF2-40B4-BE49-F238E27FC236}">
                  <a16:creationId xmlns:a16="http://schemas.microsoft.com/office/drawing/2014/main" id="{356BCBD7-0DA2-C9EB-AF33-EF3ED696B3F3}"/>
                </a:ext>
                <a:ext uri="{C183D7F6-B498-43B3-948B-1728B52AA6E4}">
                  <adec:decorative xmlns:adec="http://schemas.microsoft.com/office/drawing/2017/decorative" val="1"/>
                </a:ext>
              </a:extLst>
            </p:cNvPr>
            <p:cNvSpPr>
              <a:spLocks/>
            </p:cNvSpPr>
            <p:nvPr/>
          </p:nvSpPr>
          <p:spPr>
            <a:xfrm>
              <a:off x="733424" y="3866890"/>
              <a:ext cx="7898703" cy="1812935"/>
            </a:xfrm>
            <a:prstGeom prst="roundRect">
              <a:avLst>
                <a:gd name="adj" fmla="val 6594"/>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06" name="Rounded Rectangle 14">
              <a:extLst>
                <a:ext uri="{FF2B5EF4-FFF2-40B4-BE49-F238E27FC236}">
                  <a16:creationId xmlns:a16="http://schemas.microsoft.com/office/drawing/2014/main" id="{1D1DB298-D025-8945-862C-CDEFB04FCAA8}"/>
                </a:ext>
                <a:ext uri="{C183D7F6-B498-43B3-948B-1728B52AA6E4}">
                  <adec:decorative xmlns:adec="http://schemas.microsoft.com/office/drawing/2017/decorative" val="1"/>
                </a:ext>
              </a:extLst>
            </p:cNvPr>
            <p:cNvSpPr>
              <a:spLocks/>
            </p:cNvSpPr>
            <p:nvPr/>
          </p:nvSpPr>
          <p:spPr>
            <a:xfrm>
              <a:off x="7587137"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07" name="Rounded Rectangle 14">
              <a:extLst>
                <a:ext uri="{FF2B5EF4-FFF2-40B4-BE49-F238E27FC236}">
                  <a16:creationId xmlns:a16="http://schemas.microsoft.com/office/drawing/2014/main" id="{0EDFE788-5A91-5247-DA9B-269C403185BF}"/>
                </a:ext>
                <a:ext uri="{C183D7F6-B498-43B3-948B-1728B52AA6E4}">
                  <adec:decorative xmlns:adec="http://schemas.microsoft.com/office/drawing/2017/decorative" val="1"/>
                </a:ext>
              </a:extLst>
            </p:cNvPr>
            <p:cNvSpPr>
              <a:spLocks/>
            </p:cNvSpPr>
            <p:nvPr/>
          </p:nvSpPr>
          <p:spPr>
            <a:xfrm>
              <a:off x="6444849"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08" name="Rounded Rectangle 14">
              <a:extLst>
                <a:ext uri="{FF2B5EF4-FFF2-40B4-BE49-F238E27FC236}">
                  <a16:creationId xmlns:a16="http://schemas.microsoft.com/office/drawing/2014/main" id="{B44990E9-14FF-79E5-881C-C0D9BECB1217}"/>
                </a:ext>
                <a:ext uri="{C183D7F6-B498-43B3-948B-1728B52AA6E4}">
                  <adec:decorative xmlns:adec="http://schemas.microsoft.com/office/drawing/2017/decorative" val="1"/>
                </a:ext>
              </a:extLst>
            </p:cNvPr>
            <p:cNvSpPr>
              <a:spLocks/>
            </p:cNvSpPr>
            <p:nvPr/>
          </p:nvSpPr>
          <p:spPr>
            <a:xfrm>
              <a:off x="5302564"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09" name="Rounded Rectangle 14">
              <a:extLst>
                <a:ext uri="{FF2B5EF4-FFF2-40B4-BE49-F238E27FC236}">
                  <a16:creationId xmlns:a16="http://schemas.microsoft.com/office/drawing/2014/main" id="{10638767-AB5E-E576-FF51-ECF61031A88D}"/>
                </a:ext>
                <a:ext uri="{C183D7F6-B498-43B3-948B-1728B52AA6E4}">
                  <adec:decorative xmlns:adec="http://schemas.microsoft.com/office/drawing/2017/decorative" val="1"/>
                </a:ext>
              </a:extLst>
            </p:cNvPr>
            <p:cNvSpPr>
              <a:spLocks/>
            </p:cNvSpPr>
            <p:nvPr/>
          </p:nvSpPr>
          <p:spPr>
            <a:xfrm>
              <a:off x="4160279"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10" name="Rounded Rectangle 14">
              <a:extLst>
                <a:ext uri="{FF2B5EF4-FFF2-40B4-BE49-F238E27FC236}">
                  <a16:creationId xmlns:a16="http://schemas.microsoft.com/office/drawing/2014/main" id="{9127FC2D-0279-5D3B-5D3A-D882EBF26680}"/>
                </a:ext>
                <a:ext uri="{C183D7F6-B498-43B3-948B-1728B52AA6E4}">
                  <adec:decorative xmlns:adec="http://schemas.microsoft.com/office/drawing/2017/decorative" val="1"/>
                </a:ext>
              </a:extLst>
            </p:cNvPr>
            <p:cNvSpPr>
              <a:spLocks/>
            </p:cNvSpPr>
            <p:nvPr/>
          </p:nvSpPr>
          <p:spPr>
            <a:xfrm>
              <a:off x="3017994"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11" name="Rounded Rectangle 14">
              <a:extLst>
                <a:ext uri="{FF2B5EF4-FFF2-40B4-BE49-F238E27FC236}">
                  <a16:creationId xmlns:a16="http://schemas.microsoft.com/office/drawing/2014/main" id="{70A29641-AE22-24DF-B64A-CC507B386B25}"/>
                </a:ext>
                <a:ext uri="{C183D7F6-B498-43B3-948B-1728B52AA6E4}">
                  <adec:decorative xmlns:adec="http://schemas.microsoft.com/office/drawing/2017/decorative" val="1"/>
                </a:ext>
              </a:extLst>
            </p:cNvPr>
            <p:cNvSpPr>
              <a:spLocks/>
            </p:cNvSpPr>
            <p:nvPr/>
          </p:nvSpPr>
          <p:spPr>
            <a:xfrm>
              <a:off x="1875709" y="2169350"/>
              <a:ext cx="1044990" cy="1094495"/>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13" name="Rounded Rectangle 45">
              <a:extLst>
                <a:ext uri="{FF2B5EF4-FFF2-40B4-BE49-F238E27FC236}">
                  <a16:creationId xmlns:a16="http://schemas.microsoft.com/office/drawing/2014/main" id="{C38DB444-A03E-7C55-7436-80D474010DBD}"/>
                </a:ext>
                <a:ext uri="{C183D7F6-B498-43B3-948B-1728B52AA6E4}">
                  <adec:decorative xmlns:adec="http://schemas.microsoft.com/office/drawing/2017/decorative" val="1"/>
                </a:ext>
              </a:extLst>
            </p:cNvPr>
            <p:cNvSpPr>
              <a:spLocks/>
            </p:cNvSpPr>
            <p:nvPr/>
          </p:nvSpPr>
          <p:spPr>
            <a:xfrm>
              <a:off x="922492" y="4054609"/>
              <a:ext cx="7520566" cy="1437497"/>
            </a:xfrm>
            <a:prstGeom prst="roundRect">
              <a:avLst>
                <a:gd name="adj" fmla="val 5750"/>
              </a:avLst>
            </a:prstGeom>
            <a:solidFill>
              <a:schemeClr val="bg1"/>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600">
                <a:solidFill>
                  <a:schemeClr val="lt1"/>
                </a:solidFill>
                <a:latin typeface="+mj-lt"/>
                <a:cs typeface="Segoe UI" panose="020B0502040204020203" pitchFamily="34" charset="0"/>
              </a:endParaRPr>
            </a:p>
          </p:txBody>
        </p:sp>
        <p:pic>
          <p:nvPicPr>
            <p:cNvPr id="1026" name="Picture 2">
              <a:extLst>
                <a:ext uri="{FF2B5EF4-FFF2-40B4-BE49-F238E27FC236}">
                  <a16:creationId xmlns:a16="http://schemas.microsoft.com/office/drawing/2014/main" id="{3E1A9F3C-434E-ECB0-7347-5A1CBFAF4A2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4492" y="4308203"/>
              <a:ext cx="476567" cy="477498"/>
            </a:xfrm>
            <a:prstGeom prst="rect">
              <a:avLst/>
            </a:prstGeom>
            <a:noFill/>
            <a:extLst>
              <a:ext uri="{909E8E84-426E-40DD-AFC4-6F175D3DCCD1}">
                <a14:hiddenFill xmlns:a14="http://schemas.microsoft.com/office/drawing/2010/main">
                  <a:solidFill>
                    <a:srgbClr val="FFFFFF"/>
                  </a:solidFill>
                </a14:hiddenFill>
              </a:ext>
            </a:extLst>
          </p:spPr>
        </p:pic>
        <p:sp>
          <p:nvSpPr>
            <p:cNvPr id="114" name="Rounded Rectangle 17">
              <a:extLst>
                <a:ext uri="{FF2B5EF4-FFF2-40B4-BE49-F238E27FC236}">
                  <a16:creationId xmlns:a16="http://schemas.microsoft.com/office/drawing/2014/main" id="{0DB4E5F0-3032-8D19-ED1D-7A5A2AD75853}"/>
                </a:ext>
                <a:ext uri="{C183D7F6-B498-43B3-948B-1728B52AA6E4}">
                  <adec:decorative xmlns:adec="http://schemas.microsoft.com/office/drawing/2017/decorative" val="1"/>
                </a:ext>
              </a:extLst>
            </p:cNvPr>
            <p:cNvSpPr>
              <a:spLocks/>
            </p:cNvSpPr>
            <p:nvPr/>
          </p:nvSpPr>
          <p:spPr>
            <a:xfrm>
              <a:off x="3319977" y="4913403"/>
              <a:ext cx="2725596" cy="3077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2000" b="1" err="1">
                  <a:ln w="3175">
                    <a:noFill/>
                  </a:ln>
                  <a:latin typeface="+mj-lt"/>
                  <a:cs typeface="Segoe UI" pitchFamily="34" charset="0"/>
                </a:rPr>
                <a:t>OneLake</a:t>
              </a:r>
              <a:endParaRPr lang="en-US" sz="2000" b="1">
                <a:ln w="3175">
                  <a:noFill/>
                </a:ln>
                <a:latin typeface="+mj-lt"/>
                <a:cs typeface="Segoe UI" pitchFamily="34" charset="0"/>
              </a:endParaRPr>
            </a:p>
          </p:txBody>
        </p:sp>
        <p:sp>
          <p:nvSpPr>
            <p:cNvPr id="116" name="Rounded Rectangle 45">
              <a:extLst>
                <a:ext uri="{FF2B5EF4-FFF2-40B4-BE49-F238E27FC236}">
                  <a16:creationId xmlns:a16="http://schemas.microsoft.com/office/drawing/2014/main" id="{BB517D54-5656-1E01-CE1C-61ACE12EF738}"/>
                </a:ext>
                <a:ext uri="{C183D7F6-B498-43B3-948B-1728B52AA6E4}">
                  <adec:decorative xmlns:adec="http://schemas.microsoft.com/office/drawing/2017/decorative" val="1"/>
                </a:ext>
              </a:extLst>
            </p:cNvPr>
            <p:cNvSpPr>
              <a:spLocks/>
            </p:cNvSpPr>
            <p:nvPr/>
          </p:nvSpPr>
          <p:spPr>
            <a:xfrm>
              <a:off x="588263" y="5831370"/>
              <a:ext cx="8189024"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Intelligent data foundation</a:t>
              </a:r>
            </a:p>
          </p:txBody>
        </p:sp>
        <p:cxnSp>
          <p:nvCxnSpPr>
            <p:cNvPr id="118" name="Straight Arrow Connector 117">
              <a:extLst>
                <a:ext uri="{FF2B5EF4-FFF2-40B4-BE49-F238E27FC236}">
                  <a16:creationId xmlns:a16="http://schemas.microsoft.com/office/drawing/2014/main" id="{E2F00506-07B5-E879-2159-D3793785FEF4}"/>
                </a:ext>
                <a:ext uri="{C183D7F6-B498-43B3-948B-1728B52AA6E4}">
                  <adec:decorative xmlns:adec="http://schemas.microsoft.com/office/drawing/2017/decorative" val="1"/>
                </a:ext>
              </a:extLst>
            </p:cNvPr>
            <p:cNvCxnSpPr>
              <a:cxnSpLocks/>
            </p:cNvCxnSpPr>
            <p:nvPr/>
          </p:nvCxnSpPr>
          <p:spPr>
            <a:xfrm>
              <a:off x="4682776"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19" name="Straight Arrow Connector 118">
              <a:extLst>
                <a:ext uri="{FF2B5EF4-FFF2-40B4-BE49-F238E27FC236}">
                  <a16:creationId xmlns:a16="http://schemas.microsoft.com/office/drawing/2014/main" id="{2D1C5B33-7199-B2E8-2758-878F8FC9F0DB}"/>
                </a:ext>
                <a:ext uri="{C183D7F6-B498-43B3-948B-1728B52AA6E4}">
                  <adec:decorative xmlns:adec="http://schemas.microsoft.com/office/drawing/2017/decorative" val="1"/>
                </a:ext>
              </a:extLst>
            </p:cNvPr>
            <p:cNvCxnSpPr>
              <a:cxnSpLocks/>
            </p:cNvCxnSpPr>
            <p:nvPr/>
          </p:nvCxnSpPr>
          <p:spPr>
            <a:xfrm>
              <a:off x="5825062"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20" name="Straight Arrow Connector 119">
              <a:extLst>
                <a:ext uri="{FF2B5EF4-FFF2-40B4-BE49-F238E27FC236}">
                  <a16:creationId xmlns:a16="http://schemas.microsoft.com/office/drawing/2014/main" id="{5983B182-12D1-5CF8-CFE5-FAFFB8B45EEA}"/>
                </a:ext>
                <a:ext uri="{C183D7F6-B498-43B3-948B-1728B52AA6E4}">
                  <adec:decorative xmlns:adec="http://schemas.microsoft.com/office/drawing/2017/decorative" val="1"/>
                </a:ext>
              </a:extLst>
            </p:cNvPr>
            <p:cNvCxnSpPr>
              <a:cxnSpLocks/>
            </p:cNvCxnSpPr>
            <p:nvPr/>
          </p:nvCxnSpPr>
          <p:spPr>
            <a:xfrm>
              <a:off x="6967347"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21" name="Straight Arrow Connector 120">
              <a:extLst>
                <a:ext uri="{FF2B5EF4-FFF2-40B4-BE49-F238E27FC236}">
                  <a16:creationId xmlns:a16="http://schemas.microsoft.com/office/drawing/2014/main" id="{014C41BA-85D2-F59E-9FC6-231882804A5C}"/>
                </a:ext>
                <a:ext uri="{C183D7F6-B498-43B3-948B-1728B52AA6E4}">
                  <adec:decorative xmlns:adec="http://schemas.microsoft.com/office/drawing/2017/decorative" val="1"/>
                </a:ext>
              </a:extLst>
            </p:cNvPr>
            <p:cNvCxnSpPr>
              <a:cxnSpLocks/>
            </p:cNvCxnSpPr>
            <p:nvPr/>
          </p:nvCxnSpPr>
          <p:spPr>
            <a:xfrm>
              <a:off x="8109632"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22" name="Straight Arrow Connector 121">
              <a:extLst>
                <a:ext uri="{FF2B5EF4-FFF2-40B4-BE49-F238E27FC236}">
                  <a16:creationId xmlns:a16="http://schemas.microsoft.com/office/drawing/2014/main" id="{F0DA5B7C-95BF-88F7-1FBB-43EACA5DB384}"/>
                </a:ext>
                <a:ext uri="{C183D7F6-B498-43B3-948B-1728B52AA6E4}">
                  <adec:decorative xmlns:adec="http://schemas.microsoft.com/office/drawing/2017/decorative" val="1"/>
                </a:ext>
              </a:extLst>
            </p:cNvPr>
            <p:cNvCxnSpPr>
              <a:cxnSpLocks/>
            </p:cNvCxnSpPr>
            <p:nvPr/>
          </p:nvCxnSpPr>
          <p:spPr>
            <a:xfrm>
              <a:off x="3540491"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23" name="Straight Arrow Connector 122">
              <a:extLst>
                <a:ext uri="{FF2B5EF4-FFF2-40B4-BE49-F238E27FC236}">
                  <a16:creationId xmlns:a16="http://schemas.microsoft.com/office/drawing/2014/main" id="{E217FEFB-C71A-1B10-33B4-582EB3DFEF77}"/>
                </a:ext>
                <a:ext uri="{C183D7F6-B498-43B3-948B-1728B52AA6E4}">
                  <adec:decorative xmlns:adec="http://schemas.microsoft.com/office/drawing/2017/decorative" val="1"/>
                </a:ext>
              </a:extLst>
            </p:cNvPr>
            <p:cNvCxnSpPr>
              <a:cxnSpLocks/>
            </p:cNvCxnSpPr>
            <p:nvPr/>
          </p:nvCxnSpPr>
          <p:spPr>
            <a:xfrm>
              <a:off x="2398205"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cxnSp>
          <p:nvCxnSpPr>
            <p:cNvPr id="124" name="Straight Arrow Connector 123">
              <a:extLst>
                <a:ext uri="{FF2B5EF4-FFF2-40B4-BE49-F238E27FC236}">
                  <a16:creationId xmlns:a16="http://schemas.microsoft.com/office/drawing/2014/main" id="{75A1518E-4F9C-1640-3EA4-13E3E2ADE910}"/>
                </a:ext>
                <a:ext uri="{C183D7F6-B498-43B3-948B-1728B52AA6E4}">
                  <adec:decorative xmlns:adec="http://schemas.microsoft.com/office/drawing/2017/decorative" val="1"/>
                </a:ext>
              </a:extLst>
            </p:cNvPr>
            <p:cNvCxnSpPr>
              <a:cxnSpLocks/>
            </p:cNvCxnSpPr>
            <p:nvPr/>
          </p:nvCxnSpPr>
          <p:spPr>
            <a:xfrm>
              <a:off x="1255169" y="3263845"/>
              <a:ext cx="0" cy="603045"/>
            </a:xfrm>
            <a:prstGeom prst="straightConnector1">
              <a:avLst/>
            </a:prstGeom>
            <a:noFill/>
            <a:ln w="12700" cap="rnd">
              <a:solidFill>
                <a:schemeClr val="tx1"/>
              </a:solidFill>
              <a:headEnd type="none" w="med" len="med"/>
              <a:tailEnd type="arrow" w="lg" len="sm"/>
            </a:ln>
            <a:effectLst/>
          </p:spPr>
          <p:style>
            <a:lnRef idx="1">
              <a:schemeClr val="accent2"/>
            </a:lnRef>
            <a:fillRef idx="3">
              <a:schemeClr val="accent2"/>
            </a:fillRef>
            <a:effectRef idx="2">
              <a:schemeClr val="accent2"/>
            </a:effectRef>
            <a:fontRef idx="minor">
              <a:schemeClr val="lt1"/>
            </a:fontRef>
          </p:style>
        </p:cxnSp>
        <p:sp>
          <p:nvSpPr>
            <p:cNvPr id="67" name="Graphic 65">
              <a:extLst>
                <a:ext uri="{FF2B5EF4-FFF2-40B4-BE49-F238E27FC236}">
                  <a16:creationId xmlns:a16="http://schemas.microsoft.com/office/drawing/2014/main" id="{226EBE09-8C60-D4DA-6CD2-586AF99E7036}"/>
                </a:ext>
                <a:ext uri="{C183D7F6-B498-43B3-948B-1728B52AA6E4}">
                  <adec:decorative xmlns:adec="http://schemas.microsoft.com/office/drawing/2017/decorative" val="1"/>
                </a:ext>
              </a:extLst>
            </p:cNvPr>
            <p:cNvSpPr/>
            <p:nvPr/>
          </p:nvSpPr>
          <p:spPr>
            <a:xfrm>
              <a:off x="2600107" y="1650502"/>
              <a:ext cx="215256" cy="26900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26" name="Title 1">
              <a:extLst>
                <a:ext uri="{FF2B5EF4-FFF2-40B4-BE49-F238E27FC236}">
                  <a16:creationId xmlns:a16="http://schemas.microsoft.com/office/drawing/2014/main" id="{8A3DEE5A-9B13-AF26-21F2-1EFBE5EA7C6A}"/>
                </a:ext>
                <a:ext uri="{C183D7F6-B498-43B3-948B-1728B52AA6E4}">
                  <adec:decorative xmlns:adec="http://schemas.microsoft.com/office/drawing/2017/decorative" val="1"/>
                </a:ext>
              </a:extLst>
            </p:cNvPr>
            <p:cNvSpPr txBox="1">
              <a:spLocks/>
            </p:cNvSpPr>
            <p:nvPr/>
          </p:nvSpPr>
          <p:spPr>
            <a:xfrm>
              <a:off x="2936005" y="1708828"/>
              <a:ext cx="579489" cy="15234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defTabSz="932563">
                <a:lnSpc>
                  <a:spcPct val="90000"/>
                </a:lnSpc>
                <a:spcAft>
                  <a:spcPts val="612"/>
                </a:spcAft>
                <a:defRPr/>
              </a:pPr>
              <a:r>
                <a:rPr lang="en-US" sz="1100" b="1" spc="0"/>
                <a:t>Business</a:t>
              </a:r>
            </a:p>
          </p:txBody>
        </p:sp>
        <p:sp>
          <p:nvSpPr>
            <p:cNvPr id="1024" name="Title 1">
              <a:extLst>
                <a:ext uri="{FF2B5EF4-FFF2-40B4-BE49-F238E27FC236}">
                  <a16:creationId xmlns:a16="http://schemas.microsoft.com/office/drawing/2014/main" id="{08252C9D-1AD1-A5F7-4EC8-D674924E72F5}"/>
                </a:ext>
                <a:ext uri="{C183D7F6-B498-43B3-948B-1728B52AA6E4}">
                  <adec:decorative xmlns:adec="http://schemas.microsoft.com/office/drawing/2017/decorative" val="1"/>
                </a:ext>
              </a:extLst>
            </p:cNvPr>
            <p:cNvSpPr txBox="1">
              <a:spLocks/>
            </p:cNvSpPr>
            <p:nvPr/>
          </p:nvSpPr>
          <p:spPr>
            <a:xfrm>
              <a:off x="4545717" y="1708828"/>
              <a:ext cx="564226" cy="15234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defTabSz="932563">
                <a:lnSpc>
                  <a:spcPct val="90000"/>
                </a:lnSpc>
                <a:spcAft>
                  <a:spcPts val="612"/>
                </a:spcAft>
                <a:defRPr/>
              </a:pPr>
              <a:r>
                <a:rPr lang="en-US" sz="1100" b="1" spc="0">
                  <a:cs typeface="Segoe UI"/>
                </a:rPr>
                <a:t>Entra ID</a:t>
              </a:r>
              <a:endParaRPr lang="en-US" sz="1100" b="1" spc="0"/>
            </a:p>
          </p:txBody>
        </p:sp>
        <p:pic>
          <p:nvPicPr>
            <p:cNvPr id="1030" name="Picture 7">
              <a:hlinkClick r:id="rId6"/>
              <a:extLst>
                <a:ext uri="{FF2B5EF4-FFF2-40B4-BE49-F238E27FC236}">
                  <a16:creationId xmlns:a16="http://schemas.microsoft.com/office/drawing/2014/main" id="{28D6210E-CBB1-DFCA-FB46-53A2834D409E}"/>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33179" y="1607659"/>
              <a:ext cx="354687" cy="354687"/>
            </a:xfrm>
            <a:prstGeom prst="rect">
              <a:avLst/>
            </a:prstGeom>
            <a:noFill/>
            <a:extLst>
              <a:ext uri="{909E8E84-426E-40DD-AFC4-6F175D3DCCD1}">
                <a14:hiddenFill xmlns:a14="http://schemas.microsoft.com/office/drawing/2010/main">
                  <a:solidFill>
                    <a:srgbClr val="FFFFFF"/>
                  </a:solidFill>
                </a14:hiddenFill>
              </a:ext>
            </a:extLst>
          </p:spPr>
        </p:pic>
        <p:sp>
          <p:nvSpPr>
            <p:cNvPr id="127" name="Title 1">
              <a:extLst>
                <a:ext uri="{FF2B5EF4-FFF2-40B4-BE49-F238E27FC236}">
                  <a16:creationId xmlns:a16="http://schemas.microsoft.com/office/drawing/2014/main" id="{F1429252-4140-2BA8-704E-55E00E5BA060}"/>
                </a:ext>
                <a:ext uri="{C183D7F6-B498-43B3-948B-1728B52AA6E4}">
                  <adec:decorative xmlns:adec="http://schemas.microsoft.com/office/drawing/2017/decorative" val="1"/>
                </a:ext>
              </a:extLst>
            </p:cNvPr>
            <p:cNvSpPr txBox="1">
              <a:spLocks/>
            </p:cNvSpPr>
            <p:nvPr/>
          </p:nvSpPr>
          <p:spPr>
            <a:xfrm>
              <a:off x="5995556" y="1708828"/>
              <a:ext cx="769888" cy="15234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defTabSz="932563">
                <a:lnSpc>
                  <a:spcPct val="90000"/>
                </a:lnSpc>
                <a:spcAft>
                  <a:spcPts val="612"/>
                </a:spcAft>
                <a:defRPr/>
              </a:pPr>
              <a:r>
                <a:rPr lang="en-US" sz="1100" b="1" spc="0">
                  <a:cs typeface="Segoe UI"/>
                </a:rPr>
                <a:t>Developers</a:t>
              </a:r>
              <a:endParaRPr lang="en-US" sz="4000"/>
            </a:p>
          </p:txBody>
        </p:sp>
        <p:sp>
          <p:nvSpPr>
            <p:cNvPr id="1033" name="Graphic 65">
              <a:extLst>
                <a:ext uri="{FF2B5EF4-FFF2-40B4-BE49-F238E27FC236}">
                  <a16:creationId xmlns:a16="http://schemas.microsoft.com/office/drawing/2014/main" id="{DD66D0BA-FB89-3B09-3FD1-36C07805D6FC}"/>
                </a:ext>
                <a:ext uri="{C183D7F6-B498-43B3-948B-1728B52AA6E4}">
                  <adec:decorative xmlns:adec="http://schemas.microsoft.com/office/drawing/2017/decorative" val="1"/>
                </a:ext>
              </a:extLst>
            </p:cNvPr>
            <p:cNvSpPr/>
            <p:nvPr/>
          </p:nvSpPr>
          <p:spPr>
            <a:xfrm>
              <a:off x="5727629" y="1650502"/>
              <a:ext cx="215256" cy="26900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grpSp>
      <p:sp>
        <p:nvSpPr>
          <p:cNvPr id="1043" name="TextBox 1042">
            <a:extLst>
              <a:ext uri="{FF2B5EF4-FFF2-40B4-BE49-F238E27FC236}">
                <a16:creationId xmlns:a16="http://schemas.microsoft.com/office/drawing/2014/main" id="{882A770C-43DD-9821-3F9D-40F1E996AFCE}"/>
              </a:ext>
            </a:extLst>
          </p:cNvPr>
          <p:cNvSpPr txBox="1"/>
          <p:nvPr/>
        </p:nvSpPr>
        <p:spPr>
          <a:xfrm>
            <a:off x="9078184" y="2165910"/>
            <a:ext cx="2531204" cy="395492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Users connect to the SaaS service from global network</a:t>
            </a:r>
            <a:endParaRPr lang="en-US" sz="1400">
              <a:solidFill>
                <a:srgbClr val="000000"/>
              </a:solidFill>
              <a:latin typeface="Segoe UI"/>
            </a:endParaRP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Endpoints and access are protected using Entra ID</a:t>
            </a:r>
          </a:p>
          <a:p>
            <a:pPr marL="0" marR="0" lvl="0" indent="0" algn="l" defTabSz="914400" rtl="0" eaLnBrk="1" fontAlgn="auto" latinLnBrk="0" hangingPunct="1">
              <a:lnSpc>
                <a:spcPct val="100000"/>
              </a:lnSpc>
              <a:spcAft>
                <a:spcPts val="3000"/>
              </a:spcAft>
              <a:buClrTx/>
              <a:buSzTx/>
              <a:buFont typeface="Arial" panose="020B0604020202020204" pitchFamily="34" charset="0"/>
              <a:buNone/>
              <a:tabLst/>
              <a:defRPr/>
            </a:pPr>
            <a:r>
              <a:rPr kumimoji="0" lang="en-US" sz="1400" b="0" i="0" u="none" strike="noStrike" kern="0" cap="none" spc="0" normalizeH="0" baseline="0" noProof="0">
                <a:ln>
                  <a:noFill/>
                </a:ln>
                <a:solidFill>
                  <a:srgbClr val="001919"/>
                </a:solidFill>
                <a:effectLst/>
                <a:uLnTx/>
                <a:uFillTx/>
                <a:latin typeface="Segoe UI"/>
                <a:ea typeface="+mn-ea"/>
                <a:cs typeface="Segoe UI"/>
              </a:rPr>
              <a:t>All internal communications between the experiences happens through MS </a:t>
            </a:r>
            <a:br>
              <a:rPr kumimoji="0" lang="en-US" sz="1400" b="0" i="0" u="none" strike="noStrike" kern="0" cap="none" spc="0" normalizeH="0" baseline="0" noProof="0">
                <a:ln>
                  <a:noFill/>
                </a:ln>
                <a:solidFill>
                  <a:srgbClr val="001919"/>
                </a:solidFill>
                <a:effectLst/>
                <a:uLnTx/>
                <a:uFillTx/>
                <a:latin typeface="Segoe UI"/>
                <a:ea typeface="+mn-ea"/>
                <a:cs typeface="Segoe UI"/>
              </a:rPr>
            </a:br>
            <a:r>
              <a:rPr kumimoji="0" lang="en-US" sz="1400" b="0" i="0" u="none" strike="noStrike" kern="0" cap="none" spc="0" normalizeH="0" baseline="0" noProof="0">
                <a:ln>
                  <a:noFill/>
                </a:ln>
                <a:solidFill>
                  <a:srgbClr val="001919"/>
                </a:solidFill>
                <a:effectLst/>
                <a:uLnTx/>
                <a:uFillTx/>
                <a:latin typeface="Segoe UI"/>
                <a:ea typeface="+mn-ea"/>
                <a:cs typeface="Segoe UI"/>
              </a:rPr>
              <a:t>backbone network</a:t>
            </a:r>
          </a:p>
          <a:p>
            <a:pPr marL="0" marR="0" lvl="0" indent="0" algn="l" defTabSz="914367" rtl="0" eaLnBrk="1" fontAlgn="auto" latinLnBrk="0" hangingPunct="1">
              <a:lnSpc>
                <a:spcPct val="100000"/>
              </a:lnSpc>
              <a:spcBef>
                <a:spcPts val="0"/>
              </a:spcBef>
              <a:spcAft>
                <a:spcPts val="30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When the CEO access the data in Power BI Report, the data is fetched directly from the </a:t>
            </a:r>
            <a:r>
              <a:rPr kumimoji="0" lang="en-US" sz="1400" b="0" i="0" u="none" strike="noStrike" kern="1200" cap="none" spc="0" normalizeH="0" baseline="0" noProof="0" err="1">
                <a:ln>
                  <a:noFill/>
                </a:ln>
                <a:solidFill>
                  <a:srgbClr val="000000"/>
                </a:solidFill>
                <a:effectLst/>
                <a:uLnTx/>
                <a:uFillTx/>
                <a:latin typeface="Segoe UI"/>
                <a:ea typeface="+mn-ea"/>
                <a:cs typeface="+mn-cs"/>
              </a:rPr>
              <a:t>OneLake</a:t>
            </a:r>
            <a:r>
              <a:rPr kumimoji="0" lang="en-US" sz="1400" b="0" i="0" u="none" strike="noStrike" kern="1200" cap="none" spc="0" normalizeH="0" baseline="0" noProof="0">
                <a:ln>
                  <a:noFill/>
                </a:ln>
                <a:solidFill>
                  <a:srgbClr val="000000"/>
                </a:solidFill>
                <a:effectLst/>
                <a:uLnTx/>
                <a:uFillTx/>
                <a:latin typeface="Segoe UI"/>
                <a:ea typeface="+mn-ea"/>
                <a:cs typeface="+mn-cs"/>
              </a:rPr>
              <a:t> instantly and securely without copying or moving</a:t>
            </a:r>
          </a:p>
        </p:txBody>
      </p:sp>
      <p:cxnSp>
        <p:nvCxnSpPr>
          <p:cNvPr id="1047" name="Straight Connector 1046">
            <a:extLst>
              <a:ext uri="{FF2B5EF4-FFF2-40B4-BE49-F238E27FC236}">
                <a16:creationId xmlns:a16="http://schemas.microsoft.com/office/drawing/2014/main" id="{0B440EAB-622D-AD6C-D147-EF7C2912E3DB}"/>
              </a:ext>
              <a:ext uri="{C183D7F6-B498-43B3-948B-1728B52AA6E4}">
                <adec:decorative xmlns:adec="http://schemas.microsoft.com/office/drawing/2017/decorative" val="1"/>
              </a:ext>
            </a:extLst>
          </p:cNvPr>
          <p:cNvCxnSpPr>
            <a:cxnSpLocks/>
          </p:cNvCxnSpPr>
          <p:nvPr/>
        </p:nvCxnSpPr>
        <p:spPr>
          <a:xfrm flipH="1">
            <a:off x="9078184" y="2762115"/>
            <a:ext cx="2528029"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4" name="Straight Connector 1043">
            <a:extLst>
              <a:ext uri="{FF2B5EF4-FFF2-40B4-BE49-F238E27FC236}">
                <a16:creationId xmlns:a16="http://schemas.microsoft.com/office/drawing/2014/main" id="{20A2D603-32EF-3C69-1F09-3946E85E2310}"/>
              </a:ext>
              <a:ext uri="{C183D7F6-B498-43B3-948B-1728B52AA6E4}">
                <adec:decorative xmlns:adec="http://schemas.microsoft.com/office/drawing/2017/decorative" val="1"/>
              </a:ext>
            </a:extLst>
          </p:cNvPr>
          <p:cNvCxnSpPr>
            <a:cxnSpLocks/>
          </p:cNvCxnSpPr>
          <p:nvPr/>
        </p:nvCxnSpPr>
        <p:spPr>
          <a:xfrm flipH="1">
            <a:off x="9078184" y="3576145"/>
            <a:ext cx="2528029"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048" name="Straight Connector 1047">
            <a:extLst>
              <a:ext uri="{FF2B5EF4-FFF2-40B4-BE49-F238E27FC236}">
                <a16:creationId xmlns:a16="http://schemas.microsoft.com/office/drawing/2014/main" id="{5DF391E2-E46D-0B95-682D-FDE3ED8FDC7E}"/>
              </a:ext>
              <a:ext uri="{C183D7F6-B498-43B3-948B-1728B52AA6E4}">
                <adec:decorative xmlns:adec="http://schemas.microsoft.com/office/drawing/2017/decorative" val="1"/>
              </a:ext>
            </a:extLst>
          </p:cNvPr>
          <p:cNvCxnSpPr>
            <a:cxnSpLocks/>
          </p:cNvCxnSpPr>
          <p:nvPr/>
        </p:nvCxnSpPr>
        <p:spPr>
          <a:xfrm flipH="1">
            <a:off x="9078184" y="4827741"/>
            <a:ext cx="2528029"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 name="Picture 45">
            <a:extLst>
              <a:ext uri="{FF2B5EF4-FFF2-40B4-BE49-F238E27FC236}">
                <a16:creationId xmlns:a16="http://schemas.microsoft.com/office/drawing/2014/main" id="{486A7C19-348F-8D57-4FEE-E8535C78BF5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319977" y="2305915"/>
            <a:ext cx="365396" cy="365396"/>
          </a:xfrm>
          <a:prstGeom prst="rect">
            <a:avLst/>
          </a:prstGeom>
        </p:spPr>
      </p:pic>
      <p:pic>
        <p:nvPicPr>
          <p:cNvPr id="3" name="Picture 2">
            <a:extLst>
              <a:ext uri="{FF2B5EF4-FFF2-40B4-BE49-F238E27FC236}">
                <a16:creationId xmlns:a16="http://schemas.microsoft.com/office/drawing/2014/main" id="{5B3CC465-1087-D8EE-3BFD-820B6466965B}"/>
              </a:ext>
              <a:ext uri="{C183D7F6-B498-43B3-948B-1728B52AA6E4}">
                <adec:decorative xmlns:adec="http://schemas.microsoft.com/office/drawing/2017/decorative" val="1"/>
              </a:ext>
            </a:extLst>
          </p:cNvPr>
          <p:cNvPicPr>
            <a:picLocks noChangeAspect="1"/>
          </p:cNvPicPr>
          <p:nvPr/>
        </p:nvPicPr>
        <p:blipFill>
          <a:blip r:embed="rId10"/>
          <a:srcRect/>
          <a:stretch/>
        </p:blipFill>
        <p:spPr>
          <a:xfrm>
            <a:off x="2197159" y="2326575"/>
            <a:ext cx="343709" cy="328139"/>
          </a:xfrm>
          <a:prstGeom prst="rect">
            <a:avLst/>
          </a:prstGeom>
        </p:spPr>
      </p:pic>
      <p:pic>
        <p:nvPicPr>
          <p:cNvPr id="4" name="Picture 3">
            <a:extLst>
              <a:ext uri="{FF2B5EF4-FFF2-40B4-BE49-F238E27FC236}">
                <a16:creationId xmlns:a16="http://schemas.microsoft.com/office/drawing/2014/main" id="{DDAC9812-3827-121E-0BCF-1954109A2230}"/>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4487866" y="2329038"/>
            <a:ext cx="334941" cy="335256"/>
          </a:xfrm>
          <a:prstGeom prst="rect">
            <a:avLst/>
          </a:prstGeom>
        </p:spPr>
      </p:pic>
      <p:pic>
        <p:nvPicPr>
          <p:cNvPr id="5" name="Graphic 4">
            <a:extLst>
              <a:ext uri="{FF2B5EF4-FFF2-40B4-BE49-F238E27FC236}">
                <a16:creationId xmlns:a16="http://schemas.microsoft.com/office/drawing/2014/main" id="{AABFD89C-4E01-6FDA-7186-B292A0E4A285}"/>
              </a:ext>
              <a:ext uri="{C183D7F6-B498-43B3-948B-1728B52AA6E4}">
                <adec:decorative xmlns:adec="http://schemas.microsoft.com/office/drawing/2017/decorative" val="1"/>
              </a:ext>
            </a:extLst>
          </p:cNvPr>
          <p:cNvPicPr>
            <a:picLocks/>
          </p:cNvPicPr>
          <p:nvPr/>
        </p:nvPicPr>
        <p:blipFill rotWithShape="1">
          <a:blip r:embed="rId12">
            <a:extLst>
              <a:ext uri="{96DAC541-7B7A-43D3-8B79-37D633B846F1}">
                <asvg:svgBlip xmlns:asvg="http://schemas.microsoft.com/office/drawing/2016/SVG/main" r:embed="rId13"/>
              </a:ext>
            </a:extLst>
          </a:blip>
          <a:srcRect l="-5296" r="-5296"/>
          <a:stretch/>
        </p:blipFill>
        <p:spPr>
          <a:xfrm>
            <a:off x="5631152" y="2353967"/>
            <a:ext cx="364404" cy="329502"/>
          </a:xfrm>
          <a:prstGeom prst="rect">
            <a:avLst/>
          </a:prstGeom>
          <a:effectLst/>
        </p:spPr>
      </p:pic>
      <p:sp>
        <p:nvSpPr>
          <p:cNvPr id="6" name="Rounded Rectangle 19">
            <a:extLst>
              <a:ext uri="{FF2B5EF4-FFF2-40B4-BE49-F238E27FC236}">
                <a16:creationId xmlns:a16="http://schemas.microsoft.com/office/drawing/2014/main" id="{3A4C8B91-B591-D24C-1E33-77BC1D05E0BC}"/>
              </a:ext>
              <a:ext uri="{C183D7F6-B498-43B3-948B-1728B52AA6E4}">
                <adec:decorative xmlns:adec="http://schemas.microsoft.com/office/drawing/2017/decorative" val="1"/>
              </a:ext>
            </a:extLst>
          </p:cNvPr>
          <p:cNvSpPr>
            <a:spLocks/>
          </p:cNvSpPr>
          <p:nvPr/>
        </p:nvSpPr>
        <p:spPr>
          <a:xfrm>
            <a:off x="5506165" y="2848686"/>
            <a:ext cx="757627" cy="175826"/>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uLnTx/>
                <a:uFillTx/>
                <a:latin typeface="+mj-lt"/>
                <a:ea typeface="+mn-ea"/>
                <a:cs typeface="+mn-cs"/>
              </a:rPr>
              <a:t>Power BI</a:t>
            </a:r>
          </a:p>
        </p:txBody>
      </p:sp>
      <p:pic>
        <p:nvPicPr>
          <p:cNvPr id="7" name="Picture 6">
            <a:extLst>
              <a:ext uri="{FF2B5EF4-FFF2-40B4-BE49-F238E27FC236}">
                <a16:creationId xmlns:a16="http://schemas.microsoft.com/office/drawing/2014/main" id="{D16918B0-3907-ADC2-C2C8-D38A973B6A7D}"/>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6803324" y="2361079"/>
            <a:ext cx="328046" cy="322390"/>
          </a:xfrm>
          <a:prstGeom prst="rect">
            <a:avLst/>
          </a:prstGeom>
        </p:spPr>
      </p:pic>
      <p:sp>
        <p:nvSpPr>
          <p:cNvPr id="8" name="Text Placeholder 2">
            <a:extLst>
              <a:ext uri="{FF2B5EF4-FFF2-40B4-BE49-F238E27FC236}">
                <a16:creationId xmlns:a16="http://schemas.microsoft.com/office/drawing/2014/main" id="{CD67C0D4-9B49-6477-ED95-3B506616472C}"/>
              </a:ext>
            </a:extLst>
          </p:cNvPr>
          <p:cNvSpPr txBox="1">
            <a:spLocks/>
          </p:cNvSpPr>
          <p:nvPr/>
        </p:nvSpPr>
        <p:spPr>
          <a:xfrm>
            <a:off x="6475062" y="2762148"/>
            <a:ext cx="984564" cy="33855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00">
                <a:latin typeface="+mj-lt"/>
                <a:cs typeface="+mn-cs"/>
              </a:rPr>
              <a:t>Industry Solutions</a:t>
            </a:r>
          </a:p>
        </p:txBody>
      </p:sp>
      <p:pic>
        <p:nvPicPr>
          <p:cNvPr id="9" name="Graphic 76">
            <a:extLst>
              <a:ext uri="{FF2B5EF4-FFF2-40B4-BE49-F238E27FC236}">
                <a16:creationId xmlns:a16="http://schemas.microsoft.com/office/drawing/2014/main" id="{9650CC7C-0FB3-9E13-93A3-48F37C2424AC}"/>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7932258" y="2360379"/>
            <a:ext cx="354748" cy="354748"/>
          </a:xfrm>
          <a:prstGeom prst="rect">
            <a:avLst/>
          </a:prstGeom>
        </p:spPr>
      </p:pic>
    </p:spTree>
    <p:extLst>
      <p:ext uri="{BB962C8B-B14F-4D97-AF65-F5344CB8AC3E}">
        <p14:creationId xmlns:p14="http://schemas.microsoft.com/office/powerpoint/2010/main" val="647275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63"/>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1059"/>
                                        </p:tgtEl>
                                        <p:attrNameLst>
                                          <p:attrName>style.visibility</p:attrName>
                                        </p:attrNameLst>
                                      </p:cBhvr>
                                      <p:to>
                                        <p:strVal val="visible"/>
                                      </p:to>
                                    </p:set>
                                    <p:animEffect transition="in" filter="fade">
                                      <p:cBhvr>
                                        <p:cTn id="12" dur="500"/>
                                        <p:tgtEl>
                                          <p:spTgt spid="1059"/>
                                        </p:tgtEl>
                                      </p:cBhvr>
                                    </p:animEffect>
                                  </p:childTnLst>
                                </p:cTn>
                              </p:par>
                              <p:par>
                                <p:cTn id="13" presetID="42" presetClass="path" presetSubtype="0" decel="50000" fill="hold" nodeType="withEffect">
                                  <p:stCondLst>
                                    <p:cond delay="100"/>
                                  </p:stCondLst>
                                  <p:childTnLst>
                                    <p:animMotion origin="layout" path="M -0.01835 7.40741E-7 L -4.375E-6 7.40741E-7 " pathEditMode="relative" rAng="0" ptsTypes="AA">
                                      <p:cBhvr>
                                        <p:cTn id="14" dur="500" fill="hold"/>
                                        <p:tgtEl>
                                          <p:spTgt spid="1059"/>
                                        </p:tgtEl>
                                        <p:attrNameLst>
                                          <p:attrName>ppt_x</p:attrName>
                                          <p:attrName>ppt_y</p:attrName>
                                        </p:attrNameLst>
                                      </p:cBhvr>
                                      <p:rCtr x="911" y="0"/>
                                    </p:animMotion>
                                  </p:childTnLst>
                                </p:cTn>
                              </p:par>
                              <p:par>
                                <p:cTn id="15" presetID="10" presetClass="entr" presetSubtype="0" fill="hold" grpId="0" nodeType="withEffect">
                                  <p:stCondLst>
                                    <p:cond delay="200"/>
                                  </p:stCondLst>
                                  <p:childTnLst>
                                    <p:set>
                                      <p:cBhvr>
                                        <p:cTn id="16" dur="1" fill="hold">
                                          <p:stCondLst>
                                            <p:cond delay="0"/>
                                          </p:stCondLst>
                                        </p:cTn>
                                        <p:tgtEl>
                                          <p:spTgt spid="1043"/>
                                        </p:tgtEl>
                                        <p:attrNameLst>
                                          <p:attrName>style.visibility</p:attrName>
                                        </p:attrNameLst>
                                      </p:cBhvr>
                                      <p:to>
                                        <p:strVal val="visible"/>
                                      </p:to>
                                    </p:set>
                                    <p:animEffect transition="in" filter="fade">
                                      <p:cBhvr>
                                        <p:cTn id="17" dur="500"/>
                                        <p:tgtEl>
                                          <p:spTgt spid="1043"/>
                                        </p:tgtEl>
                                      </p:cBhvr>
                                    </p:animEffect>
                                  </p:childTnLst>
                                </p:cTn>
                              </p:par>
                              <p:par>
                                <p:cTn id="18" presetID="42" presetClass="path" presetSubtype="0" decel="50000" fill="hold" grpId="1" nodeType="withEffect">
                                  <p:stCondLst>
                                    <p:cond delay="200"/>
                                  </p:stCondLst>
                                  <p:childTnLst>
                                    <p:animMotion origin="layout" path="M -0.01836 3.33333E-6 L 2.5E-6 3.33333E-6 " pathEditMode="relative" rAng="0" ptsTypes="AA">
                                      <p:cBhvr>
                                        <p:cTn id="19" dur="500" fill="hold"/>
                                        <p:tgtEl>
                                          <p:spTgt spid="1043"/>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1047"/>
                                        </p:tgtEl>
                                        <p:attrNameLst>
                                          <p:attrName>style.visibility</p:attrName>
                                        </p:attrNameLst>
                                      </p:cBhvr>
                                      <p:to>
                                        <p:strVal val="visible"/>
                                      </p:to>
                                    </p:set>
                                    <p:animEffect transition="in" filter="fade">
                                      <p:cBhvr>
                                        <p:cTn id="22" dur="500"/>
                                        <p:tgtEl>
                                          <p:spTgt spid="1047"/>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1047"/>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044"/>
                                        </p:tgtEl>
                                        <p:attrNameLst>
                                          <p:attrName>style.visibility</p:attrName>
                                        </p:attrNameLst>
                                      </p:cBhvr>
                                      <p:to>
                                        <p:strVal val="visible"/>
                                      </p:to>
                                    </p:set>
                                    <p:animEffect transition="in" filter="fade">
                                      <p:cBhvr>
                                        <p:cTn id="27" dur="500"/>
                                        <p:tgtEl>
                                          <p:spTgt spid="1044"/>
                                        </p:tgtEl>
                                      </p:cBhvr>
                                    </p:animEffect>
                                  </p:childTnLst>
                                </p:cTn>
                              </p:par>
                              <p:par>
                                <p:cTn id="28" presetID="42" presetClass="path" presetSubtype="0" decel="50000" fill="hold" nodeType="withEffect">
                                  <p:stCondLst>
                                    <p:cond delay="200"/>
                                  </p:stCondLst>
                                  <p:childTnLst>
                                    <p:animMotion origin="layout" path="M -0.01836 2.22222E-6 L 2.70833E-6 2.22222E-6 " pathEditMode="relative" rAng="0" ptsTypes="AA">
                                      <p:cBhvr>
                                        <p:cTn id="29" dur="500" fill="hold"/>
                                        <p:tgtEl>
                                          <p:spTgt spid="1044"/>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1048"/>
                                        </p:tgtEl>
                                        <p:attrNameLst>
                                          <p:attrName>style.visibility</p:attrName>
                                        </p:attrNameLst>
                                      </p:cBhvr>
                                      <p:to>
                                        <p:strVal val="visible"/>
                                      </p:to>
                                    </p:set>
                                    <p:animEffect transition="in" filter="fade">
                                      <p:cBhvr>
                                        <p:cTn id="32" dur="500"/>
                                        <p:tgtEl>
                                          <p:spTgt spid="1048"/>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104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1043" grpId="0"/>
      <p:bldP spid="104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02C56-FDFB-D6DC-3D5B-B6F46E665F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BD0462-5AB6-3679-0FC0-0580B6442DDF}"/>
              </a:ext>
            </a:extLst>
          </p:cNvPr>
          <p:cNvSpPr>
            <a:spLocks noGrp="1"/>
          </p:cNvSpPr>
          <p:nvPr>
            <p:ph type="title"/>
          </p:nvPr>
        </p:nvSpPr>
        <p:spPr>
          <a:xfrm>
            <a:off x="588263" y="457200"/>
            <a:ext cx="11018520" cy="553998"/>
          </a:xfrm>
        </p:spPr>
        <p:txBody>
          <a:bodyPr/>
          <a:lstStyle/>
          <a:p>
            <a:r>
              <a:rPr lang="en-US"/>
              <a:t>Security layers in Microsoft Fabric</a:t>
            </a:r>
          </a:p>
        </p:txBody>
      </p:sp>
      <p:sp>
        <p:nvSpPr>
          <p:cNvPr id="5" name="Rounded Rectangle 4">
            <a:extLst>
              <a:ext uri="{FF2B5EF4-FFF2-40B4-BE49-F238E27FC236}">
                <a16:creationId xmlns:a16="http://schemas.microsoft.com/office/drawing/2014/main" id="{43D33F05-2ADE-4881-8658-F3E150DC2281}"/>
              </a:ext>
              <a:ext uri="{C183D7F6-B498-43B3-948B-1728B52AA6E4}">
                <adec:decorative xmlns:adec="http://schemas.microsoft.com/office/drawing/2017/decorative" val="1"/>
              </a:ext>
            </a:extLst>
          </p:cNvPr>
          <p:cNvSpPr/>
          <p:nvPr/>
        </p:nvSpPr>
        <p:spPr bwMode="auto">
          <a:xfrm>
            <a:off x="588263" y="1436688"/>
            <a:ext cx="11017945" cy="4832350"/>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39" name="Rounded Rectangle 138">
            <a:extLst>
              <a:ext uri="{FF2B5EF4-FFF2-40B4-BE49-F238E27FC236}">
                <a16:creationId xmlns:a16="http://schemas.microsoft.com/office/drawing/2014/main" id="{350C3CEE-C86C-660A-84C1-89127F087839}"/>
              </a:ext>
            </a:extLst>
          </p:cNvPr>
          <p:cNvSpPr/>
          <p:nvPr/>
        </p:nvSpPr>
        <p:spPr bwMode="auto">
          <a:xfrm>
            <a:off x="904278" y="1765412"/>
            <a:ext cx="10385914" cy="2150425"/>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algn="ctr" defTabSz="2275850" fontAlgn="base">
              <a:spcBef>
                <a:spcPct val="0"/>
              </a:spcBef>
              <a:spcAft>
                <a:spcPct val="0"/>
              </a:spcAft>
              <a:tabLst>
                <a:tab pos="3701239" algn="l"/>
              </a:tabLst>
            </a:pPr>
            <a:r>
              <a:rPr lang="en-US" sz="1600" b="1">
                <a:ln w="3175">
                  <a:noFill/>
                </a:ln>
                <a:latin typeface="+mj-lt"/>
                <a:cs typeface="Segoe UI" pitchFamily="34" charset="0"/>
              </a:rPr>
              <a:t>Network security</a:t>
            </a:r>
          </a:p>
        </p:txBody>
      </p:sp>
      <p:sp>
        <p:nvSpPr>
          <p:cNvPr id="143" name="Rounded Rectangle 142">
            <a:extLst>
              <a:ext uri="{FF2B5EF4-FFF2-40B4-BE49-F238E27FC236}">
                <a16:creationId xmlns:a16="http://schemas.microsoft.com/office/drawing/2014/main" id="{9CEC72FD-C558-79B0-0EB8-D4B2645C40B2}"/>
              </a:ext>
            </a:extLst>
          </p:cNvPr>
          <p:cNvSpPr/>
          <p:nvPr/>
        </p:nvSpPr>
        <p:spPr bwMode="auto">
          <a:xfrm>
            <a:off x="1139330" y="2159145"/>
            <a:ext cx="9915810" cy="166445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algn="ctr" defTabSz="2275850" fontAlgn="base">
              <a:spcBef>
                <a:spcPct val="0"/>
              </a:spcBef>
              <a:spcAft>
                <a:spcPct val="0"/>
              </a:spcAft>
              <a:tabLst>
                <a:tab pos="3701239" algn="l"/>
              </a:tabLst>
            </a:pPr>
            <a:r>
              <a:rPr lang="en-US" sz="1600" b="1">
                <a:ln w="3175">
                  <a:noFill/>
                </a:ln>
                <a:latin typeface="+mj-lt"/>
                <a:cs typeface="Segoe UI" pitchFamily="34" charset="0"/>
              </a:rPr>
              <a:t>Workspace &amp; item security</a:t>
            </a:r>
          </a:p>
        </p:txBody>
      </p:sp>
      <p:sp>
        <p:nvSpPr>
          <p:cNvPr id="147" name="Rounded Rectangle 146">
            <a:extLst>
              <a:ext uri="{FF2B5EF4-FFF2-40B4-BE49-F238E27FC236}">
                <a16:creationId xmlns:a16="http://schemas.microsoft.com/office/drawing/2014/main" id="{B7525ABD-2484-0763-D54C-DD4F86389836}"/>
              </a:ext>
            </a:extLst>
          </p:cNvPr>
          <p:cNvSpPr/>
          <p:nvPr/>
        </p:nvSpPr>
        <p:spPr bwMode="auto">
          <a:xfrm>
            <a:off x="1374382" y="2560361"/>
            <a:ext cx="9445706" cy="1170990"/>
          </a:xfrm>
          <a:prstGeom prst="roundRect">
            <a:avLst>
              <a:gd name="adj" fmla="val 7282"/>
            </a:avLst>
          </a:prstGeom>
          <a:gradFill flip="none" rotWithShape="1">
            <a:gsLst>
              <a:gs pos="80000">
                <a:srgbClr val="0A6BBA">
                  <a:alpha val="10000"/>
                </a:srgbClr>
              </a:gs>
              <a:gs pos="0">
                <a:srgbClr val="318581">
                  <a:alpha val="10000"/>
                </a:srgbClr>
              </a:gs>
            </a:gsLst>
            <a:path path="circle">
              <a:fillToRect l="100000" t="100000"/>
            </a:path>
            <a:tileRect r="-100000" b="-100000"/>
          </a:gradFill>
          <a:ln w="12700">
            <a:solidFill>
              <a:schemeClr val="tx1"/>
            </a:solidFill>
          </a:ln>
          <a:effectLst/>
        </p:spPr>
        <p:txBody>
          <a:bodyPr wrap="none" lIns="146957" tIns="25718" rIns="146957" bIns="27432" rtlCol="0" anchor="t">
            <a:noAutofit/>
          </a:bodyPr>
          <a:lstStyle/>
          <a:p>
            <a:pPr algn="ctr" defTabSz="2275850" fontAlgn="base">
              <a:spcBef>
                <a:spcPct val="0"/>
              </a:spcBef>
              <a:spcAft>
                <a:spcPct val="0"/>
              </a:spcAft>
              <a:tabLst>
                <a:tab pos="3701239" algn="l"/>
              </a:tabLst>
            </a:pPr>
            <a:r>
              <a:rPr lang="en-US" sz="1600" b="1">
                <a:ln w="3175">
                  <a:noFill/>
                </a:ln>
                <a:latin typeface="+mj-lt"/>
                <a:cs typeface="Segoe UI" pitchFamily="34" charset="0"/>
              </a:rPr>
              <a:t>Data security</a:t>
            </a:r>
          </a:p>
        </p:txBody>
      </p:sp>
      <p:sp>
        <p:nvSpPr>
          <p:cNvPr id="148" name="Rounded Rectangle 147">
            <a:extLst>
              <a:ext uri="{FF2B5EF4-FFF2-40B4-BE49-F238E27FC236}">
                <a16:creationId xmlns:a16="http://schemas.microsoft.com/office/drawing/2014/main" id="{EAF9D991-8322-950F-A3AB-373020091A4E}"/>
              </a:ext>
            </a:extLst>
          </p:cNvPr>
          <p:cNvSpPr/>
          <p:nvPr/>
        </p:nvSpPr>
        <p:spPr bwMode="auto">
          <a:xfrm>
            <a:off x="1609434" y="2948421"/>
            <a:ext cx="8975602" cy="690685"/>
          </a:xfrm>
          <a:prstGeom prst="roundRect">
            <a:avLst>
              <a:gd name="adj" fmla="val 11507"/>
            </a:avLst>
          </a:prstGeom>
          <a:gradFill flip="none" rotWithShape="1">
            <a:gsLst>
              <a:gs pos="80000">
                <a:srgbClr val="0A6BBA"/>
              </a:gs>
              <a:gs pos="0">
                <a:srgbClr val="318581"/>
              </a:gs>
            </a:gsLst>
            <a:path path="circle">
              <a:fillToRect l="100000" t="100000"/>
            </a:path>
            <a:tileRect r="-100000" b="-100000"/>
          </a:gradFill>
          <a:ln w="12700">
            <a:solidFill>
              <a:schemeClr val="tx1"/>
            </a:solidFill>
          </a:ln>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1800" b="1">
                <a:ln w="3175">
                  <a:noFill/>
                </a:ln>
                <a:solidFill>
                  <a:schemeClr val="bg1"/>
                </a:solidFill>
                <a:latin typeface="+mj-lt"/>
                <a:cs typeface="Segoe UI" pitchFamily="34" charset="0"/>
              </a:rPr>
              <a:t>Your data in Fabric</a:t>
            </a:r>
          </a:p>
        </p:txBody>
      </p:sp>
      <p:grpSp>
        <p:nvGrpSpPr>
          <p:cNvPr id="32" name="Group 31" descr="Lines connecting to the following sections:">
            <a:extLst>
              <a:ext uri="{FF2B5EF4-FFF2-40B4-BE49-F238E27FC236}">
                <a16:creationId xmlns:a16="http://schemas.microsoft.com/office/drawing/2014/main" id="{CC859D64-091B-3923-B8F5-02677611DAA1}"/>
              </a:ext>
            </a:extLst>
          </p:cNvPr>
          <p:cNvGrpSpPr/>
          <p:nvPr/>
        </p:nvGrpSpPr>
        <p:grpSpPr>
          <a:xfrm>
            <a:off x="1592843" y="3915837"/>
            <a:ext cx="9008784" cy="374681"/>
            <a:chOff x="1592843" y="3915837"/>
            <a:chExt cx="9008784" cy="374681"/>
          </a:xfrm>
        </p:grpSpPr>
        <p:cxnSp>
          <p:nvCxnSpPr>
            <p:cNvPr id="7" name="Straight Connector 6">
              <a:extLst>
                <a:ext uri="{FF2B5EF4-FFF2-40B4-BE49-F238E27FC236}">
                  <a16:creationId xmlns:a16="http://schemas.microsoft.com/office/drawing/2014/main" id="{76983A62-5760-FEF7-9D44-213914618B88}"/>
                </a:ext>
                <a:ext uri="{C183D7F6-B498-43B3-948B-1728B52AA6E4}">
                  <adec:decorative xmlns:adec="http://schemas.microsoft.com/office/drawing/2017/decorative" val="1"/>
                </a:ext>
              </a:extLst>
            </p:cNvPr>
            <p:cNvCxnSpPr>
              <a:cxnSpLocks/>
              <a:stCxn id="139" idx="2"/>
              <a:endCxn id="114" idx="0"/>
            </p:cNvCxnSpPr>
            <p:nvPr/>
          </p:nvCxnSpPr>
          <p:spPr>
            <a:xfrm>
              <a:off x="6097235" y="3915837"/>
              <a:ext cx="0" cy="374681"/>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7">
              <a:extLst>
                <a:ext uri="{FF2B5EF4-FFF2-40B4-BE49-F238E27FC236}">
                  <a16:creationId xmlns:a16="http://schemas.microsoft.com/office/drawing/2014/main" id="{C0801591-615B-F34C-1C9F-A6FBD6D7E27A}"/>
                </a:ext>
                <a:ext uri="{C183D7F6-B498-43B3-948B-1728B52AA6E4}">
                  <adec:decorative xmlns:adec="http://schemas.microsoft.com/office/drawing/2017/decorative" val="1"/>
                </a:ext>
              </a:extLst>
            </p:cNvPr>
            <p:cNvCxnSpPr>
              <a:cxnSpLocks/>
            </p:cNvCxnSpPr>
            <p:nvPr/>
          </p:nvCxnSpPr>
          <p:spPr>
            <a:xfrm>
              <a:off x="7598699"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10">
              <a:extLst>
                <a:ext uri="{FF2B5EF4-FFF2-40B4-BE49-F238E27FC236}">
                  <a16:creationId xmlns:a16="http://schemas.microsoft.com/office/drawing/2014/main" id="{0272662C-76AC-AC09-2020-6430E8AD31C0}"/>
                </a:ext>
                <a:ext uri="{C183D7F6-B498-43B3-948B-1728B52AA6E4}">
                  <adec:decorative xmlns:adec="http://schemas.microsoft.com/office/drawing/2017/decorative" val="1"/>
                </a:ext>
              </a:extLst>
            </p:cNvPr>
            <p:cNvCxnSpPr>
              <a:cxnSpLocks/>
            </p:cNvCxnSpPr>
            <p:nvPr/>
          </p:nvCxnSpPr>
          <p:spPr>
            <a:xfrm>
              <a:off x="910016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2" name="Straight Connector 11">
              <a:extLst>
                <a:ext uri="{FF2B5EF4-FFF2-40B4-BE49-F238E27FC236}">
                  <a16:creationId xmlns:a16="http://schemas.microsoft.com/office/drawing/2014/main" id="{29D1992E-8F0B-027A-75DD-FED8D2706D09}"/>
                </a:ext>
                <a:ext uri="{C183D7F6-B498-43B3-948B-1728B52AA6E4}">
                  <adec:decorative xmlns:adec="http://schemas.microsoft.com/office/drawing/2017/decorative" val="1"/>
                </a:ext>
              </a:extLst>
            </p:cNvPr>
            <p:cNvCxnSpPr>
              <a:cxnSpLocks/>
            </p:cNvCxnSpPr>
            <p:nvPr/>
          </p:nvCxnSpPr>
          <p:spPr>
            <a:xfrm>
              <a:off x="1060162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7514D7C0-9FD2-839D-8FB3-0F6C031AF106}"/>
                </a:ext>
                <a:ext uri="{C183D7F6-B498-43B3-948B-1728B52AA6E4}">
                  <adec:decorative xmlns:adec="http://schemas.microsoft.com/office/drawing/2017/decorative" val="1"/>
                </a:ext>
              </a:extLst>
            </p:cNvPr>
            <p:cNvCxnSpPr>
              <a:cxnSpLocks/>
            </p:cNvCxnSpPr>
            <p:nvPr/>
          </p:nvCxnSpPr>
          <p:spPr>
            <a:xfrm>
              <a:off x="4595771"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EA95E6D6-B9DF-1BD7-A5D6-A4FA01146497}"/>
                </a:ext>
                <a:ext uri="{C183D7F6-B498-43B3-948B-1728B52AA6E4}">
                  <adec:decorative xmlns:adec="http://schemas.microsoft.com/office/drawing/2017/decorative" val="1"/>
                </a:ext>
              </a:extLst>
            </p:cNvPr>
            <p:cNvCxnSpPr>
              <a:cxnSpLocks/>
            </p:cNvCxnSpPr>
            <p:nvPr/>
          </p:nvCxnSpPr>
          <p:spPr>
            <a:xfrm>
              <a:off x="3094307"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FD2563E4-CC50-3228-E989-4F5C9614F19B}"/>
                </a:ext>
                <a:ext uri="{C183D7F6-B498-43B3-948B-1728B52AA6E4}">
                  <adec:decorative xmlns:adec="http://schemas.microsoft.com/office/drawing/2017/decorative" val="1"/>
                </a:ext>
              </a:extLst>
            </p:cNvPr>
            <p:cNvCxnSpPr>
              <a:cxnSpLocks/>
            </p:cNvCxnSpPr>
            <p:nvPr/>
          </p:nvCxnSpPr>
          <p:spPr>
            <a:xfrm>
              <a:off x="1592843" y="4092043"/>
              <a:ext cx="0" cy="19847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2" name="Straight Connector 21">
              <a:extLst>
                <a:ext uri="{FF2B5EF4-FFF2-40B4-BE49-F238E27FC236}">
                  <a16:creationId xmlns:a16="http://schemas.microsoft.com/office/drawing/2014/main" id="{6A52D5C6-39A9-95E6-12AB-F63EB36D2ACF}"/>
                </a:ext>
                <a:ext uri="{C183D7F6-B498-43B3-948B-1728B52AA6E4}">
                  <adec:decorative xmlns:adec="http://schemas.microsoft.com/office/drawing/2017/decorative" val="1"/>
                </a:ext>
              </a:extLst>
            </p:cNvPr>
            <p:cNvCxnSpPr>
              <a:cxnSpLocks/>
            </p:cNvCxnSpPr>
            <p:nvPr/>
          </p:nvCxnSpPr>
          <p:spPr>
            <a:xfrm flipH="1">
              <a:off x="1592843" y="4092043"/>
              <a:ext cx="9008784"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 name="Rounded Rectangle 30">
            <a:extLst>
              <a:ext uri="{FF2B5EF4-FFF2-40B4-BE49-F238E27FC236}">
                <a16:creationId xmlns:a16="http://schemas.microsoft.com/office/drawing/2014/main" id="{E4D37E06-E2E9-87B7-8EED-68A1A60E2437}"/>
              </a:ext>
              <a:ext uri="{C183D7F6-B498-43B3-948B-1728B52AA6E4}">
                <adec:decorative xmlns:adec="http://schemas.microsoft.com/office/drawing/2017/decorative" val="1"/>
              </a:ext>
            </a:extLst>
          </p:cNvPr>
          <p:cNvSpPr/>
          <p:nvPr/>
        </p:nvSpPr>
        <p:spPr bwMode="auto">
          <a:xfrm>
            <a:off x="90427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7" name="Oval 116">
            <a:extLst>
              <a:ext uri="{FF2B5EF4-FFF2-40B4-BE49-F238E27FC236}">
                <a16:creationId xmlns:a16="http://schemas.microsoft.com/office/drawing/2014/main" id="{CA882780-441F-C758-7503-E454C39DDD1D}"/>
              </a:ext>
              <a:ext uri="{C183D7F6-B498-43B3-948B-1728B52AA6E4}">
                <adec:decorative xmlns:adec="http://schemas.microsoft.com/office/drawing/2017/decorative" val="1"/>
              </a:ext>
            </a:extLst>
          </p:cNvPr>
          <p:cNvSpPr/>
          <p:nvPr/>
        </p:nvSpPr>
        <p:spPr bwMode="auto">
          <a:xfrm>
            <a:off x="1334503"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7" name="Graphic 123">
            <a:extLst>
              <a:ext uri="{FF2B5EF4-FFF2-40B4-BE49-F238E27FC236}">
                <a16:creationId xmlns:a16="http://schemas.microsoft.com/office/drawing/2014/main" id="{48D9B07A-C851-2311-6AB3-C371B202CCB0}"/>
              </a:ext>
              <a:ext uri="{C183D7F6-B498-43B3-948B-1728B52AA6E4}">
                <adec:decorative xmlns:adec="http://schemas.microsoft.com/office/drawing/2017/decorative" val="1"/>
              </a:ext>
            </a:extLst>
          </p:cNvPr>
          <p:cNvSpPr>
            <a:spLocks noChangeAspect="1"/>
          </p:cNvSpPr>
          <p:nvPr/>
        </p:nvSpPr>
        <p:spPr>
          <a:xfrm>
            <a:off x="1456212" y="4397845"/>
            <a:ext cx="273263" cy="302026"/>
          </a:xfrm>
          <a:custGeom>
            <a:avLst/>
            <a:gdLst>
              <a:gd name="connsiteX0" fmla="*/ 159244 w 484101"/>
              <a:gd name="connsiteY0" fmla="*/ 0 h 535059"/>
              <a:gd name="connsiteX1" fmla="*/ 248420 w 484101"/>
              <a:gd name="connsiteY1" fmla="*/ 0 h 535059"/>
              <a:gd name="connsiteX2" fmla="*/ 305391 w 484101"/>
              <a:gd name="connsiteY2" fmla="*/ 50958 h 535059"/>
              <a:gd name="connsiteX3" fmla="*/ 350336 w 484101"/>
              <a:gd name="connsiteY3" fmla="*/ 50958 h 535059"/>
              <a:gd name="connsiteX4" fmla="*/ 407664 w 484101"/>
              <a:gd name="connsiteY4" fmla="*/ 108286 h 535059"/>
              <a:gd name="connsiteX5" fmla="*/ 407664 w 484101"/>
              <a:gd name="connsiteY5" fmla="*/ 242000 h 535059"/>
              <a:gd name="connsiteX6" fmla="*/ 191054 w 484101"/>
              <a:gd name="connsiteY6" fmla="*/ 331084 h 535059"/>
              <a:gd name="connsiteX7" fmla="*/ 224470 w 484101"/>
              <a:gd name="connsiteY7" fmla="*/ 509580 h 535059"/>
              <a:gd name="connsiteX8" fmla="*/ 57328 w 484101"/>
              <a:gd name="connsiteY8" fmla="*/ 509580 h 535059"/>
              <a:gd name="connsiteX9" fmla="*/ 0 w 484101"/>
              <a:gd name="connsiteY9" fmla="*/ 452252 h 535059"/>
              <a:gd name="connsiteX10" fmla="*/ 0 w 484101"/>
              <a:gd name="connsiteY10" fmla="*/ 108286 h 535059"/>
              <a:gd name="connsiteX11" fmla="*/ 57328 w 484101"/>
              <a:gd name="connsiteY11" fmla="*/ 50958 h 535059"/>
              <a:gd name="connsiteX12" fmla="*/ 102273 w 484101"/>
              <a:gd name="connsiteY12" fmla="*/ 50958 h 535059"/>
              <a:gd name="connsiteX13" fmla="*/ 159244 w 484101"/>
              <a:gd name="connsiteY13" fmla="*/ 0 h 535059"/>
              <a:gd name="connsiteX14" fmla="*/ 248420 w 484101"/>
              <a:gd name="connsiteY14" fmla="*/ 38219 h 535059"/>
              <a:gd name="connsiteX15" fmla="*/ 159244 w 484101"/>
              <a:gd name="connsiteY15" fmla="*/ 38219 h 535059"/>
              <a:gd name="connsiteX16" fmla="*/ 140135 w 484101"/>
              <a:gd name="connsiteY16" fmla="*/ 57328 h 535059"/>
              <a:gd name="connsiteX17" fmla="*/ 159244 w 484101"/>
              <a:gd name="connsiteY17" fmla="*/ 76437 h 535059"/>
              <a:gd name="connsiteX18" fmla="*/ 248420 w 484101"/>
              <a:gd name="connsiteY18" fmla="*/ 76437 h 535059"/>
              <a:gd name="connsiteX19" fmla="*/ 267530 w 484101"/>
              <a:gd name="connsiteY19" fmla="*/ 57328 h 535059"/>
              <a:gd name="connsiteX20" fmla="*/ 248420 w 484101"/>
              <a:gd name="connsiteY20" fmla="*/ 38219 h 535059"/>
              <a:gd name="connsiteX21" fmla="*/ 484101 w 484101"/>
              <a:gd name="connsiteY21" fmla="*/ 394925 h 535059"/>
              <a:gd name="connsiteX22" fmla="*/ 343967 w 484101"/>
              <a:gd name="connsiteY22" fmla="*/ 535059 h 535059"/>
              <a:gd name="connsiteX23" fmla="*/ 203832 w 484101"/>
              <a:gd name="connsiteY23" fmla="*/ 394925 h 535059"/>
              <a:gd name="connsiteX24" fmla="*/ 343967 w 484101"/>
              <a:gd name="connsiteY24" fmla="*/ 254790 h 535059"/>
              <a:gd name="connsiteX25" fmla="*/ 484101 w 484101"/>
              <a:gd name="connsiteY25" fmla="*/ 394925 h 535059"/>
              <a:gd name="connsiteX26" fmla="*/ 429423 w 484101"/>
              <a:gd name="connsiteY26" fmla="*/ 334947 h 535059"/>
              <a:gd name="connsiteX27" fmla="*/ 411407 w 484101"/>
              <a:gd name="connsiteY27" fmla="*/ 334924 h 535059"/>
              <a:gd name="connsiteX28" fmla="*/ 411384 w 484101"/>
              <a:gd name="connsiteY28" fmla="*/ 334947 h 535059"/>
              <a:gd name="connsiteX29" fmla="*/ 318488 w 484101"/>
              <a:gd name="connsiteY29" fmla="*/ 427869 h 535059"/>
              <a:gd name="connsiteX30" fmla="*/ 276549 w 484101"/>
              <a:gd name="connsiteY30" fmla="*/ 385905 h 535059"/>
              <a:gd name="connsiteX31" fmla="*/ 258510 w 484101"/>
              <a:gd name="connsiteY31" fmla="*/ 385905 h 535059"/>
              <a:gd name="connsiteX32" fmla="*/ 258510 w 484101"/>
              <a:gd name="connsiteY32" fmla="*/ 403944 h 535059"/>
              <a:gd name="connsiteX33" fmla="*/ 309468 w 484101"/>
              <a:gd name="connsiteY33" fmla="*/ 454902 h 535059"/>
              <a:gd name="connsiteX34" fmla="*/ 327484 w 484101"/>
              <a:gd name="connsiteY34" fmla="*/ 454925 h 535059"/>
              <a:gd name="connsiteX35" fmla="*/ 327507 w 484101"/>
              <a:gd name="connsiteY35" fmla="*/ 454902 h 535059"/>
              <a:gd name="connsiteX36" fmla="*/ 429423 w 484101"/>
              <a:gd name="connsiteY36" fmla="*/ 352986 h 535059"/>
              <a:gd name="connsiteX37" fmla="*/ 429446 w 484101"/>
              <a:gd name="connsiteY37" fmla="*/ 334970 h 535059"/>
              <a:gd name="connsiteX38" fmla="*/ 429423 w 484101"/>
              <a:gd name="connsiteY38" fmla="*/ 334947 h 5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4101" h="535059">
                <a:moveTo>
                  <a:pt x="159244" y="0"/>
                </a:moveTo>
                <a:lnTo>
                  <a:pt x="248420" y="0"/>
                </a:lnTo>
                <a:cubicBezTo>
                  <a:pt x="277617" y="1"/>
                  <a:pt x="302148" y="21943"/>
                  <a:pt x="305391" y="50958"/>
                </a:cubicBezTo>
                <a:lnTo>
                  <a:pt x="350336" y="50958"/>
                </a:lnTo>
                <a:cubicBezTo>
                  <a:pt x="381996" y="50958"/>
                  <a:pt x="407664" y="76625"/>
                  <a:pt x="407664" y="108286"/>
                </a:cubicBezTo>
                <a:lnTo>
                  <a:pt x="407664" y="242000"/>
                </a:lnTo>
                <a:cubicBezTo>
                  <a:pt x="323250" y="206785"/>
                  <a:pt x="226269" y="246670"/>
                  <a:pt x="191054" y="331084"/>
                </a:cubicBezTo>
                <a:cubicBezTo>
                  <a:pt x="165672" y="391931"/>
                  <a:pt x="178796" y="462036"/>
                  <a:pt x="224470" y="509580"/>
                </a:cubicBezTo>
                <a:lnTo>
                  <a:pt x="57328" y="509580"/>
                </a:lnTo>
                <a:cubicBezTo>
                  <a:pt x="25667" y="509580"/>
                  <a:pt x="0" y="483912"/>
                  <a:pt x="0" y="452252"/>
                </a:cubicBezTo>
                <a:lnTo>
                  <a:pt x="0" y="108286"/>
                </a:lnTo>
                <a:cubicBezTo>
                  <a:pt x="0" y="76625"/>
                  <a:pt x="25667" y="50958"/>
                  <a:pt x="57328" y="50958"/>
                </a:cubicBezTo>
                <a:lnTo>
                  <a:pt x="102273" y="50958"/>
                </a:lnTo>
                <a:cubicBezTo>
                  <a:pt x="105517" y="21943"/>
                  <a:pt x="130048" y="1"/>
                  <a:pt x="159244" y="0"/>
                </a:cubicBezTo>
                <a:close/>
                <a:moveTo>
                  <a:pt x="248420" y="38219"/>
                </a:moveTo>
                <a:lnTo>
                  <a:pt x="159244" y="38219"/>
                </a:lnTo>
                <a:cubicBezTo>
                  <a:pt x="148690" y="38219"/>
                  <a:pt x="140135" y="46774"/>
                  <a:pt x="140135" y="57328"/>
                </a:cubicBezTo>
                <a:cubicBezTo>
                  <a:pt x="140135" y="67881"/>
                  <a:pt x="148690" y="76437"/>
                  <a:pt x="159244" y="76437"/>
                </a:cubicBezTo>
                <a:lnTo>
                  <a:pt x="248420" y="76437"/>
                </a:lnTo>
                <a:cubicBezTo>
                  <a:pt x="258974" y="76437"/>
                  <a:pt x="267530" y="67881"/>
                  <a:pt x="267530" y="57328"/>
                </a:cubicBezTo>
                <a:cubicBezTo>
                  <a:pt x="267530" y="46774"/>
                  <a:pt x="258974" y="38219"/>
                  <a:pt x="248420" y="38219"/>
                </a:cubicBezTo>
                <a:close/>
                <a:moveTo>
                  <a:pt x="484101" y="394925"/>
                </a:moveTo>
                <a:cubicBezTo>
                  <a:pt x="484101" y="472320"/>
                  <a:pt x="421362" y="535059"/>
                  <a:pt x="343967" y="535059"/>
                </a:cubicBezTo>
                <a:cubicBezTo>
                  <a:pt x="266572" y="535059"/>
                  <a:pt x="203832" y="472320"/>
                  <a:pt x="203832" y="394925"/>
                </a:cubicBezTo>
                <a:cubicBezTo>
                  <a:pt x="203832" y="317530"/>
                  <a:pt x="266572" y="254790"/>
                  <a:pt x="343967" y="254790"/>
                </a:cubicBezTo>
                <a:cubicBezTo>
                  <a:pt x="421362" y="254790"/>
                  <a:pt x="484101" y="317530"/>
                  <a:pt x="484101" y="394925"/>
                </a:cubicBezTo>
                <a:close/>
                <a:moveTo>
                  <a:pt x="429423" y="334947"/>
                </a:moveTo>
                <a:cubicBezTo>
                  <a:pt x="424455" y="329966"/>
                  <a:pt x="416388" y="329956"/>
                  <a:pt x="411407" y="334924"/>
                </a:cubicBezTo>
                <a:cubicBezTo>
                  <a:pt x="411399" y="334932"/>
                  <a:pt x="411392" y="334939"/>
                  <a:pt x="411384" y="334947"/>
                </a:cubicBezTo>
                <a:lnTo>
                  <a:pt x="318488" y="427869"/>
                </a:lnTo>
                <a:lnTo>
                  <a:pt x="276549" y="385905"/>
                </a:lnTo>
                <a:cubicBezTo>
                  <a:pt x="271568" y="380924"/>
                  <a:pt x="263491" y="380924"/>
                  <a:pt x="258510" y="385905"/>
                </a:cubicBezTo>
                <a:cubicBezTo>
                  <a:pt x="253529" y="390886"/>
                  <a:pt x="253529" y="398963"/>
                  <a:pt x="258510" y="403944"/>
                </a:cubicBezTo>
                <a:lnTo>
                  <a:pt x="309468" y="454902"/>
                </a:lnTo>
                <a:cubicBezTo>
                  <a:pt x="314436" y="459883"/>
                  <a:pt x="322503" y="459893"/>
                  <a:pt x="327484" y="454925"/>
                </a:cubicBezTo>
                <a:cubicBezTo>
                  <a:pt x="327492" y="454917"/>
                  <a:pt x="327499" y="454910"/>
                  <a:pt x="327507" y="454902"/>
                </a:cubicBezTo>
                <a:lnTo>
                  <a:pt x="429423" y="352986"/>
                </a:lnTo>
                <a:cubicBezTo>
                  <a:pt x="434404" y="348018"/>
                  <a:pt x="434414" y="339951"/>
                  <a:pt x="429446" y="334970"/>
                </a:cubicBezTo>
                <a:cubicBezTo>
                  <a:pt x="429438" y="334962"/>
                  <a:pt x="429431" y="334955"/>
                  <a:pt x="429423" y="334947"/>
                </a:cubicBezTo>
                <a:close/>
              </a:path>
            </a:pathLst>
          </a:custGeom>
          <a:solidFill>
            <a:schemeClr val="bg1"/>
          </a:solidFill>
          <a:ln w="25400" cap="flat">
            <a:noFill/>
            <a:prstDash val="solid"/>
            <a:miter/>
          </a:ln>
        </p:spPr>
        <p:txBody>
          <a:bodyPr rtlCol="0" anchor="ctr"/>
          <a:lstStyle/>
          <a:p>
            <a:endParaRPr lang="en-US"/>
          </a:p>
        </p:txBody>
      </p:sp>
      <p:sp>
        <p:nvSpPr>
          <p:cNvPr id="19" name="TextBox 18">
            <a:extLst>
              <a:ext uri="{FF2B5EF4-FFF2-40B4-BE49-F238E27FC236}">
                <a16:creationId xmlns:a16="http://schemas.microsoft.com/office/drawing/2014/main" id="{5CBE3AD1-5DEB-37C7-8AAB-EB8D48920CA2}"/>
              </a:ext>
            </a:extLst>
          </p:cNvPr>
          <p:cNvSpPr txBox="1"/>
          <p:nvPr/>
        </p:nvSpPr>
        <p:spPr>
          <a:xfrm>
            <a:off x="1023781"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Regulations &amp; Certification</a:t>
            </a:r>
          </a:p>
        </p:txBody>
      </p:sp>
      <p:sp>
        <p:nvSpPr>
          <p:cNvPr id="80" name="Rounded Rectangle 30">
            <a:extLst>
              <a:ext uri="{FF2B5EF4-FFF2-40B4-BE49-F238E27FC236}">
                <a16:creationId xmlns:a16="http://schemas.microsoft.com/office/drawing/2014/main" id="{861F21BA-DA2A-2EE9-F134-EA959B3BFD22}"/>
              </a:ext>
              <a:ext uri="{C183D7F6-B498-43B3-948B-1728B52AA6E4}">
                <adec:decorative xmlns:adec="http://schemas.microsoft.com/office/drawing/2017/decorative" val="1"/>
              </a:ext>
            </a:extLst>
          </p:cNvPr>
          <p:cNvSpPr/>
          <p:nvPr/>
        </p:nvSpPr>
        <p:spPr bwMode="auto">
          <a:xfrm>
            <a:off x="240574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6" name="Oval 115">
            <a:extLst>
              <a:ext uri="{FF2B5EF4-FFF2-40B4-BE49-F238E27FC236}">
                <a16:creationId xmlns:a16="http://schemas.microsoft.com/office/drawing/2014/main" id="{82FC8697-C65C-117B-5C7F-79F0F3A8F573}"/>
              </a:ext>
              <a:ext uri="{C183D7F6-B498-43B3-948B-1728B52AA6E4}">
                <adec:decorative xmlns:adec="http://schemas.microsoft.com/office/drawing/2017/decorative" val="1"/>
              </a:ext>
            </a:extLst>
          </p:cNvPr>
          <p:cNvSpPr/>
          <p:nvPr/>
        </p:nvSpPr>
        <p:spPr bwMode="auto">
          <a:xfrm>
            <a:off x="283596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6" name="Graphic 125">
            <a:extLst>
              <a:ext uri="{FF2B5EF4-FFF2-40B4-BE49-F238E27FC236}">
                <a16:creationId xmlns:a16="http://schemas.microsoft.com/office/drawing/2014/main" id="{2A4E5620-AD26-8B34-E710-2DAF75824019}"/>
              </a:ext>
              <a:ext uri="{C183D7F6-B498-43B3-948B-1728B52AA6E4}">
                <adec:decorative xmlns:adec="http://schemas.microsoft.com/office/drawing/2017/decorative" val="1"/>
              </a:ext>
            </a:extLst>
          </p:cNvPr>
          <p:cNvSpPr>
            <a:spLocks noChangeAspect="1"/>
          </p:cNvSpPr>
          <p:nvPr/>
        </p:nvSpPr>
        <p:spPr>
          <a:xfrm>
            <a:off x="2949766" y="4405036"/>
            <a:ext cx="289082" cy="287645"/>
          </a:xfrm>
          <a:custGeom>
            <a:avLst/>
            <a:gdLst>
              <a:gd name="connsiteX0" fmla="*/ 178353 w 512127"/>
              <a:gd name="connsiteY0" fmla="*/ 166887 h 509579"/>
              <a:gd name="connsiteX1" fmla="*/ 345240 w 512127"/>
              <a:gd name="connsiteY1" fmla="*/ 0 h 509579"/>
              <a:gd name="connsiteX2" fmla="*/ 512128 w 512127"/>
              <a:gd name="connsiteY2" fmla="*/ 164340 h 509579"/>
              <a:gd name="connsiteX3" fmla="*/ 345240 w 512127"/>
              <a:gd name="connsiteY3" fmla="*/ 331227 h 509579"/>
              <a:gd name="connsiteX4" fmla="*/ 305697 w 512127"/>
              <a:gd name="connsiteY4" fmla="*/ 326029 h 509579"/>
              <a:gd name="connsiteX5" fmla="*/ 273899 w 512127"/>
              <a:gd name="connsiteY5" fmla="*/ 356706 h 509579"/>
              <a:gd name="connsiteX6" fmla="*/ 229311 w 512127"/>
              <a:gd name="connsiteY6" fmla="*/ 356706 h 509579"/>
              <a:gd name="connsiteX7" fmla="*/ 229311 w 512127"/>
              <a:gd name="connsiteY7" fmla="*/ 401294 h 509579"/>
              <a:gd name="connsiteX8" fmla="*/ 197462 w 512127"/>
              <a:gd name="connsiteY8" fmla="*/ 433143 h 509579"/>
              <a:gd name="connsiteX9" fmla="*/ 152874 w 512127"/>
              <a:gd name="connsiteY9" fmla="*/ 433143 h 509579"/>
              <a:gd name="connsiteX10" fmla="*/ 152874 w 512127"/>
              <a:gd name="connsiteY10" fmla="*/ 464992 h 509579"/>
              <a:gd name="connsiteX11" fmla="*/ 108286 w 512127"/>
              <a:gd name="connsiteY11" fmla="*/ 509580 h 509579"/>
              <a:gd name="connsiteX12" fmla="*/ 44588 w 512127"/>
              <a:gd name="connsiteY12" fmla="*/ 509580 h 509579"/>
              <a:gd name="connsiteX13" fmla="*/ 0 w 512127"/>
              <a:gd name="connsiteY13" fmla="*/ 464992 h 509579"/>
              <a:gd name="connsiteX14" fmla="*/ 0 w 512127"/>
              <a:gd name="connsiteY14" fmla="*/ 409651 h 509579"/>
              <a:gd name="connsiteX15" fmla="*/ 20536 w 512127"/>
              <a:gd name="connsiteY15" fmla="*/ 360120 h 509579"/>
              <a:gd name="connsiteX16" fmla="*/ 179372 w 512127"/>
              <a:gd name="connsiteY16" fmla="*/ 201233 h 509579"/>
              <a:gd name="connsiteX17" fmla="*/ 181156 w 512127"/>
              <a:gd name="connsiteY17" fmla="*/ 195016 h 509579"/>
              <a:gd name="connsiteX18" fmla="*/ 178353 w 512127"/>
              <a:gd name="connsiteY18" fmla="*/ 166887 h 509579"/>
              <a:gd name="connsiteX19" fmla="*/ 415308 w 512127"/>
              <a:gd name="connsiteY19" fmla="*/ 126121 h 509579"/>
              <a:gd name="connsiteX20" fmla="*/ 383459 w 512127"/>
              <a:gd name="connsiteY20" fmla="*/ 94272 h 509579"/>
              <a:gd name="connsiteX21" fmla="*/ 351610 w 512127"/>
              <a:gd name="connsiteY21" fmla="*/ 126121 h 509579"/>
              <a:gd name="connsiteX22" fmla="*/ 383459 w 512127"/>
              <a:gd name="connsiteY22" fmla="*/ 157970 h 509579"/>
              <a:gd name="connsiteX23" fmla="*/ 415308 w 512127"/>
              <a:gd name="connsiteY23" fmla="*/ 126121 h 50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2127" h="509579">
                <a:moveTo>
                  <a:pt x="178353" y="166887"/>
                </a:moveTo>
                <a:cubicBezTo>
                  <a:pt x="178409" y="74741"/>
                  <a:pt x="253093" y="56"/>
                  <a:pt x="345240" y="0"/>
                </a:cubicBezTo>
                <a:cubicBezTo>
                  <a:pt x="436863" y="0"/>
                  <a:pt x="512128" y="71825"/>
                  <a:pt x="512128" y="164340"/>
                </a:cubicBezTo>
                <a:cubicBezTo>
                  <a:pt x="512072" y="256487"/>
                  <a:pt x="437388" y="331171"/>
                  <a:pt x="345240" y="331227"/>
                </a:cubicBezTo>
                <a:cubicBezTo>
                  <a:pt x="331711" y="331227"/>
                  <a:pt x="318360" y="329291"/>
                  <a:pt x="305697" y="326029"/>
                </a:cubicBezTo>
                <a:cubicBezTo>
                  <a:pt x="305068" y="343141"/>
                  <a:pt x="291021" y="356691"/>
                  <a:pt x="273899" y="356706"/>
                </a:cubicBezTo>
                <a:lnTo>
                  <a:pt x="229311" y="356706"/>
                </a:lnTo>
                <a:lnTo>
                  <a:pt x="229311" y="401294"/>
                </a:lnTo>
                <a:cubicBezTo>
                  <a:pt x="229311" y="418875"/>
                  <a:pt x="215043" y="433143"/>
                  <a:pt x="197462" y="433143"/>
                </a:cubicBezTo>
                <a:lnTo>
                  <a:pt x="152874" y="433143"/>
                </a:lnTo>
                <a:lnTo>
                  <a:pt x="152874" y="464992"/>
                </a:lnTo>
                <a:cubicBezTo>
                  <a:pt x="152874" y="489617"/>
                  <a:pt x="132911" y="509580"/>
                  <a:pt x="108286" y="509580"/>
                </a:cubicBezTo>
                <a:lnTo>
                  <a:pt x="44588" y="509580"/>
                </a:lnTo>
                <a:cubicBezTo>
                  <a:pt x="19963" y="509580"/>
                  <a:pt x="0" y="489617"/>
                  <a:pt x="0" y="464992"/>
                </a:cubicBezTo>
                <a:lnTo>
                  <a:pt x="0" y="409651"/>
                </a:lnTo>
                <a:cubicBezTo>
                  <a:pt x="0" y="391052"/>
                  <a:pt x="7389" y="373242"/>
                  <a:pt x="20536" y="360120"/>
                </a:cubicBezTo>
                <a:lnTo>
                  <a:pt x="179372" y="201233"/>
                </a:lnTo>
                <a:cubicBezTo>
                  <a:pt x="180945" y="199576"/>
                  <a:pt x="181611" y="197255"/>
                  <a:pt x="181156" y="195016"/>
                </a:cubicBezTo>
                <a:cubicBezTo>
                  <a:pt x="179407" y="185739"/>
                  <a:pt x="178469" y="176327"/>
                  <a:pt x="178353" y="166887"/>
                </a:cubicBezTo>
                <a:close/>
                <a:moveTo>
                  <a:pt x="415308" y="126121"/>
                </a:moveTo>
                <a:cubicBezTo>
                  <a:pt x="415308" y="108531"/>
                  <a:pt x="401050" y="94272"/>
                  <a:pt x="383459" y="94272"/>
                </a:cubicBezTo>
                <a:cubicBezTo>
                  <a:pt x="365868" y="94272"/>
                  <a:pt x="351610" y="108531"/>
                  <a:pt x="351610" y="126121"/>
                </a:cubicBezTo>
                <a:cubicBezTo>
                  <a:pt x="351610" y="143711"/>
                  <a:pt x="365868" y="157970"/>
                  <a:pt x="383459" y="157970"/>
                </a:cubicBezTo>
                <a:cubicBezTo>
                  <a:pt x="401050" y="157970"/>
                  <a:pt x="415308" y="143711"/>
                  <a:pt x="415308" y="126121"/>
                </a:cubicBezTo>
                <a:close/>
              </a:path>
            </a:pathLst>
          </a:custGeom>
          <a:solidFill>
            <a:schemeClr val="bg1"/>
          </a:solidFill>
          <a:ln w="25400" cap="flat">
            <a:noFill/>
            <a:prstDash val="solid"/>
            <a:miter/>
          </a:ln>
        </p:spPr>
        <p:txBody>
          <a:bodyPr rtlCol="0" anchor="ctr"/>
          <a:lstStyle/>
          <a:p>
            <a:endParaRPr lang="en-US"/>
          </a:p>
        </p:txBody>
      </p:sp>
      <p:sp>
        <p:nvSpPr>
          <p:cNvPr id="81" name="TextBox 80">
            <a:extLst>
              <a:ext uri="{FF2B5EF4-FFF2-40B4-BE49-F238E27FC236}">
                <a16:creationId xmlns:a16="http://schemas.microsoft.com/office/drawing/2014/main" id="{006020CE-DBB2-7EA7-C54A-9DF7C6FB8934}"/>
              </a:ext>
            </a:extLst>
          </p:cNvPr>
          <p:cNvSpPr txBox="1"/>
          <p:nvPr/>
        </p:nvSpPr>
        <p:spPr>
          <a:xfrm>
            <a:off x="2525245"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Data</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Encryption</a:t>
            </a:r>
          </a:p>
        </p:txBody>
      </p:sp>
      <p:sp>
        <p:nvSpPr>
          <p:cNvPr id="83" name="Rounded Rectangle 30">
            <a:extLst>
              <a:ext uri="{FF2B5EF4-FFF2-40B4-BE49-F238E27FC236}">
                <a16:creationId xmlns:a16="http://schemas.microsoft.com/office/drawing/2014/main" id="{9B6C256B-9FF1-DD71-56EC-D4773B1D1FB2}"/>
              </a:ext>
              <a:ext uri="{C183D7F6-B498-43B3-948B-1728B52AA6E4}">
                <adec:decorative xmlns:adec="http://schemas.microsoft.com/office/drawing/2017/decorative" val="1"/>
              </a:ext>
            </a:extLst>
          </p:cNvPr>
          <p:cNvSpPr/>
          <p:nvPr/>
        </p:nvSpPr>
        <p:spPr bwMode="auto">
          <a:xfrm>
            <a:off x="3907206"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5" name="Oval 114">
            <a:extLst>
              <a:ext uri="{FF2B5EF4-FFF2-40B4-BE49-F238E27FC236}">
                <a16:creationId xmlns:a16="http://schemas.microsoft.com/office/drawing/2014/main" id="{D4D27D19-6695-0739-4600-89187E1925F0}"/>
              </a:ext>
              <a:ext uri="{C183D7F6-B498-43B3-948B-1728B52AA6E4}">
                <adec:decorative xmlns:adec="http://schemas.microsoft.com/office/drawing/2017/decorative" val="1"/>
              </a:ext>
            </a:extLst>
          </p:cNvPr>
          <p:cNvSpPr/>
          <p:nvPr/>
        </p:nvSpPr>
        <p:spPr bwMode="auto">
          <a:xfrm>
            <a:off x="4337431"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5" name="Graphic 127">
            <a:extLst>
              <a:ext uri="{FF2B5EF4-FFF2-40B4-BE49-F238E27FC236}">
                <a16:creationId xmlns:a16="http://schemas.microsoft.com/office/drawing/2014/main" id="{12A353AB-92EA-5A2A-0A5B-EDBD8490CC0F}"/>
              </a:ext>
              <a:ext uri="{C183D7F6-B498-43B3-948B-1728B52AA6E4}">
                <adec:decorative xmlns:adec="http://schemas.microsoft.com/office/drawing/2017/decorative" val="1"/>
              </a:ext>
            </a:extLst>
          </p:cNvPr>
          <p:cNvSpPr>
            <a:spLocks noChangeAspect="1"/>
          </p:cNvSpPr>
          <p:nvPr/>
        </p:nvSpPr>
        <p:spPr>
          <a:xfrm>
            <a:off x="4459140" y="4405036"/>
            <a:ext cx="273263" cy="287645"/>
          </a:xfrm>
          <a:custGeom>
            <a:avLst/>
            <a:gdLst>
              <a:gd name="connsiteX0" fmla="*/ 356706 w 484101"/>
              <a:gd name="connsiteY0" fmla="*/ 50958 h 509580"/>
              <a:gd name="connsiteX1" fmla="*/ 331227 w 484101"/>
              <a:gd name="connsiteY1" fmla="*/ 25479 h 509580"/>
              <a:gd name="connsiteX2" fmla="*/ 356706 w 484101"/>
              <a:gd name="connsiteY2" fmla="*/ 0 h 509580"/>
              <a:gd name="connsiteX3" fmla="*/ 458622 w 484101"/>
              <a:gd name="connsiteY3" fmla="*/ 0 h 509580"/>
              <a:gd name="connsiteX4" fmla="*/ 484101 w 484101"/>
              <a:gd name="connsiteY4" fmla="*/ 25479 h 509580"/>
              <a:gd name="connsiteX5" fmla="*/ 484101 w 484101"/>
              <a:gd name="connsiteY5" fmla="*/ 127395 h 509580"/>
              <a:gd name="connsiteX6" fmla="*/ 458622 w 484101"/>
              <a:gd name="connsiteY6" fmla="*/ 152874 h 509580"/>
              <a:gd name="connsiteX7" fmla="*/ 433143 w 484101"/>
              <a:gd name="connsiteY7" fmla="*/ 127395 h 509580"/>
              <a:gd name="connsiteX8" fmla="*/ 433143 w 484101"/>
              <a:gd name="connsiteY8" fmla="*/ 86985 h 509580"/>
              <a:gd name="connsiteX9" fmla="*/ 285543 w 484101"/>
              <a:gd name="connsiteY9" fmla="*/ 234585 h 509580"/>
              <a:gd name="connsiteX10" fmla="*/ 249516 w 484101"/>
              <a:gd name="connsiteY10" fmla="*/ 234585 h 509580"/>
              <a:gd name="connsiteX11" fmla="*/ 178353 w 484101"/>
              <a:gd name="connsiteY11" fmla="*/ 163422 h 509580"/>
              <a:gd name="connsiteX12" fmla="*/ 43493 w 484101"/>
              <a:gd name="connsiteY12" fmla="*/ 298283 h 509580"/>
              <a:gd name="connsiteX13" fmla="*/ 7465 w 484101"/>
              <a:gd name="connsiteY13" fmla="*/ 297656 h 509580"/>
              <a:gd name="connsiteX14" fmla="*/ 7465 w 484101"/>
              <a:gd name="connsiteY14" fmla="*/ 262255 h 509580"/>
              <a:gd name="connsiteX15" fmla="*/ 160339 w 484101"/>
              <a:gd name="connsiteY15" fmla="*/ 109381 h 509580"/>
              <a:gd name="connsiteX16" fmla="*/ 196367 w 484101"/>
              <a:gd name="connsiteY16" fmla="*/ 109381 h 509580"/>
              <a:gd name="connsiteX17" fmla="*/ 267530 w 484101"/>
              <a:gd name="connsiteY17" fmla="*/ 180544 h 509580"/>
              <a:gd name="connsiteX18" fmla="*/ 397116 w 484101"/>
              <a:gd name="connsiteY18" fmla="*/ 50958 h 509580"/>
              <a:gd name="connsiteX19" fmla="*/ 356706 w 484101"/>
              <a:gd name="connsiteY19" fmla="*/ 50958 h 509580"/>
              <a:gd name="connsiteX20" fmla="*/ 50958 w 484101"/>
              <a:gd name="connsiteY20" fmla="*/ 407664 h 509580"/>
              <a:gd name="connsiteX21" fmla="*/ 50958 w 484101"/>
              <a:gd name="connsiteY21" fmla="*/ 484101 h 509580"/>
              <a:gd name="connsiteX22" fmla="*/ 25479 w 484101"/>
              <a:gd name="connsiteY22" fmla="*/ 509580 h 509580"/>
              <a:gd name="connsiteX23" fmla="*/ 0 w 484101"/>
              <a:gd name="connsiteY23" fmla="*/ 484101 h 509580"/>
              <a:gd name="connsiteX24" fmla="*/ 0 w 484101"/>
              <a:gd name="connsiteY24" fmla="*/ 407664 h 509580"/>
              <a:gd name="connsiteX25" fmla="*/ 25479 w 484101"/>
              <a:gd name="connsiteY25" fmla="*/ 382185 h 509580"/>
              <a:gd name="connsiteX26" fmla="*/ 50958 w 484101"/>
              <a:gd name="connsiteY26" fmla="*/ 407664 h 509580"/>
              <a:gd name="connsiteX27" fmla="*/ 178353 w 484101"/>
              <a:gd name="connsiteY27" fmla="*/ 305748 h 509580"/>
              <a:gd name="connsiteX28" fmla="*/ 152874 w 484101"/>
              <a:gd name="connsiteY28" fmla="*/ 280269 h 509580"/>
              <a:gd name="connsiteX29" fmla="*/ 127395 w 484101"/>
              <a:gd name="connsiteY29" fmla="*/ 305748 h 509580"/>
              <a:gd name="connsiteX30" fmla="*/ 127395 w 484101"/>
              <a:gd name="connsiteY30" fmla="*/ 484101 h 509580"/>
              <a:gd name="connsiteX31" fmla="*/ 152874 w 484101"/>
              <a:gd name="connsiteY31" fmla="*/ 509580 h 509580"/>
              <a:gd name="connsiteX32" fmla="*/ 178353 w 484101"/>
              <a:gd name="connsiteY32" fmla="*/ 484101 h 509580"/>
              <a:gd name="connsiteX33" fmla="*/ 178353 w 484101"/>
              <a:gd name="connsiteY33" fmla="*/ 305748 h 509580"/>
              <a:gd name="connsiteX34" fmla="*/ 280269 w 484101"/>
              <a:gd name="connsiteY34" fmla="*/ 331227 h 509580"/>
              <a:gd name="connsiteX35" fmla="*/ 305748 w 484101"/>
              <a:gd name="connsiteY35" fmla="*/ 356706 h 509580"/>
              <a:gd name="connsiteX36" fmla="*/ 305748 w 484101"/>
              <a:gd name="connsiteY36" fmla="*/ 484101 h 509580"/>
              <a:gd name="connsiteX37" fmla="*/ 280269 w 484101"/>
              <a:gd name="connsiteY37" fmla="*/ 509580 h 509580"/>
              <a:gd name="connsiteX38" fmla="*/ 254790 w 484101"/>
              <a:gd name="connsiteY38" fmla="*/ 484101 h 509580"/>
              <a:gd name="connsiteX39" fmla="*/ 254790 w 484101"/>
              <a:gd name="connsiteY39" fmla="*/ 356706 h 509580"/>
              <a:gd name="connsiteX40" fmla="*/ 280269 w 484101"/>
              <a:gd name="connsiteY40" fmla="*/ 331227 h 509580"/>
              <a:gd name="connsiteX41" fmla="*/ 433143 w 484101"/>
              <a:gd name="connsiteY41" fmla="*/ 229311 h 509580"/>
              <a:gd name="connsiteX42" fmla="*/ 407664 w 484101"/>
              <a:gd name="connsiteY42" fmla="*/ 203832 h 509580"/>
              <a:gd name="connsiteX43" fmla="*/ 382185 w 484101"/>
              <a:gd name="connsiteY43" fmla="*/ 229311 h 509580"/>
              <a:gd name="connsiteX44" fmla="*/ 382185 w 484101"/>
              <a:gd name="connsiteY44" fmla="*/ 484101 h 509580"/>
              <a:gd name="connsiteX45" fmla="*/ 407664 w 484101"/>
              <a:gd name="connsiteY45" fmla="*/ 509580 h 509580"/>
              <a:gd name="connsiteX46" fmla="*/ 433143 w 484101"/>
              <a:gd name="connsiteY46" fmla="*/ 484101 h 509580"/>
              <a:gd name="connsiteX47" fmla="*/ 433143 w 484101"/>
              <a:gd name="connsiteY47" fmla="*/ 229311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4101" h="509580">
                <a:moveTo>
                  <a:pt x="356706" y="50958"/>
                </a:moveTo>
                <a:cubicBezTo>
                  <a:pt x="342634" y="50958"/>
                  <a:pt x="331227" y="39551"/>
                  <a:pt x="331227" y="25479"/>
                </a:cubicBezTo>
                <a:cubicBezTo>
                  <a:pt x="331227" y="11407"/>
                  <a:pt x="342634" y="0"/>
                  <a:pt x="356706" y="0"/>
                </a:cubicBezTo>
                <a:lnTo>
                  <a:pt x="458622" y="0"/>
                </a:lnTo>
                <a:cubicBezTo>
                  <a:pt x="472694" y="0"/>
                  <a:pt x="484101" y="11407"/>
                  <a:pt x="484101" y="25479"/>
                </a:cubicBezTo>
                <a:lnTo>
                  <a:pt x="484101" y="127395"/>
                </a:lnTo>
                <a:cubicBezTo>
                  <a:pt x="484101" y="141467"/>
                  <a:pt x="472694" y="152874"/>
                  <a:pt x="458622" y="152874"/>
                </a:cubicBezTo>
                <a:cubicBezTo>
                  <a:pt x="444550" y="152874"/>
                  <a:pt x="433143" y="141467"/>
                  <a:pt x="433143" y="127395"/>
                </a:cubicBezTo>
                <a:lnTo>
                  <a:pt x="433143" y="86985"/>
                </a:lnTo>
                <a:lnTo>
                  <a:pt x="285543" y="234585"/>
                </a:lnTo>
                <a:cubicBezTo>
                  <a:pt x="275594" y="244532"/>
                  <a:pt x="259465" y="244532"/>
                  <a:pt x="249516" y="234585"/>
                </a:cubicBezTo>
                <a:lnTo>
                  <a:pt x="178353" y="163422"/>
                </a:lnTo>
                <a:lnTo>
                  <a:pt x="43493" y="298283"/>
                </a:lnTo>
                <a:cubicBezTo>
                  <a:pt x="33371" y="308059"/>
                  <a:pt x="17241" y="307779"/>
                  <a:pt x="7465" y="297656"/>
                </a:cubicBezTo>
                <a:cubicBezTo>
                  <a:pt x="-2071" y="287783"/>
                  <a:pt x="-2071" y="272128"/>
                  <a:pt x="7465" y="262255"/>
                </a:cubicBezTo>
                <a:lnTo>
                  <a:pt x="160339" y="109381"/>
                </a:lnTo>
                <a:cubicBezTo>
                  <a:pt x="170289" y="99435"/>
                  <a:pt x="186417" y="99435"/>
                  <a:pt x="196367" y="109381"/>
                </a:cubicBezTo>
                <a:lnTo>
                  <a:pt x="267530" y="180544"/>
                </a:lnTo>
                <a:lnTo>
                  <a:pt x="397116" y="50958"/>
                </a:lnTo>
                <a:lnTo>
                  <a:pt x="356706" y="50958"/>
                </a:lnTo>
                <a:close/>
                <a:moveTo>
                  <a:pt x="50958" y="407664"/>
                </a:moveTo>
                <a:lnTo>
                  <a:pt x="50958" y="484101"/>
                </a:lnTo>
                <a:cubicBezTo>
                  <a:pt x="50958" y="498173"/>
                  <a:pt x="39551" y="509580"/>
                  <a:pt x="25479" y="509580"/>
                </a:cubicBezTo>
                <a:cubicBezTo>
                  <a:pt x="11407" y="509580"/>
                  <a:pt x="0" y="498173"/>
                  <a:pt x="0" y="484101"/>
                </a:cubicBezTo>
                <a:lnTo>
                  <a:pt x="0" y="407664"/>
                </a:lnTo>
                <a:cubicBezTo>
                  <a:pt x="0" y="393592"/>
                  <a:pt x="11407" y="382185"/>
                  <a:pt x="25479" y="382185"/>
                </a:cubicBezTo>
                <a:cubicBezTo>
                  <a:pt x="39551" y="382185"/>
                  <a:pt x="50958" y="393592"/>
                  <a:pt x="50958" y="407664"/>
                </a:cubicBezTo>
                <a:close/>
                <a:moveTo>
                  <a:pt x="178353" y="305748"/>
                </a:moveTo>
                <a:cubicBezTo>
                  <a:pt x="178353" y="291676"/>
                  <a:pt x="166946" y="280269"/>
                  <a:pt x="152874" y="280269"/>
                </a:cubicBezTo>
                <a:cubicBezTo>
                  <a:pt x="138802" y="280269"/>
                  <a:pt x="127395" y="291676"/>
                  <a:pt x="127395" y="305748"/>
                </a:cubicBezTo>
                <a:lnTo>
                  <a:pt x="127395" y="484101"/>
                </a:lnTo>
                <a:cubicBezTo>
                  <a:pt x="127395" y="498173"/>
                  <a:pt x="138802" y="509580"/>
                  <a:pt x="152874" y="509580"/>
                </a:cubicBezTo>
                <a:cubicBezTo>
                  <a:pt x="166946" y="509580"/>
                  <a:pt x="178353" y="498173"/>
                  <a:pt x="178353" y="484101"/>
                </a:cubicBezTo>
                <a:lnTo>
                  <a:pt x="178353" y="305748"/>
                </a:lnTo>
                <a:close/>
                <a:moveTo>
                  <a:pt x="280269" y="331227"/>
                </a:moveTo>
                <a:cubicBezTo>
                  <a:pt x="294341" y="331227"/>
                  <a:pt x="305748" y="342634"/>
                  <a:pt x="305748" y="356706"/>
                </a:cubicBezTo>
                <a:lnTo>
                  <a:pt x="305748" y="484101"/>
                </a:lnTo>
                <a:cubicBezTo>
                  <a:pt x="305748" y="498173"/>
                  <a:pt x="294341" y="509580"/>
                  <a:pt x="280269" y="509580"/>
                </a:cubicBezTo>
                <a:cubicBezTo>
                  <a:pt x="266197" y="509580"/>
                  <a:pt x="254790" y="498173"/>
                  <a:pt x="254790" y="484101"/>
                </a:cubicBezTo>
                <a:lnTo>
                  <a:pt x="254790" y="356706"/>
                </a:lnTo>
                <a:cubicBezTo>
                  <a:pt x="254790" y="342634"/>
                  <a:pt x="266197" y="331227"/>
                  <a:pt x="280269" y="331227"/>
                </a:cubicBezTo>
                <a:close/>
                <a:moveTo>
                  <a:pt x="433143" y="229311"/>
                </a:moveTo>
                <a:cubicBezTo>
                  <a:pt x="433143" y="215239"/>
                  <a:pt x="421736" y="203832"/>
                  <a:pt x="407664" y="203832"/>
                </a:cubicBezTo>
                <a:cubicBezTo>
                  <a:pt x="393592" y="203832"/>
                  <a:pt x="382185" y="215239"/>
                  <a:pt x="382185" y="229311"/>
                </a:cubicBezTo>
                <a:lnTo>
                  <a:pt x="382185" y="484101"/>
                </a:lnTo>
                <a:cubicBezTo>
                  <a:pt x="382185" y="498173"/>
                  <a:pt x="393592" y="509580"/>
                  <a:pt x="407664" y="509580"/>
                </a:cubicBezTo>
                <a:cubicBezTo>
                  <a:pt x="421736" y="509580"/>
                  <a:pt x="433143" y="498173"/>
                  <a:pt x="433143" y="484101"/>
                </a:cubicBezTo>
                <a:lnTo>
                  <a:pt x="433143" y="229311"/>
                </a:lnTo>
                <a:close/>
              </a:path>
            </a:pathLst>
          </a:custGeom>
          <a:solidFill>
            <a:schemeClr val="bg1"/>
          </a:solidFill>
          <a:ln w="25400" cap="flat">
            <a:noFill/>
            <a:prstDash val="solid"/>
            <a:miter/>
          </a:ln>
        </p:spPr>
        <p:txBody>
          <a:bodyPr rtlCol="0" anchor="ctr"/>
          <a:lstStyle/>
          <a:p>
            <a:endParaRPr lang="en-US"/>
          </a:p>
        </p:txBody>
      </p:sp>
      <p:sp>
        <p:nvSpPr>
          <p:cNvPr id="84" name="TextBox 83">
            <a:extLst>
              <a:ext uri="{FF2B5EF4-FFF2-40B4-BE49-F238E27FC236}">
                <a16:creationId xmlns:a16="http://schemas.microsoft.com/office/drawing/2014/main" id="{EFC10D0F-39A9-53E8-283B-35A68E11F7D3}"/>
              </a:ext>
            </a:extLst>
          </p:cNvPr>
          <p:cNvSpPr txBox="1"/>
          <p:nvPr/>
        </p:nvSpPr>
        <p:spPr>
          <a:xfrm>
            <a:off x="4026709" y="4975935"/>
            <a:ext cx="1138124"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High Availability &amp; Disaster Recovery</a:t>
            </a:r>
          </a:p>
        </p:txBody>
      </p:sp>
      <p:sp>
        <p:nvSpPr>
          <p:cNvPr id="86" name="Rounded Rectangle 30">
            <a:extLst>
              <a:ext uri="{FF2B5EF4-FFF2-40B4-BE49-F238E27FC236}">
                <a16:creationId xmlns:a16="http://schemas.microsoft.com/office/drawing/2014/main" id="{612A2A66-817B-60F3-EBB9-778F811966EF}"/>
              </a:ext>
              <a:ext uri="{C183D7F6-B498-43B3-948B-1728B52AA6E4}">
                <adec:decorative xmlns:adec="http://schemas.microsoft.com/office/drawing/2017/decorative" val="1"/>
              </a:ext>
            </a:extLst>
          </p:cNvPr>
          <p:cNvSpPr/>
          <p:nvPr/>
        </p:nvSpPr>
        <p:spPr bwMode="auto">
          <a:xfrm>
            <a:off x="5408670"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4" name="Oval 113">
            <a:extLst>
              <a:ext uri="{FF2B5EF4-FFF2-40B4-BE49-F238E27FC236}">
                <a16:creationId xmlns:a16="http://schemas.microsoft.com/office/drawing/2014/main" id="{0E2CA942-91BA-6BA6-92CC-5BCAA1E8BE81}"/>
              </a:ext>
              <a:ext uri="{C183D7F6-B498-43B3-948B-1728B52AA6E4}">
                <adec:decorative xmlns:adec="http://schemas.microsoft.com/office/drawing/2017/decorative" val="1"/>
              </a:ext>
            </a:extLst>
          </p:cNvPr>
          <p:cNvSpPr/>
          <p:nvPr/>
        </p:nvSpPr>
        <p:spPr bwMode="auto">
          <a:xfrm>
            <a:off x="5838895"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4" name="Graphic 129">
            <a:extLst>
              <a:ext uri="{FF2B5EF4-FFF2-40B4-BE49-F238E27FC236}">
                <a16:creationId xmlns:a16="http://schemas.microsoft.com/office/drawing/2014/main" id="{90AD3935-9E31-255A-4356-A4E4E0480676}"/>
              </a:ext>
              <a:ext uri="{C183D7F6-B498-43B3-948B-1728B52AA6E4}">
                <adec:decorative xmlns:adec="http://schemas.microsoft.com/office/drawing/2017/decorative" val="1"/>
              </a:ext>
            </a:extLst>
          </p:cNvPr>
          <p:cNvSpPr>
            <a:spLocks noChangeAspect="1"/>
          </p:cNvSpPr>
          <p:nvPr/>
        </p:nvSpPr>
        <p:spPr>
          <a:xfrm>
            <a:off x="5953418" y="4439059"/>
            <a:ext cx="287635" cy="219598"/>
          </a:xfrm>
          <a:custGeom>
            <a:avLst/>
            <a:gdLst>
              <a:gd name="connsiteX0" fmla="*/ 248420 w 509564"/>
              <a:gd name="connsiteY0" fmla="*/ 0 h 389031"/>
              <a:gd name="connsiteX1" fmla="*/ 104133 w 509564"/>
              <a:gd name="connsiteY1" fmla="*/ 121025 h 389031"/>
              <a:gd name="connsiteX2" fmla="*/ 101916 w 509564"/>
              <a:gd name="connsiteY2" fmla="*/ 121025 h 389031"/>
              <a:gd name="connsiteX3" fmla="*/ 0 w 509564"/>
              <a:gd name="connsiteY3" fmla="*/ 222941 h 389031"/>
              <a:gd name="connsiteX4" fmla="*/ 101916 w 509564"/>
              <a:gd name="connsiteY4" fmla="*/ 324857 h 389031"/>
              <a:gd name="connsiteX5" fmla="*/ 182633 w 509564"/>
              <a:gd name="connsiteY5" fmla="*/ 324857 h 389031"/>
              <a:gd name="connsiteX6" fmla="*/ 191424 w 509564"/>
              <a:gd name="connsiteY6" fmla="*/ 274230 h 389031"/>
              <a:gd name="connsiteX7" fmla="*/ 255121 w 509564"/>
              <a:gd name="connsiteY7" fmla="*/ 210533 h 389031"/>
              <a:gd name="connsiteX8" fmla="*/ 318179 w 509564"/>
              <a:gd name="connsiteY8" fmla="*/ 210513 h 389031"/>
              <a:gd name="connsiteX9" fmla="*/ 326947 w 509564"/>
              <a:gd name="connsiteY9" fmla="*/ 261160 h 389031"/>
              <a:gd name="connsiteX10" fmla="*/ 386465 w 509564"/>
              <a:gd name="connsiteY10" fmla="*/ 261160 h 389031"/>
              <a:gd name="connsiteX11" fmla="*/ 407572 w 509564"/>
              <a:gd name="connsiteY11" fmla="*/ 201740 h 389031"/>
              <a:gd name="connsiteX12" fmla="*/ 458316 w 509564"/>
              <a:gd name="connsiteY12" fmla="*/ 210533 h 389031"/>
              <a:gd name="connsiteX13" fmla="*/ 494140 w 509564"/>
              <a:gd name="connsiteY13" fmla="*/ 246356 h 389031"/>
              <a:gd name="connsiteX14" fmla="*/ 418365 w 509564"/>
              <a:gd name="connsiteY14" fmla="*/ 123752 h 389031"/>
              <a:gd name="connsiteX15" fmla="*/ 394925 w 509564"/>
              <a:gd name="connsiteY15" fmla="*/ 121025 h 389031"/>
              <a:gd name="connsiteX16" fmla="*/ 392708 w 509564"/>
              <a:gd name="connsiteY16" fmla="*/ 121025 h 389031"/>
              <a:gd name="connsiteX17" fmla="*/ 248420 w 509564"/>
              <a:gd name="connsiteY17" fmla="*/ 0 h 389031"/>
              <a:gd name="connsiteX18" fmla="*/ 300143 w 509564"/>
              <a:gd name="connsiteY18" fmla="*/ 255554 h 389031"/>
              <a:gd name="connsiteX19" fmla="*/ 301096 w 509564"/>
              <a:gd name="connsiteY19" fmla="*/ 228547 h 389031"/>
              <a:gd name="connsiteX20" fmla="*/ 274088 w 509564"/>
              <a:gd name="connsiteY20" fmla="*/ 227594 h 389031"/>
              <a:gd name="connsiteX21" fmla="*/ 273135 w 509564"/>
              <a:gd name="connsiteY21" fmla="*/ 228547 h 389031"/>
              <a:gd name="connsiteX22" fmla="*/ 209437 w 509564"/>
              <a:gd name="connsiteY22" fmla="*/ 292244 h 389031"/>
              <a:gd name="connsiteX23" fmla="*/ 209437 w 509564"/>
              <a:gd name="connsiteY23" fmla="*/ 319252 h 389031"/>
              <a:gd name="connsiteX24" fmla="*/ 273135 w 509564"/>
              <a:gd name="connsiteY24" fmla="*/ 382949 h 389031"/>
              <a:gd name="connsiteX25" fmla="*/ 300143 w 509564"/>
              <a:gd name="connsiteY25" fmla="*/ 383902 h 389031"/>
              <a:gd name="connsiteX26" fmla="*/ 301096 w 509564"/>
              <a:gd name="connsiteY26" fmla="*/ 356895 h 389031"/>
              <a:gd name="connsiteX27" fmla="*/ 300143 w 509564"/>
              <a:gd name="connsiteY27" fmla="*/ 355942 h 389031"/>
              <a:gd name="connsiteX28" fmla="*/ 269058 w 509564"/>
              <a:gd name="connsiteY28" fmla="*/ 324857 h 389031"/>
              <a:gd name="connsiteX29" fmla="*/ 444354 w 509564"/>
              <a:gd name="connsiteY29" fmla="*/ 324857 h 389031"/>
              <a:gd name="connsiteX30" fmla="*/ 413269 w 509564"/>
              <a:gd name="connsiteY30" fmla="*/ 355942 h 389031"/>
              <a:gd name="connsiteX31" fmla="*/ 412316 w 509564"/>
              <a:gd name="connsiteY31" fmla="*/ 382949 h 389031"/>
              <a:gd name="connsiteX32" fmla="*/ 439324 w 509564"/>
              <a:gd name="connsiteY32" fmla="*/ 383902 h 389031"/>
              <a:gd name="connsiteX33" fmla="*/ 440277 w 509564"/>
              <a:gd name="connsiteY33" fmla="*/ 382949 h 389031"/>
              <a:gd name="connsiteX34" fmla="*/ 503975 w 509564"/>
              <a:gd name="connsiteY34" fmla="*/ 319252 h 389031"/>
              <a:gd name="connsiteX35" fmla="*/ 503975 w 509564"/>
              <a:gd name="connsiteY35" fmla="*/ 292244 h 389031"/>
              <a:gd name="connsiteX36" fmla="*/ 440277 w 509564"/>
              <a:gd name="connsiteY36" fmla="*/ 228547 h 389031"/>
              <a:gd name="connsiteX37" fmla="*/ 413269 w 509564"/>
              <a:gd name="connsiteY37" fmla="*/ 227594 h 389031"/>
              <a:gd name="connsiteX38" fmla="*/ 412316 w 509564"/>
              <a:gd name="connsiteY38" fmla="*/ 254601 h 389031"/>
              <a:gd name="connsiteX39" fmla="*/ 413269 w 509564"/>
              <a:gd name="connsiteY39" fmla="*/ 255554 h 389031"/>
              <a:gd name="connsiteX40" fmla="*/ 444354 w 509564"/>
              <a:gd name="connsiteY40" fmla="*/ 286639 h 389031"/>
              <a:gd name="connsiteX41" fmla="*/ 269058 w 509564"/>
              <a:gd name="connsiteY41" fmla="*/ 286639 h 389031"/>
              <a:gd name="connsiteX42" fmla="*/ 300143 w 509564"/>
              <a:gd name="connsiteY42" fmla="*/ 255554 h 389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509564" h="389031">
                <a:moveTo>
                  <a:pt x="248420" y="0"/>
                </a:moveTo>
                <a:cubicBezTo>
                  <a:pt x="177339" y="13"/>
                  <a:pt x="116515" y="51031"/>
                  <a:pt x="104133" y="121025"/>
                </a:cubicBezTo>
                <a:lnTo>
                  <a:pt x="101916" y="121025"/>
                </a:lnTo>
                <a:cubicBezTo>
                  <a:pt x="45629" y="121025"/>
                  <a:pt x="0" y="166656"/>
                  <a:pt x="0" y="222941"/>
                </a:cubicBezTo>
                <a:cubicBezTo>
                  <a:pt x="0" y="279227"/>
                  <a:pt x="45629" y="324857"/>
                  <a:pt x="101916" y="324857"/>
                </a:cubicBezTo>
                <a:lnTo>
                  <a:pt x="182633" y="324857"/>
                </a:lnTo>
                <a:cubicBezTo>
                  <a:pt x="174568" y="307819"/>
                  <a:pt x="178087" y="287551"/>
                  <a:pt x="191424" y="274230"/>
                </a:cubicBezTo>
                <a:lnTo>
                  <a:pt x="255121" y="210533"/>
                </a:lnTo>
                <a:cubicBezTo>
                  <a:pt x="272529" y="193116"/>
                  <a:pt x="300759" y="193105"/>
                  <a:pt x="318179" y="210513"/>
                </a:cubicBezTo>
                <a:cubicBezTo>
                  <a:pt x="331517" y="223841"/>
                  <a:pt x="335028" y="244122"/>
                  <a:pt x="326947" y="261160"/>
                </a:cubicBezTo>
                <a:lnTo>
                  <a:pt x="386465" y="261160"/>
                </a:lnTo>
                <a:cubicBezTo>
                  <a:pt x="375884" y="238924"/>
                  <a:pt x="385334" y="212319"/>
                  <a:pt x="407572" y="201740"/>
                </a:cubicBezTo>
                <a:cubicBezTo>
                  <a:pt x="424641" y="193617"/>
                  <a:pt x="444975" y="197141"/>
                  <a:pt x="458316" y="210533"/>
                </a:cubicBezTo>
                <a:lnTo>
                  <a:pt x="494140" y="246356"/>
                </a:lnTo>
                <a:cubicBezTo>
                  <a:pt x="507070" y="191577"/>
                  <a:pt x="473145" y="136683"/>
                  <a:pt x="418365" y="123752"/>
                </a:cubicBezTo>
                <a:cubicBezTo>
                  <a:pt x="410683" y="121938"/>
                  <a:pt x="402818" y="121023"/>
                  <a:pt x="394925" y="121025"/>
                </a:cubicBezTo>
                <a:lnTo>
                  <a:pt x="392708" y="121025"/>
                </a:lnTo>
                <a:cubicBezTo>
                  <a:pt x="380325" y="51031"/>
                  <a:pt x="319502" y="13"/>
                  <a:pt x="248420" y="0"/>
                </a:cubicBezTo>
                <a:close/>
                <a:moveTo>
                  <a:pt x="300143" y="255554"/>
                </a:moveTo>
                <a:cubicBezTo>
                  <a:pt x="307863" y="248359"/>
                  <a:pt x="308291" y="236267"/>
                  <a:pt x="301096" y="228547"/>
                </a:cubicBezTo>
                <a:cubicBezTo>
                  <a:pt x="293900" y="220826"/>
                  <a:pt x="281810" y="220398"/>
                  <a:pt x="274088" y="227594"/>
                </a:cubicBezTo>
                <a:cubicBezTo>
                  <a:pt x="273759" y="227899"/>
                  <a:pt x="273441" y="228218"/>
                  <a:pt x="273135" y="228547"/>
                </a:cubicBezTo>
                <a:lnTo>
                  <a:pt x="209437" y="292244"/>
                </a:lnTo>
                <a:cubicBezTo>
                  <a:pt x="201986" y="299704"/>
                  <a:pt x="201986" y="311792"/>
                  <a:pt x="209437" y="319252"/>
                </a:cubicBezTo>
                <a:lnTo>
                  <a:pt x="273135" y="382949"/>
                </a:lnTo>
                <a:cubicBezTo>
                  <a:pt x="280330" y="390670"/>
                  <a:pt x="292423" y="391098"/>
                  <a:pt x="300143" y="383902"/>
                </a:cubicBezTo>
                <a:cubicBezTo>
                  <a:pt x="307863" y="376707"/>
                  <a:pt x="308291" y="364617"/>
                  <a:pt x="301096" y="356895"/>
                </a:cubicBezTo>
                <a:cubicBezTo>
                  <a:pt x="300790" y="356566"/>
                  <a:pt x="300471" y="356247"/>
                  <a:pt x="300143" y="355942"/>
                </a:cubicBezTo>
                <a:lnTo>
                  <a:pt x="269058" y="324857"/>
                </a:lnTo>
                <a:lnTo>
                  <a:pt x="444354" y="324857"/>
                </a:lnTo>
                <a:lnTo>
                  <a:pt x="413269" y="355942"/>
                </a:lnTo>
                <a:cubicBezTo>
                  <a:pt x="405549" y="363137"/>
                  <a:pt x="405121" y="375229"/>
                  <a:pt x="412316" y="382949"/>
                </a:cubicBezTo>
                <a:cubicBezTo>
                  <a:pt x="419512" y="390670"/>
                  <a:pt x="431602" y="391098"/>
                  <a:pt x="439324" y="383902"/>
                </a:cubicBezTo>
                <a:cubicBezTo>
                  <a:pt x="439653" y="383597"/>
                  <a:pt x="439971" y="383278"/>
                  <a:pt x="440277" y="382949"/>
                </a:cubicBezTo>
                <a:lnTo>
                  <a:pt x="503975" y="319252"/>
                </a:lnTo>
                <a:cubicBezTo>
                  <a:pt x="511427" y="311792"/>
                  <a:pt x="511427" y="299704"/>
                  <a:pt x="503975" y="292244"/>
                </a:cubicBezTo>
                <a:lnTo>
                  <a:pt x="440277" y="228547"/>
                </a:lnTo>
                <a:cubicBezTo>
                  <a:pt x="433082" y="220826"/>
                  <a:pt x="420990" y="220398"/>
                  <a:pt x="413269" y="227594"/>
                </a:cubicBezTo>
                <a:cubicBezTo>
                  <a:pt x="405549" y="234789"/>
                  <a:pt x="405121" y="246879"/>
                  <a:pt x="412316" y="254601"/>
                </a:cubicBezTo>
                <a:cubicBezTo>
                  <a:pt x="412622" y="254930"/>
                  <a:pt x="412941" y="255249"/>
                  <a:pt x="413269" y="255554"/>
                </a:cubicBezTo>
                <a:lnTo>
                  <a:pt x="444354" y="286639"/>
                </a:lnTo>
                <a:lnTo>
                  <a:pt x="269058" y="286639"/>
                </a:lnTo>
                <a:lnTo>
                  <a:pt x="300143" y="255554"/>
                </a:lnTo>
                <a:close/>
              </a:path>
            </a:pathLst>
          </a:custGeom>
          <a:solidFill>
            <a:schemeClr val="bg1"/>
          </a:solidFill>
          <a:ln w="25400" cap="flat">
            <a:noFill/>
            <a:prstDash val="solid"/>
            <a:miter/>
          </a:ln>
        </p:spPr>
        <p:txBody>
          <a:bodyPr rtlCol="0" anchor="ctr"/>
          <a:lstStyle/>
          <a:p>
            <a:endParaRPr lang="en-US"/>
          </a:p>
        </p:txBody>
      </p:sp>
      <p:sp>
        <p:nvSpPr>
          <p:cNvPr id="87" name="TextBox 86">
            <a:extLst>
              <a:ext uri="{FF2B5EF4-FFF2-40B4-BE49-F238E27FC236}">
                <a16:creationId xmlns:a16="http://schemas.microsoft.com/office/drawing/2014/main" id="{7ECEAB37-07E6-BA72-C8FE-DD2E3B82FF42}"/>
              </a:ext>
            </a:extLst>
          </p:cNvPr>
          <p:cNvSpPr txBox="1"/>
          <p:nvPr/>
        </p:nvSpPr>
        <p:spPr>
          <a:xfrm>
            <a:off x="5528173" y="4975935"/>
            <a:ext cx="1138124"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E2E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Auditability with Microsoft Purview</a:t>
            </a:r>
          </a:p>
        </p:txBody>
      </p:sp>
      <p:sp>
        <p:nvSpPr>
          <p:cNvPr id="89" name="Rounded Rectangle 30">
            <a:extLst>
              <a:ext uri="{FF2B5EF4-FFF2-40B4-BE49-F238E27FC236}">
                <a16:creationId xmlns:a16="http://schemas.microsoft.com/office/drawing/2014/main" id="{0CA114AA-F87C-177A-EC69-380E04D78398}"/>
              </a:ext>
              <a:ext uri="{C183D7F6-B498-43B3-948B-1728B52AA6E4}">
                <adec:decorative xmlns:adec="http://schemas.microsoft.com/office/drawing/2017/decorative" val="1"/>
              </a:ext>
            </a:extLst>
          </p:cNvPr>
          <p:cNvSpPr/>
          <p:nvPr/>
        </p:nvSpPr>
        <p:spPr bwMode="auto">
          <a:xfrm>
            <a:off x="6910134"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1" name="Oval 110">
            <a:extLst>
              <a:ext uri="{FF2B5EF4-FFF2-40B4-BE49-F238E27FC236}">
                <a16:creationId xmlns:a16="http://schemas.microsoft.com/office/drawing/2014/main" id="{F238B281-FE33-A02A-E5C5-BAAB21EA73D6}"/>
              </a:ext>
              <a:ext uri="{C183D7F6-B498-43B3-948B-1728B52AA6E4}">
                <adec:decorative xmlns:adec="http://schemas.microsoft.com/office/drawing/2017/decorative" val="1"/>
              </a:ext>
            </a:extLst>
          </p:cNvPr>
          <p:cNvSpPr/>
          <p:nvPr/>
        </p:nvSpPr>
        <p:spPr bwMode="auto">
          <a:xfrm>
            <a:off x="7340359"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3" name="Graphic 131">
            <a:extLst>
              <a:ext uri="{FF2B5EF4-FFF2-40B4-BE49-F238E27FC236}">
                <a16:creationId xmlns:a16="http://schemas.microsoft.com/office/drawing/2014/main" id="{03A3FF7D-4CF0-44B7-9B6D-DF7DC385618F}"/>
              </a:ext>
              <a:ext uri="{C183D7F6-B498-43B3-948B-1728B52AA6E4}">
                <adec:decorative xmlns:adec="http://schemas.microsoft.com/office/drawing/2017/decorative" val="1"/>
              </a:ext>
            </a:extLst>
          </p:cNvPr>
          <p:cNvSpPr>
            <a:spLocks noChangeAspect="1"/>
          </p:cNvSpPr>
          <p:nvPr/>
        </p:nvSpPr>
        <p:spPr>
          <a:xfrm>
            <a:off x="7483641" y="4405036"/>
            <a:ext cx="230116" cy="287645"/>
          </a:xfrm>
          <a:custGeom>
            <a:avLst/>
            <a:gdLst>
              <a:gd name="connsiteX0" fmla="*/ 203832 w 407664"/>
              <a:gd name="connsiteY0" fmla="*/ 0 h 509580"/>
              <a:gd name="connsiteX1" fmla="*/ 305748 w 407664"/>
              <a:gd name="connsiteY1" fmla="*/ 101916 h 509580"/>
              <a:gd name="connsiteX2" fmla="*/ 305748 w 407664"/>
              <a:gd name="connsiteY2" fmla="*/ 152874 h 509580"/>
              <a:gd name="connsiteX3" fmla="*/ 369446 w 407664"/>
              <a:gd name="connsiteY3" fmla="*/ 152874 h 509580"/>
              <a:gd name="connsiteX4" fmla="*/ 407664 w 407664"/>
              <a:gd name="connsiteY4" fmla="*/ 191093 h 509580"/>
              <a:gd name="connsiteX5" fmla="*/ 407664 w 407664"/>
              <a:gd name="connsiteY5" fmla="*/ 471362 h 509580"/>
              <a:gd name="connsiteX6" fmla="*/ 369446 w 407664"/>
              <a:gd name="connsiteY6" fmla="*/ 509580 h 509580"/>
              <a:gd name="connsiteX7" fmla="*/ 38219 w 407664"/>
              <a:gd name="connsiteY7" fmla="*/ 509580 h 509580"/>
              <a:gd name="connsiteX8" fmla="*/ 0 w 407664"/>
              <a:gd name="connsiteY8" fmla="*/ 471362 h 509580"/>
              <a:gd name="connsiteX9" fmla="*/ 0 w 407664"/>
              <a:gd name="connsiteY9" fmla="*/ 191093 h 509580"/>
              <a:gd name="connsiteX10" fmla="*/ 38219 w 407664"/>
              <a:gd name="connsiteY10" fmla="*/ 152874 h 509580"/>
              <a:gd name="connsiteX11" fmla="*/ 101916 w 407664"/>
              <a:gd name="connsiteY11" fmla="*/ 152874 h 509580"/>
              <a:gd name="connsiteX12" fmla="*/ 101916 w 407664"/>
              <a:gd name="connsiteY12" fmla="*/ 101916 h 509580"/>
              <a:gd name="connsiteX13" fmla="*/ 203832 w 407664"/>
              <a:gd name="connsiteY13" fmla="*/ 0 h 509580"/>
              <a:gd name="connsiteX14" fmla="*/ 203832 w 407664"/>
              <a:gd name="connsiteY14" fmla="*/ 293009 h 509580"/>
              <a:gd name="connsiteX15" fmla="*/ 165614 w 407664"/>
              <a:gd name="connsiteY15" fmla="*/ 331227 h 509580"/>
              <a:gd name="connsiteX16" fmla="*/ 203832 w 407664"/>
              <a:gd name="connsiteY16" fmla="*/ 369446 h 509580"/>
              <a:gd name="connsiteX17" fmla="*/ 242051 w 407664"/>
              <a:gd name="connsiteY17" fmla="*/ 331227 h 509580"/>
              <a:gd name="connsiteX18" fmla="*/ 203832 w 407664"/>
              <a:gd name="connsiteY18" fmla="*/ 293009 h 509580"/>
              <a:gd name="connsiteX19" fmla="*/ 203832 w 407664"/>
              <a:gd name="connsiteY19" fmla="*/ 50958 h 509580"/>
              <a:gd name="connsiteX20" fmla="*/ 152874 w 407664"/>
              <a:gd name="connsiteY20" fmla="*/ 101916 h 509580"/>
              <a:gd name="connsiteX21" fmla="*/ 152874 w 407664"/>
              <a:gd name="connsiteY21" fmla="*/ 152874 h 509580"/>
              <a:gd name="connsiteX22" fmla="*/ 254790 w 407664"/>
              <a:gd name="connsiteY22" fmla="*/ 152874 h 509580"/>
              <a:gd name="connsiteX23" fmla="*/ 254790 w 407664"/>
              <a:gd name="connsiteY23" fmla="*/ 101916 h 509580"/>
              <a:gd name="connsiteX24" fmla="*/ 203832 w 407664"/>
              <a:gd name="connsiteY24" fmla="*/ 50958 h 5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07664" h="509580">
                <a:moveTo>
                  <a:pt x="203832" y="0"/>
                </a:moveTo>
                <a:cubicBezTo>
                  <a:pt x="260118" y="0"/>
                  <a:pt x="305748" y="45629"/>
                  <a:pt x="305748" y="101916"/>
                </a:cubicBezTo>
                <a:lnTo>
                  <a:pt x="305748" y="152874"/>
                </a:lnTo>
                <a:lnTo>
                  <a:pt x="369446" y="152874"/>
                </a:lnTo>
                <a:cubicBezTo>
                  <a:pt x="390552" y="152874"/>
                  <a:pt x="407664" y="169985"/>
                  <a:pt x="407664" y="191093"/>
                </a:cubicBezTo>
                <a:lnTo>
                  <a:pt x="407664" y="471362"/>
                </a:lnTo>
                <a:cubicBezTo>
                  <a:pt x="407664" y="492468"/>
                  <a:pt x="390552" y="509580"/>
                  <a:pt x="369446" y="509580"/>
                </a:cubicBezTo>
                <a:lnTo>
                  <a:pt x="38219" y="509580"/>
                </a:lnTo>
                <a:cubicBezTo>
                  <a:pt x="17111" y="509580"/>
                  <a:pt x="0" y="492468"/>
                  <a:pt x="0" y="471362"/>
                </a:cubicBezTo>
                <a:lnTo>
                  <a:pt x="0" y="191093"/>
                </a:lnTo>
                <a:cubicBezTo>
                  <a:pt x="0" y="169985"/>
                  <a:pt x="17111" y="152874"/>
                  <a:pt x="38219" y="152874"/>
                </a:cubicBezTo>
                <a:lnTo>
                  <a:pt x="101916" y="152874"/>
                </a:lnTo>
                <a:lnTo>
                  <a:pt x="101916" y="101916"/>
                </a:lnTo>
                <a:cubicBezTo>
                  <a:pt x="101916" y="45629"/>
                  <a:pt x="147545" y="0"/>
                  <a:pt x="203832" y="0"/>
                </a:cubicBezTo>
                <a:close/>
                <a:moveTo>
                  <a:pt x="203832" y="293009"/>
                </a:moveTo>
                <a:cubicBezTo>
                  <a:pt x="182725" y="293009"/>
                  <a:pt x="165614" y="310120"/>
                  <a:pt x="165614" y="331227"/>
                </a:cubicBezTo>
                <a:cubicBezTo>
                  <a:pt x="165614" y="352334"/>
                  <a:pt x="182725" y="369446"/>
                  <a:pt x="203832" y="369446"/>
                </a:cubicBezTo>
                <a:cubicBezTo>
                  <a:pt x="224939" y="369446"/>
                  <a:pt x="242051" y="352334"/>
                  <a:pt x="242051" y="331227"/>
                </a:cubicBezTo>
                <a:cubicBezTo>
                  <a:pt x="242051" y="310120"/>
                  <a:pt x="224939" y="293009"/>
                  <a:pt x="203832" y="293009"/>
                </a:cubicBezTo>
                <a:close/>
                <a:moveTo>
                  <a:pt x="203832" y="50958"/>
                </a:moveTo>
                <a:cubicBezTo>
                  <a:pt x="175688" y="50958"/>
                  <a:pt x="152874" y="73773"/>
                  <a:pt x="152874" y="101916"/>
                </a:cubicBezTo>
                <a:lnTo>
                  <a:pt x="152874" y="152874"/>
                </a:lnTo>
                <a:lnTo>
                  <a:pt x="254790" y="152874"/>
                </a:lnTo>
                <a:lnTo>
                  <a:pt x="254790" y="101916"/>
                </a:lnTo>
                <a:cubicBezTo>
                  <a:pt x="254790" y="73773"/>
                  <a:pt x="231976" y="50958"/>
                  <a:pt x="203832" y="50958"/>
                </a:cubicBezTo>
                <a:close/>
              </a:path>
            </a:pathLst>
          </a:custGeom>
          <a:solidFill>
            <a:schemeClr val="bg1"/>
          </a:solidFill>
          <a:ln w="25400" cap="flat">
            <a:noFill/>
            <a:prstDash val="solid"/>
            <a:miter/>
          </a:ln>
        </p:spPr>
        <p:txBody>
          <a:bodyPr rtlCol="0" anchor="ctr"/>
          <a:lstStyle/>
          <a:p>
            <a:endParaRPr lang="en-US"/>
          </a:p>
        </p:txBody>
      </p:sp>
      <p:sp>
        <p:nvSpPr>
          <p:cNvPr id="101" name="TextBox 100">
            <a:extLst>
              <a:ext uri="{FF2B5EF4-FFF2-40B4-BE49-F238E27FC236}">
                <a16:creationId xmlns:a16="http://schemas.microsoft.com/office/drawing/2014/main" id="{2C8E2A5C-D5D8-C9D8-74B5-DF083DCAA671}"/>
              </a:ext>
            </a:extLst>
          </p:cNvPr>
          <p:cNvSpPr txBox="1"/>
          <p:nvPr/>
        </p:nvSpPr>
        <p:spPr>
          <a:xfrm>
            <a:off x="7029637"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Information  protection labels with Microsoft Purview</a:t>
            </a:r>
          </a:p>
        </p:txBody>
      </p:sp>
      <p:sp>
        <p:nvSpPr>
          <p:cNvPr id="103" name="Rounded Rectangle 30">
            <a:extLst>
              <a:ext uri="{FF2B5EF4-FFF2-40B4-BE49-F238E27FC236}">
                <a16:creationId xmlns:a16="http://schemas.microsoft.com/office/drawing/2014/main" id="{60BF2175-D1CB-D302-9429-9AC7F8030E04}"/>
              </a:ext>
              <a:ext uri="{C183D7F6-B498-43B3-948B-1728B52AA6E4}">
                <adec:decorative xmlns:adec="http://schemas.microsoft.com/office/drawing/2017/decorative" val="1"/>
              </a:ext>
            </a:extLst>
          </p:cNvPr>
          <p:cNvSpPr/>
          <p:nvPr/>
        </p:nvSpPr>
        <p:spPr bwMode="auto">
          <a:xfrm>
            <a:off x="8411598"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09" name="Oval 108">
            <a:extLst>
              <a:ext uri="{FF2B5EF4-FFF2-40B4-BE49-F238E27FC236}">
                <a16:creationId xmlns:a16="http://schemas.microsoft.com/office/drawing/2014/main" id="{BB20CA15-E806-EBAE-DA5B-FA7368414F09}"/>
              </a:ext>
              <a:ext uri="{C183D7F6-B498-43B3-948B-1728B52AA6E4}">
                <adec:decorative xmlns:adec="http://schemas.microsoft.com/office/drawing/2017/decorative" val="1"/>
              </a:ext>
            </a:extLst>
          </p:cNvPr>
          <p:cNvSpPr/>
          <p:nvPr/>
        </p:nvSpPr>
        <p:spPr bwMode="auto">
          <a:xfrm>
            <a:off x="8841823" y="4290518"/>
            <a:ext cx="516680" cy="516680"/>
          </a:xfrm>
          <a:prstGeom prst="ellipse">
            <a:avLst/>
          </a:prstGeom>
          <a:solidFill>
            <a:srgbClr val="D9D9D9"/>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lang="en-US" sz="1653" b="1" err="1">
              <a:solidFill>
                <a:srgbClr val="FFFFFF"/>
              </a:solidFill>
              <a:latin typeface="Segoe UI Variable Display Semibold" pitchFamily="2" charset="0"/>
              <a:cs typeface="Segoe Sans Display Semibold" pitchFamily="2" charset="0"/>
            </a:endParaRPr>
          </a:p>
        </p:txBody>
      </p:sp>
      <p:pic>
        <p:nvPicPr>
          <p:cNvPr id="110" name="Picture 109">
            <a:extLst>
              <a:ext uri="{FF2B5EF4-FFF2-40B4-BE49-F238E27FC236}">
                <a16:creationId xmlns:a16="http://schemas.microsoft.com/office/drawing/2014/main" id="{D493EE21-F1DD-B89C-E7A1-4AEDB5DE33B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932313" y="4381010"/>
            <a:ext cx="335700" cy="335697"/>
          </a:xfrm>
          <a:prstGeom prst="rect">
            <a:avLst/>
          </a:prstGeom>
        </p:spPr>
      </p:pic>
      <p:sp>
        <p:nvSpPr>
          <p:cNvPr id="104" name="TextBox 103">
            <a:extLst>
              <a:ext uri="{FF2B5EF4-FFF2-40B4-BE49-F238E27FC236}">
                <a16:creationId xmlns:a16="http://schemas.microsoft.com/office/drawing/2014/main" id="{BAAD4EC0-8620-9C77-A7DB-C58FC4CE4A50}"/>
              </a:ext>
            </a:extLst>
          </p:cNvPr>
          <p:cNvSpPr txBox="1"/>
          <p:nvPr/>
        </p:nvSpPr>
        <p:spPr>
          <a:xfrm>
            <a:off x="8531101" y="4975935"/>
            <a:ext cx="113812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Additional advanced tools in Microsoft</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Purview</a:t>
            </a:r>
          </a:p>
        </p:txBody>
      </p:sp>
      <p:sp>
        <p:nvSpPr>
          <p:cNvPr id="106" name="Rounded Rectangle 30">
            <a:extLst>
              <a:ext uri="{FF2B5EF4-FFF2-40B4-BE49-F238E27FC236}">
                <a16:creationId xmlns:a16="http://schemas.microsoft.com/office/drawing/2014/main" id="{F9762008-A0BD-9194-1EA6-0ABF240D829A}"/>
              </a:ext>
              <a:ext uri="{C183D7F6-B498-43B3-948B-1728B52AA6E4}">
                <adec:decorative xmlns:adec="http://schemas.microsoft.com/office/drawing/2017/decorative" val="1"/>
              </a:ext>
            </a:extLst>
          </p:cNvPr>
          <p:cNvSpPr/>
          <p:nvPr/>
        </p:nvSpPr>
        <p:spPr bwMode="auto">
          <a:xfrm>
            <a:off x="9913062" y="4542483"/>
            <a:ext cx="1377130" cy="1429429"/>
          </a:xfrm>
          <a:prstGeom prst="roundRect">
            <a:avLst>
              <a:gd name="adj" fmla="val 1079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811670">
              <a:spcBef>
                <a:spcPts val="174"/>
              </a:spcBef>
            </a:pPr>
            <a:endParaRPr lang="en-US" sz="1200">
              <a:solidFill>
                <a:schemeClr val="tx1"/>
              </a:solidFill>
              <a:cs typeface="Segoe UI" panose="020B0502040204020203" pitchFamily="34" charset="0"/>
            </a:endParaRPr>
          </a:p>
        </p:txBody>
      </p:sp>
      <p:sp>
        <p:nvSpPr>
          <p:cNvPr id="118" name="Oval 117">
            <a:extLst>
              <a:ext uri="{FF2B5EF4-FFF2-40B4-BE49-F238E27FC236}">
                <a16:creationId xmlns:a16="http://schemas.microsoft.com/office/drawing/2014/main" id="{72899DEF-B2B4-6B4E-7CE2-FA7C57591CA0}"/>
              </a:ext>
              <a:ext uri="{C183D7F6-B498-43B3-948B-1728B52AA6E4}">
                <adec:decorative xmlns:adec="http://schemas.microsoft.com/office/drawing/2017/decorative" val="1"/>
              </a:ext>
            </a:extLst>
          </p:cNvPr>
          <p:cNvSpPr/>
          <p:nvPr/>
        </p:nvSpPr>
        <p:spPr bwMode="auto">
          <a:xfrm>
            <a:off x="10343287" y="4290518"/>
            <a:ext cx="516680" cy="51668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r>
              <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rPr>
              <a:t>…</a:t>
            </a:r>
          </a:p>
        </p:txBody>
      </p:sp>
      <p:sp>
        <p:nvSpPr>
          <p:cNvPr id="107" name="TextBox 106">
            <a:extLst>
              <a:ext uri="{FF2B5EF4-FFF2-40B4-BE49-F238E27FC236}">
                <a16:creationId xmlns:a16="http://schemas.microsoft.com/office/drawing/2014/main" id="{3150EBED-F29C-24AD-7C7C-434C83AB23B4}"/>
              </a:ext>
            </a:extLst>
          </p:cNvPr>
          <p:cNvSpPr txBox="1"/>
          <p:nvPr/>
        </p:nvSpPr>
        <p:spPr>
          <a:xfrm>
            <a:off x="10032565" y="4975935"/>
            <a:ext cx="1138124"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3</a:t>
            </a:r>
            <a:r>
              <a:rPr kumimoji="0" lang="en-US" sz="1200" b="0" i="0" u="none" strike="noStrike" kern="1200" cap="none" spc="0" normalizeH="0" baseline="30000" noProof="0">
                <a:ln>
                  <a:noFill/>
                </a:ln>
                <a:solidFill>
                  <a:srgbClr val="000000"/>
                </a:solidFill>
                <a:effectLst/>
                <a:uLnTx/>
                <a:uFillTx/>
                <a:latin typeface="Segoe UI"/>
                <a:ea typeface="+mn-ea"/>
                <a:cs typeface="+mn-cs"/>
              </a:rPr>
              <a:t>rd</a:t>
            </a:r>
            <a:r>
              <a:rPr kumimoji="0" lang="en-US" sz="1200" b="0" i="0" u="none" strike="noStrike" kern="1200" cap="none" spc="0" normalizeH="0" baseline="0" noProof="0">
                <a:ln>
                  <a:noFill/>
                </a:ln>
                <a:solidFill>
                  <a:srgbClr val="000000"/>
                </a:solidFill>
                <a:effectLst/>
                <a:uLnTx/>
                <a:uFillTx/>
                <a:latin typeface="Segoe UI"/>
                <a:ea typeface="+mn-ea"/>
                <a:cs typeface="+mn-cs"/>
              </a:rPr>
              <a:t> party and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in-house governance</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&amp; security solutions</a:t>
            </a:r>
          </a:p>
        </p:txBody>
      </p:sp>
    </p:spTree>
    <p:extLst>
      <p:ext uri="{BB962C8B-B14F-4D97-AF65-F5344CB8AC3E}">
        <p14:creationId xmlns:p14="http://schemas.microsoft.com/office/powerpoint/2010/main" val="334625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500"/>
                                        <p:tgtEl>
                                          <p:spTgt spid="139"/>
                                        </p:tgtEl>
                                      </p:cBhvr>
                                    </p:animEffect>
                                  </p:childTnLst>
                                </p:cTn>
                              </p:par>
                              <p:par>
                                <p:cTn id="18" presetID="42" presetClass="path" presetSubtype="0" decel="100000" fill="hold" grpId="1" nodeType="withEffect">
                                  <p:stCondLst>
                                    <p:cond delay="200"/>
                                  </p:stCondLst>
                                  <p:childTnLst>
                                    <p:animMotion origin="layout" path="M -8.33333E-7 -2.96296E-6 L -8.33333E-7 0.03542 " pathEditMode="relative" rAng="0" ptsTypes="AA">
                                      <p:cBhvr>
                                        <p:cTn id="19" dur="700" spd="-100000" fill="hold"/>
                                        <p:tgtEl>
                                          <p:spTgt spid="13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500"/>
                                        <p:tgtEl>
                                          <p:spTgt spid="143"/>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4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47"/>
                                        </p:tgtEl>
                                        <p:attrNameLst>
                                          <p:attrName>style.visibility</p:attrName>
                                        </p:attrNameLst>
                                      </p:cBhvr>
                                      <p:to>
                                        <p:strVal val="visible"/>
                                      </p:to>
                                    </p:set>
                                    <p:animEffect transition="in" filter="fade">
                                      <p:cBhvr>
                                        <p:cTn id="27" dur="500"/>
                                        <p:tgtEl>
                                          <p:spTgt spid="147"/>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147"/>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500"/>
                                        <p:tgtEl>
                                          <p:spTgt spid="148"/>
                                        </p:tgtEl>
                                      </p:cBhvr>
                                    </p:animEffect>
                                  </p:childTnLst>
                                </p:cTn>
                              </p:par>
                              <p:par>
                                <p:cTn id="33" presetID="42" presetClass="path" presetSubtype="0" decel="100000" fill="hold" grpId="1" nodeType="withEffect">
                                  <p:stCondLst>
                                    <p:cond delay="200"/>
                                  </p:stCondLst>
                                  <p:childTnLst>
                                    <p:animMotion origin="layout" path="M -8.33333E-7 -2.96296E-6 L -8.33333E-7 0.03542 " pathEditMode="relative" rAng="0" ptsTypes="AA">
                                      <p:cBhvr>
                                        <p:cTn id="34" dur="700" spd="-100000" fill="hold"/>
                                        <p:tgtEl>
                                          <p:spTgt spid="14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18"/>
                                        </p:tgtEl>
                                        <p:attrNameLst>
                                          <p:attrName>style.visibility</p:attrName>
                                        </p:attrNameLst>
                                      </p:cBhvr>
                                      <p:to>
                                        <p:strVal val="visible"/>
                                      </p:to>
                                    </p:set>
                                    <p:animEffect transition="in" filter="fade">
                                      <p:cBhvr>
                                        <p:cTn id="37" dur="500"/>
                                        <p:tgtEl>
                                          <p:spTgt spid="118"/>
                                        </p:tgtEl>
                                      </p:cBhvr>
                                    </p:animEffect>
                                  </p:childTnLst>
                                </p:cTn>
                              </p:par>
                              <p:par>
                                <p:cTn id="38" presetID="42" presetClass="path" presetSubtype="0" decel="100000" fill="hold" grpId="1" nodeType="withEffect">
                                  <p:stCondLst>
                                    <p:cond delay="300"/>
                                  </p:stCondLst>
                                  <p:childTnLst>
                                    <p:animMotion origin="layout" path="M -8.33333E-7 -2.96296E-6 L -8.33333E-7 0.03542 " pathEditMode="relative" rAng="0" ptsTypes="AA">
                                      <p:cBhvr>
                                        <p:cTn id="39" dur="700" spd="-100000" fill="hold"/>
                                        <p:tgtEl>
                                          <p:spTgt spid="118"/>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09"/>
                                        </p:tgtEl>
                                        <p:attrNameLst>
                                          <p:attrName>style.visibility</p:attrName>
                                        </p:attrNameLst>
                                      </p:cBhvr>
                                      <p:to>
                                        <p:strVal val="visible"/>
                                      </p:to>
                                    </p:set>
                                    <p:animEffect transition="in" filter="fade">
                                      <p:cBhvr>
                                        <p:cTn id="42" dur="500"/>
                                        <p:tgtEl>
                                          <p:spTgt spid="109"/>
                                        </p:tgtEl>
                                      </p:cBhvr>
                                    </p:animEffect>
                                  </p:childTnLst>
                                </p:cTn>
                              </p:par>
                              <p:par>
                                <p:cTn id="43" presetID="42" presetClass="path" presetSubtype="0" decel="100000" fill="hold" grpId="1" nodeType="withEffect">
                                  <p:stCondLst>
                                    <p:cond delay="300"/>
                                  </p:stCondLst>
                                  <p:childTnLst>
                                    <p:animMotion origin="layout" path="M -8.33333E-7 -2.96296E-6 L -8.33333E-7 0.03542 " pathEditMode="relative" rAng="0" ptsTypes="AA">
                                      <p:cBhvr>
                                        <p:cTn id="44" dur="700" spd="-100000" fill="hold"/>
                                        <p:tgtEl>
                                          <p:spTgt spid="109"/>
                                        </p:tgtEl>
                                        <p:attrNameLst>
                                          <p:attrName>ppt_x</p:attrName>
                                          <p:attrName>ppt_y</p:attrName>
                                        </p:attrNameLst>
                                      </p:cBhvr>
                                      <p:rCtr x="0" y="1759"/>
                                    </p:animMotion>
                                  </p:childTnLst>
                                </p:cTn>
                              </p:par>
                              <p:par>
                                <p:cTn id="45" presetID="10" presetClass="entr" presetSubtype="0" fill="hold" nodeType="withEffect">
                                  <p:stCondLst>
                                    <p:cond delay="30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42" presetClass="path" presetSubtype="0" decel="100000" fill="hold" nodeType="withEffect">
                                  <p:stCondLst>
                                    <p:cond delay="300"/>
                                  </p:stCondLst>
                                  <p:childTnLst>
                                    <p:animMotion origin="layout" path="M -4.16667E-6 -4.44444E-6 L -4.16667E-6 0.03542 " pathEditMode="relative" rAng="0" ptsTypes="AA">
                                      <p:cBhvr>
                                        <p:cTn id="49" dur="700" spd="-100000" fill="hold"/>
                                        <p:tgtEl>
                                          <p:spTgt spid="110"/>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42" presetClass="path" presetSubtype="0" decel="100000" fill="hold" grpId="1" nodeType="withEffect">
                                  <p:stCondLst>
                                    <p:cond delay="300"/>
                                  </p:stCondLst>
                                  <p:childTnLst>
                                    <p:animMotion origin="layout" path="M -8.33333E-7 -2.96296E-6 L -8.33333E-7 0.03542 " pathEditMode="relative" rAng="0" ptsTypes="AA">
                                      <p:cBhvr>
                                        <p:cTn id="54" dur="700" spd="-100000" fill="hold"/>
                                        <p:tgtEl>
                                          <p:spTgt spid="111"/>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133"/>
                                        </p:tgtEl>
                                        <p:attrNameLst>
                                          <p:attrName>style.visibility</p:attrName>
                                        </p:attrNameLst>
                                      </p:cBhvr>
                                      <p:to>
                                        <p:strVal val="visible"/>
                                      </p:to>
                                    </p:set>
                                    <p:animEffect transition="in" filter="fade">
                                      <p:cBhvr>
                                        <p:cTn id="57" dur="500"/>
                                        <p:tgtEl>
                                          <p:spTgt spid="133"/>
                                        </p:tgtEl>
                                      </p:cBhvr>
                                    </p:animEffect>
                                  </p:childTnLst>
                                </p:cTn>
                              </p:par>
                              <p:par>
                                <p:cTn id="58" presetID="42" presetClass="path" presetSubtype="0" decel="100000" fill="hold" grpId="1" nodeType="withEffect">
                                  <p:stCondLst>
                                    <p:cond delay="300"/>
                                  </p:stCondLst>
                                  <p:childTnLst>
                                    <p:animMotion origin="layout" path="M -8.33333E-7 -2.96296E-6 L -8.33333E-7 0.03542 " pathEditMode="relative" rAng="0" ptsTypes="AA">
                                      <p:cBhvr>
                                        <p:cTn id="59" dur="700" spd="-100000" fill="hold"/>
                                        <p:tgtEl>
                                          <p:spTgt spid="13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34"/>
                                        </p:tgtEl>
                                        <p:attrNameLst>
                                          <p:attrName>style.visibility</p:attrName>
                                        </p:attrNameLst>
                                      </p:cBhvr>
                                      <p:to>
                                        <p:strVal val="visible"/>
                                      </p:to>
                                    </p:set>
                                    <p:animEffect transition="in" filter="fade">
                                      <p:cBhvr>
                                        <p:cTn id="62" dur="500"/>
                                        <p:tgtEl>
                                          <p:spTgt spid="134"/>
                                        </p:tgtEl>
                                      </p:cBhvr>
                                    </p:animEffect>
                                  </p:childTnLst>
                                </p:cTn>
                              </p:par>
                              <p:par>
                                <p:cTn id="63" presetID="42" presetClass="path" presetSubtype="0" decel="100000" fill="hold" grpId="1" nodeType="withEffect">
                                  <p:stCondLst>
                                    <p:cond delay="300"/>
                                  </p:stCondLst>
                                  <p:childTnLst>
                                    <p:animMotion origin="layout" path="M -8.33333E-7 -2.96296E-6 L -8.33333E-7 0.03542 " pathEditMode="relative" rAng="0" ptsTypes="AA">
                                      <p:cBhvr>
                                        <p:cTn id="64" dur="700" spd="-100000" fill="hold"/>
                                        <p:tgtEl>
                                          <p:spTgt spid="134"/>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114"/>
                                        </p:tgtEl>
                                        <p:attrNameLst>
                                          <p:attrName>style.visibility</p:attrName>
                                        </p:attrNameLst>
                                      </p:cBhvr>
                                      <p:to>
                                        <p:strVal val="visible"/>
                                      </p:to>
                                    </p:set>
                                    <p:animEffect transition="in" filter="fade">
                                      <p:cBhvr>
                                        <p:cTn id="67" dur="500"/>
                                        <p:tgtEl>
                                          <p:spTgt spid="114"/>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114"/>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35"/>
                                        </p:tgtEl>
                                        <p:attrNameLst>
                                          <p:attrName>style.visibility</p:attrName>
                                        </p:attrNameLst>
                                      </p:cBhvr>
                                      <p:to>
                                        <p:strVal val="visible"/>
                                      </p:to>
                                    </p:set>
                                    <p:animEffect transition="in" filter="fade">
                                      <p:cBhvr>
                                        <p:cTn id="72" dur="500"/>
                                        <p:tgtEl>
                                          <p:spTgt spid="135"/>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35"/>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115"/>
                                        </p:tgtEl>
                                        <p:attrNameLst>
                                          <p:attrName>style.visibility</p:attrName>
                                        </p:attrNameLst>
                                      </p:cBhvr>
                                      <p:to>
                                        <p:strVal val="visible"/>
                                      </p:to>
                                    </p:set>
                                    <p:animEffect transition="in" filter="fade">
                                      <p:cBhvr>
                                        <p:cTn id="77" dur="500"/>
                                        <p:tgtEl>
                                          <p:spTgt spid="115"/>
                                        </p:tgtEl>
                                      </p:cBhvr>
                                    </p:animEffect>
                                  </p:childTnLst>
                                </p:cTn>
                              </p:par>
                              <p:par>
                                <p:cTn id="78" presetID="42" presetClass="path" presetSubtype="0" decel="100000" fill="hold" grpId="1" nodeType="withEffect">
                                  <p:stCondLst>
                                    <p:cond delay="300"/>
                                  </p:stCondLst>
                                  <p:childTnLst>
                                    <p:animMotion origin="layout" path="M -8.33333E-7 -2.96296E-6 L -8.33333E-7 0.03542 " pathEditMode="relative" rAng="0" ptsTypes="AA">
                                      <p:cBhvr>
                                        <p:cTn id="79" dur="700" spd="-100000" fill="hold"/>
                                        <p:tgtEl>
                                          <p:spTgt spid="115"/>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6"/>
                                        </p:tgtEl>
                                        <p:attrNameLst>
                                          <p:attrName>style.visibility</p:attrName>
                                        </p:attrNameLst>
                                      </p:cBhvr>
                                      <p:to>
                                        <p:strVal val="visible"/>
                                      </p:to>
                                    </p:set>
                                    <p:animEffect transition="in" filter="fade">
                                      <p:cBhvr>
                                        <p:cTn id="82" dur="500"/>
                                        <p:tgtEl>
                                          <p:spTgt spid="136"/>
                                        </p:tgtEl>
                                      </p:cBhvr>
                                    </p:animEffect>
                                  </p:childTnLst>
                                </p:cTn>
                              </p:par>
                              <p:par>
                                <p:cTn id="83" presetID="42" presetClass="path" presetSubtype="0" decel="100000" fill="hold" grpId="1" nodeType="withEffect">
                                  <p:stCondLst>
                                    <p:cond delay="300"/>
                                  </p:stCondLst>
                                  <p:childTnLst>
                                    <p:animMotion origin="layout" path="M -8.33333E-7 -2.96296E-6 L -8.33333E-7 0.03542 " pathEditMode="relative" rAng="0" ptsTypes="AA">
                                      <p:cBhvr>
                                        <p:cTn id="84" dur="700" spd="-100000" fill="hold"/>
                                        <p:tgtEl>
                                          <p:spTgt spid="136"/>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116"/>
                                        </p:tgtEl>
                                        <p:attrNameLst>
                                          <p:attrName>style.visibility</p:attrName>
                                        </p:attrNameLst>
                                      </p:cBhvr>
                                      <p:to>
                                        <p:strVal val="visible"/>
                                      </p:to>
                                    </p:set>
                                    <p:animEffect transition="in" filter="fade">
                                      <p:cBhvr>
                                        <p:cTn id="87" dur="500"/>
                                        <p:tgtEl>
                                          <p:spTgt spid="116"/>
                                        </p:tgtEl>
                                      </p:cBhvr>
                                    </p:animEffect>
                                  </p:childTnLst>
                                </p:cTn>
                              </p:par>
                              <p:par>
                                <p:cTn id="88" presetID="42" presetClass="path" presetSubtype="0" decel="100000" fill="hold" grpId="1" nodeType="withEffect">
                                  <p:stCondLst>
                                    <p:cond delay="300"/>
                                  </p:stCondLst>
                                  <p:childTnLst>
                                    <p:animMotion origin="layout" path="M -8.33333E-7 -2.96296E-6 L -8.33333E-7 0.03542 " pathEditMode="relative" rAng="0" ptsTypes="AA">
                                      <p:cBhvr>
                                        <p:cTn id="89" dur="700" spd="-100000" fill="hold"/>
                                        <p:tgtEl>
                                          <p:spTgt spid="116"/>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37"/>
                                        </p:tgtEl>
                                        <p:attrNameLst>
                                          <p:attrName>style.visibility</p:attrName>
                                        </p:attrNameLst>
                                      </p:cBhvr>
                                      <p:to>
                                        <p:strVal val="visible"/>
                                      </p:to>
                                    </p:set>
                                    <p:animEffect transition="in" filter="fade">
                                      <p:cBhvr>
                                        <p:cTn id="92" dur="500"/>
                                        <p:tgtEl>
                                          <p:spTgt spid="137"/>
                                        </p:tgtEl>
                                      </p:cBhvr>
                                    </p:animEffect>
                                  </p:childTnLst>
                                </p:cTn>
                              </p:par>
                              <p:par>
                                <p:cTn id="93" presetID="42" presetClass="path" presetSubtype="0" decel="100000" fill="hold" grpId="1" nodeType="withEffect">
                                  <p:stCondLst>
                                    <p:cond delay="300"/>
                                  </p:stCondLst>
                                  <p:childTnLst>
                                    <p:animMotion origin="layout" path="M -8.33333E-7 -2.96296E-6 L -8.33333E-7 0.03542 " pathEditMode="relative" rAng="0" ptsTypes="AA">
                                      <p:cBhvr>
                                        <p:cTn id="94" dur="700" spd="-100000" fill="hold"/>
                                        <p:tgtEl>
                                          <p:spTgt spid="137"/>
                                        </p:tgtEl>
                                        <p:attrNameLst>
                                          <p:attrName>ppt_x</p:attrName>
                                          <p:attrName>ppt_y</p:attrName>
                                        </p:attrNameLst>
                                      </p:cBhvr>
                                      <p:rCtr x="0" y="1759"/>
                                    </p:animMotion>
                                  </p:childTnLst>
                                </p:cTn>
                              </p:par>
                              <p:par>
                                <p:cTn id="95" presetID="10" presetClass="entr" presetSubtype="0" fill="hold" grpId="0" nodeType="withEffect">
                                  <p:stCondLst>
                                    <p:cond delay="300"/>
                                  </p:stCondLst>
                                  <p:childTnLst>
                                    <p:set>
                                      <p:cBhvr>
                                        <p:cTn id="96" dur="1" fill="hold">
                                          <p:stCondLst>
                                            <p:cond delay="0"/>
                                          </p:stCondLst>
                                        </p:cTn>
                                        <p:tgtEl>
                                          <p:spTgt spid="117"/>
                                        </p:tgtEl>
                                        <p:attrNameLst>
                                          <p:attrName>style.visibility</p:attrName>
                                        </p:attrNameLst>
                                      </p:cBhvr>
                                      <p:to>
                                        <p:strVal val="visible"/>
                                      </p:to>
                                    </p:set>
                                    <p:animEffect transition="in" filter="fade">
                                      <p:cBhvr>
                                        <p:cTn id="97" dur="500"/>
                                        <p:tgtEl>
                                          <p:spTgt spid="117"/>
                                        </p:tgtEl>
                                      </p:cBhvr>
                                    </p:animEffect>
                                  </p:childTnLst>
                                </p:cTn>
                              </p:par>
                              <p:par>
                                <p:cTn id="98" presetID="42" presetClass="path" presetSubtype="0" decel="100000" fill="hold" grpId="1" nodeType="withEffect">
                                  <p:stCondLst>
                                    <p:cond delay="300"/>
                                  </p:stCondLst>
                                  <p:childTnLst>
                                    <p:animMotion origin="layout" path="M -8.33333E-7 -2.96296E-6 L -8.33333E-7 0.03542 " pathEditMode="relative" rAng="0" ptsTypes="AA">
                                      <p:cBhvr>
                                        <p:cTn id="99" dur="700" spd="-100000" fill="hold"/>
                                        <p:tgtEl>
                                          <p:spTgt spid="117"/>
                                        </p:tgtEl>
                                        <p:attrNameLst>
                                          <p:attrName>ppt_x</p:attrName>
                                          <p:attrName>ppt_y</p:attrName>
                                        </p:attrNameLst>
                                      </p:cBhvr>
                                      <p:rCtr x="0" y="1759"/>
                                    </p:animMotion>
                                  </p:childTnLst>
                                </p:cTn>
                              </p:par>
                              <p:par>
                                <p:cTn id="100" presetID="10" presetClass="entr" presetSubtype="0" fill="hold" grpId="0" nodeType="withEffect">
                                  <p:stCondLst>
                                    <p:cond delay="300"/>
                                  </p:stCondLst>
                                  <p:childTnLst>
                                    <p:set>
                                      <p:cBhvr>
                                        <p:cTn id="101" dur="1" fill="hold">
                                          <p:stCondLst>
                                            <p:cond delay="0"/>
                                          </p:stCondLst>
                                        </p:cTn>
                                        <p:tgtEl>
                                          <p:spTgt spid="6"/>
                                        </p:tgtEl>
                                        <p:attrNameLst>
                                          <p:attrName>style.visibility</p:attrName>
                                        </p:attrNameLst>
                                      </p:cBhvr>
                                      <p:to>
                                        <p:strVal val="visible"/>
                                      </p:to>
                                    </p:set>
                                    <p:animEffect transition="in" filter="fade">
                                      <p:cBhvr>
                                        <p:cTn id="102" dur="500"/>
                                        <p:tgtEl>
                                          <p:spTgt spid="6"/>
                                        </p:tgtEl>
                                      </p:cBhvr>
                                    </p:animEffect>
                                  </p:childTnLst>
                                </p:cTn>
                              </p:par>
                              <p:par>
                                <p:cTn id="103" presetID="42" presetClass="path" presetSubtype="0" decel="100000" fill="hold" grpId="1" nodeType="withEffect">
                                  <p:stCondLst>
                                    <p:cond delay="300"/>
                                  </p:stCondLst>
                                  <p:childTnLst>
                                    <p:animMotion origin="layout" path="M -8.33333E-7 -2.96296E-6 L -8.33333E-7 0.03542 " pathEditMode="relative" rAng="0" ptsTypes="AA">
                                      <p:cBhvr>
                                        <p:cTn id="104" dur="700" spd="-100000" fill="hold"/>
                                        <p:tgtEl>
                                          <p:spTgt spid="6"/>
                                        </p:tgtEl>
                                        <p:attrNameLst>
                                          <p:attrName>ppt_x</p:attrName>
                                          <p:attrName>ppt_y</p:attrName>
                                        </p:attrNameLst>
                                      </p:cBhvr>
                                      <p:rCtr x="0" y="1759"/>
                                    </p:animMotion>
                                  </p:childTnLst>
                                </p:cTn>
                              </p:par>
                              <p:par>
                                <p:cTn id="105" presetID="10" presetClass="entr" presetSubtype="0" fill="hold" grpId="0" nodeType="withEffect">
                                  <p:stCondLst>
                                    <p:cond delay="30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500"/>
                                        <p:tgtEl>
                                          <p:spTgt spid="19"/>
                                        </p:tgtEl>
                                      </p:cBhvr>
                                    </p:animEffect>
                                  </p:childTnLst>
                                </p:cTn>
                              </p:par>
                              <p:par>
                                <p:cTn id="108" presetID="42" presetClass="path" presetSubtype="0" decel="100000" fill="hold" grpId="1" nodeType="withEffect">
                                  <p:stCondLst>
                                    <p:cond delay="300"/>
                                  </p:stCondLst>
                                  <p:childTnLst>
                                    <p:animMotion origin="layout" path="M -8.33333E-7 -2.96296E-6 L -8.33333E-7 0.03542 " pathEditMode="relative" rAng="0" ptsTypes="AA">
                                      <p:cBhvr>
                                        <p:cTn id="109" dur="700" spd="-100000" fill="hold"/>
                                        <p:tgtEl>
                                          <p:spTgt spid="19"/>
                                        </p:tgtEl>
                                        <p:attrNameLst>
                                          <p:attrName>ppt_x</p:attrName>
                                          <p:attrName>ppt_y</p:attrName>
                                        </p:attrNameLst>
                                      </p:cBhvr>
                                      <p:rCtr x="0" y="1759"/>
                                    </p:animMotion>
                                  </p:childTnLst>
                                </p:cTn>
                              </p:par>
                              <p:par>
                                <p:cTn id="110" presetID="10" presetClass="entr" presetSubtype="0" fill="hold" grpId="0" nodeType="withEffect">
                                  <p:stCondLst>
                                    <p:cond delay="300"/>
                                  </p:stCondLst>
                                  <p:childTnLst>
                                    <p:set>
                                      <p:cBhvr>
                                        <p:cTn id="111" dur="1" fill="hold">
                                          <p:stCondLst>
                                            <p:cond delay="0"/>
                                          </p:stCondLst>
                                        </p:cTn>
                                        <p:tgtEl>
                                          <p:spTgt spid="80"/>
                                        </p:tgtEl>
                                        <p:attrNameLst>
                                          <p:attrName>style.visibility</p:attrName>
                                        </p:attrNameLst>
                                      </p:cBhvr>
                                      <p:to>
                                        <p:strVal val="visible"/>
                                      </p:to>
                                    </p:set>
                                    <p:animEffect transition="in" filter="fade">
                                      <p:cBhvr>
                                        <p:cTn id="112" dur="500"/>
                                        <p:tgtEl>
                                          <p:spTgt spid="80"/>
                                        </p:tgtEl>
                                      </p:cBhvr>
                                    </p:animEffect>
                                  </p:childTnLst>
                                </p:cTn>
                              </p:par>
                              <p:par>
                                <p:cTn id="113" presetID="42" presetClass="path" presetSubtype="0" decel="100000" fill="hold" grpId="1" nodeType="withEffect">
                                  <p:stCondLst>
                                    <p:cond delay="300"/>
                                  </p:stCondLst>
                                  <p:childTnLst>
                                    <p:animMotion origin="layout" path="M -8.33333E-7 -2.96296E-6 L -8.33333E-7 0.03542 " pathEditMode="relative" rAng="0" ptsTypes="AA">
                                      <p:cBhvr>
                                        <p:cTn id="114" dur="700" spd="-100000" fill="hold"/>
                                        <p:tgtEl>
                                          <p:spTgt spid="80"/>
                                        </p:tgtEl>
                                        <p:attrNameLst>
                                          <p:attrName>ppt_x</p:attrName>
                                          <p:attrName>ppt_y</p:attrName>
                                        </p:attrNameLst>
                                      </p:cBhvr>
                                      <p:rCtr x="0" y="1759"/>
                                    </p:animMotion>
                                  </p:childTnLst>
                                </p:cTn>
                              </p:par>
                              <p:par>
                                <p:cTn id="115" presetID="10" presetClass="entr" presetSubtype="0" fill="hold" grpId="0" nodeType="withEffect">
                                  <p:stCondLst>
                                    <p:cond delay="30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42" presetClass="path" presetSubtype="0" decel="100000" fill="hold" grpId="1" nodeType="withEffect">
                                  <p:stCondLst>
                                    <p:cond delay="300"/>
                                  </p:stCondLst>
                                  <p:childTnLst>
                                    <p:animMotion origin="layout" path="M -8.33333E-7 -2.96296E-6 L -8.33333E-7 0.03542 " pathEditMode="relative" rAng="0" ptsTypes="AA">
                                      <p:cBhvr>
                                        <p:cTn id="119" dur="700" spd="-100000" fill="hold"/>
                                        <p:tgtEl>
                                          <p:spTgt spid="81"/>
                                        </p:tgtEl>
                                        <p:attrNameLst>
                                          <p:attrName>ppt_x</p:attrName>
                                          <p:attrName>ppt_y</p:attrName>
                                        </p:attrNameLst>
                                      </p:cBhvr>
                                      <p:rCtr x="0" y="1759"/>
                                    </p:animMotion>
                                  </p:childTnLst>
                                </p:cTn>
                              </p:par>
                              <p:par>
                                <p:cTn id="120" presetID="10" presetClass="entr" presetSubtype="0" fill="hold" grpId="0" nodeType="withEffect">
                                  <p:stCondLst>
                                    <p:cond delay="300"/>
                                  </p:stCondLst>
                                  <p:childTnLst>
                                    <p:set>
                                      <p:cBhvr>
                                        <p:cTn id="121" dur="1" fill="hold">
                                          <p:stCondLst>
                                            <p:cond delay="0"/>
                                          </p:stCondLst>
                                        </p:cTn>
                                        <p:tgtEl>
                                          <p:spTgt spid="84"/>
                                        </p:tgtEl>
                                        <p:attrNameLst>
                                          <p:attrName>style.visibility</p:attrName>
                                        </p:attrNameLst>
                                      </p:cBhvr>
                                      <p:to>
                                        <p:strVal val="visible"/>
                                      </p:to>
                                    </p:set>
                                    <p:animEffect transition="in" filter="fade">
                                      <p:cBhvr>
                                        <p:cTn id="122" dur="500"/>
                                        <p:tgtEl>
                                          <p:spTgt spid="84"/>
                                        </p:tgtEl>
                                      </p:cBhvr>
                                    </p:animEffect>
                                  </p:childTnLst>
                                </p:cTn>
                              </p:par>
                              <p:par>
                                <p:cTn id="123" presetID="42" presetClass="path" presetSubtype="0" decel="100000" fill="hold" grpId="1" nodeType="withEffect">
                                  <p:stCondLst>
                                    <p:cond delay="300"/>
                                  </p:stCondLst>
                                  <p:childTnLst>
                                    <p:animMotion origin="layout" path="M -8.33333E-7 -2.96296E-6 L -8.33333E-7 0.03542 " pathEditMode="relative" rAng="0" ptsTypes="AA">
                                      <p:cBhvr>
                                        <p:cTn id="124" dur="700" spd="-100000" fill="hold"/>
                                        <p:tgtEl>
                                          <p:spTgt spid="84"/>
                                        </p:tgtEl>
                                        <p:attrNameLst>
                                          <p:attrName>ppt_x</p:attrName>
                                          <p:attrName>ppt_y</p:attrName>
                                        </p:attrNameLst>
                                      </p:cBhvr>
                                      <p:rCtr x="0" y="1759"/>
                                    </p:animMotion>
                                  </p:childTnLst>
                                </p:cTn>
                              </p:par>
                              <p:par>
                                <p:cTn id="125" presetID="10" presetClass="entr" presetSubtype="0" fill="hold" grpId="0" nodeType="withEffect">
                                  <p:stCondLst>
                                    <p:cond delay="300"/>
                                  </p:stCondLst>
                                  <p:childTnLst>
                                    <p:set>
                                      <p:cBhvr>
                                        <p:cTn id="126" dur="1" fill="hold">
                                          <p:stCondLst>
                                            <p:cond delay="0"/>
                                          </p:stCondLst>
                                        </p:cTn>
                                        <p:tgtEl>
                                          <p:spTgt spid="83"/>
                                        </p:tgtEl>
                                        <p:attrNameLst>
                                          <p:attrName>style.visibility</p:attrName>
                                        </p:attrNameLst>
                                      </p:cBhvr>
                                      <p:to>
                                        <p:strVal val="visible"/>
                                      </p:to>
                                    </p:set>
                                    <p:animEffect transition="in" filter="fade">
                                      <p:cBhvr>
                                        <p:cTn id="127" dur="500"/>
                                        <p:tgtEl>
                                          <p:spTgt spid="83"/>
                                        </p:tgtEl>
                                      </p:cBhvr>
                                    </p:animEffect>
                                  </p:childTnLst>
                                </p:cTn>
                              </p:par>
                              <p:par>
                                <p:cTn id="128" presetID="42" presetClass="path" presetSubtype="0" decel="100000" fill="hold" grpId="1" nodeType="withEffect">
                                  <p:stCondLst>
                                    <p:cond delay="300"/>
                                  </p:stCondLst>
                                  <p:childTnLst>
                                    <p:animMotion origin="layout" path="M -8.33333E-7 -2.96296E-6 L -8.33333E-7 0.03542 " pathEditMode="relative" rAng="0" ptsTypes="AA">
                                      <p:cBhvr>
                                        <p:cTn id="129" dur="700" spd="-100000" fill="hold"/>
                                        <p:tgtEl>
                                          <p:spTgt spid="83"/>
                                        </p:tgtEl>
                                        <p:attrNameLst>
                                          <p:attrName>ppt_x</p:attrName>
                                          <p:attrName>ppt_y</p:attrName>
                                        </p:attrNameLst>
                                      </p:cBhvr>
                                      <p:rCtr x="0" y="1759"/>
                                    </p:animMotion>
                                  </p:childTnLst>
                                </p:cTn>
                              </p:par>
                              <p:par>
                                <p:cTn id="130" presetID="10" presetClass="entr" presetSubtype="0" fill="hold" grpId="0" nodeType="withEffect">
                                  <p:stCondLst>
                                    <p:cond delay="300"/>
                                  </p:stCondLst>
                                  <p:childTnLst>
                                    <p:set>
                                      <p:cBhvr>
                                        <p:cTn id="131" dur="1" fill="hold">
                                          <p:stCondLst>
                                            <p:cond delay="0"/>
                                          </p:stCondLst>
                                        </p:cTn>
                                        <p:tgtEl>
                                          <p:spTgt spid="87"/>
                                        </p:tgtEl>
                                        <p:attrNameLst>
                                          <p:attrName>style.visibility</p:attrName>
                                        </p:attrNameLst>
                                      </p:cBhvr>
                                      <p:to>
                                        <p:strVal val="visible"/>
                                      </p:to>
                                    </p:set>
                                    <p:animEffect transition="in" filter="fade">
                                      <p:cBhvr>
                                        <p:cTn id="132" dur="500"/>
                                        <p:tgtEl>
                                          <p:spTgt spid="87"/>
                                        </p:tgtEl>
                                      </p:cBhvr>
                                    </p:animEffect>
                                  </p:childTnLst>
                                </p:cTn>
                              </p:par>
                              <p:par>
                                <p:cTn id="133" presetID="42" presetClass="path" presetSubtype="0" decel="100000" fill="hold" grpId="1" nodeType="withEffect">
                                  <p:stCondLst>
                                    <p:cond delay="300"/>
                                  </p:stCondLst>
                                  <p:childTnLst>
                                    <p:animMotion origin="layout" path="M -8.33333E-7 -2.96296E-6 L -8.33333E-7 0.03542 " pathEditMode="relative" rAng="0" ptsTypes="AA">
                                      <p:cBhvr>
                                        <p:cTn id="134" dur="700" spd="-100000" fill="hold"/>
                                        <p:tgtEl>
                                          <p:spTgt spid="87"/>
                                        </p:tgtEl>
                                        <p:attrNameLst>
                                          <p:attrName>ppt_x</p:attrName>
                                          <p:attrName>ppt_y</p:attrName>
                                        </p:attrNameLst>
                                      </p:cBhvr>
                                      <p:rCtr x="0" y="1759"/>
                                    </p:animMotion>
                                  </p:childTnLst>
                                </p:cTn>
                              </p:par>
                              <p:par>
                                <p:cTn id="135" presetID="10" presetClass="entr" presetSubtype="0" fill="hold" grpId="0" nodeType="withEffect">
                                  <p:stCondLst>
                                    <p:cond delay="300"/>
                                  </p:stCondLst>
                                  <p:childTnLst>
                                    <p:set>
                                      <p:cBhvr>
                                        <p:cTn id="136" dur="1" fill="hold">
                                          <p:stCondLst>
                                            <p:cond delay="0"/>
                                          </p:stCondLst>
                                        </p:cTn>
                                        <p:tgtEl>
                                          <p:spTgt spid="101"/>
                                        </p:tgtEl>
                                        <p:attrNameLst>
                                          <p:attrName>style.visibility</p:attrName>
                                        </p:attrNameLst>
                                      </p:cBhvr>
                                      <p:to>
                                        <p:strVal val="visible"/>
                                      </p:to>
                                    </p:set>
                                    <p:animEffect transition="in" filter="fade">
                                      <p:cBhvr>
                                        <p:cTn id="137" dur="500"/>
                                        <p:tgtEl>
                                          <p:spTgt spid="101"/>
                                        </p:tgtEl>
                                      </p:cBhvr>
                                    </p:animEffect>
                                  </p:childTnLst>
                                </p:cTn>
                              </p:par>
                              <p:par>
                                <p:cTn id="138" presetID="42" presetClass="path" presetSubtype="0" decel="100000" fill="hold" grpId="1" nodeType="withEffect">
                                  <p:stCondLst>
                                    <p:cond delay="300"/>
                                  </p:stCondLst>
                                  <p:childTnLst>
                                    <p:animMotion origin="layout" path="M -8.33333E-7 -2.96296E-6 L -8.33333E-7 0.03542 " pathEditMode="relative" rAng="0" ptsTypes="AA">
                                      <p:cBhvr>
                                        <p:cTn id="139" dur="700" spd="-100000" fill="hold"/>
                                        <p:tgtEl>
                                          <p:spTgt spid="101"/>
                                        </p:tgtEl>
                                        <p:attrNameLst>
                                          <p:attrName>ppt_x</p:attrName>
                                          <p:attrName>ppt_y</p:attrName>
                                        </p:attrNameLst>
                                      </p:cBhvr>
                                      <p:rCtr x="0" y="1759"/>
                                    </p:animMotion>
                                  </p:childTnLst>
                                </p:cTn>
                              </p:par>
                              <p:par>
                                <p:cTn id="140" presetID="10" presetClass="entr" presetSubtype="0" fill="hold" grpId="0" nodeType="withEffect">
                                  <p:stCondLst>
                                    <p:cond delay="300"/>
                                  </p:stCondLst>
                                  <p:childTnLst>
                                    <p:set>
                                      <p:cBhvr>
                                        <p:cTn id="141" dur="1" fill="hold">
                                          <p:stCondLst>
                                            <p:cond delay="0"/>
                                          </p:stCondLst>
                                        </p:cTn>
                                        <p:tgtEl>
                                          <p:spTgt spid="89"/>
                                        </p:tgtEl>
                                        <p:attrNameLst>
                                          <p:attrName>style.visibility</p:attrName>
                                        </p:attrNameLst>
                                      </p:cBhvr>
                                      <p:to>
                                        <p:strVal val="visible"/>
                                      </p:to>
                                    </p:set>
                                    <p:animEffect transition="in" filter="fade">
                                      <p:cBhvr>
                                        <p:cTn id="142" dur="500"/>
                                        <p:tgtEl>
                                          <p:spTgt spid="89"/>
                                        </p:tgtEl>
                                      </p:cBhvr>
                                    </p:animEffect>
                                  </p:childTnLst>
                                </p:cTn>
                              </p:par>
                              <p:par>
                                <p:cTn id="143" presetID="42" presetClass="path" presetSubtype="0" decel="100000" fill="hold" grpId="1" nodeType="withEffect">
                                  <p:stCondLst>
                                    <p:cond delay="300"/>
                                  </p:stCondLst>
                                  <p:childTnLst>
                                    <p:animMotion origin="layout" path="M -8.33333E-7 -2.96296E-6 L -8.33333E-7 0.03542 " pathEditMode="relative" rAng="0" ptsTypes="AA">
                                      <p:cBhvr>
                                        <p:cTn id="144" dur="700" spd="-100000" fill="hold"/>
                                        <p:tgtEl>
                                          <p:spTgt spid="89"/>
                                        </p:tgtEl>
                                        <p:attrNameLst>
                                          <p:attrName>ppt_x</p:attrName>
                                          <p:attrName>ppt_y</p:attrName>
                                        </p:attrNameLst>
                                      </p:cBhvr>
                                      <p:rCtr x="0" y="1759"/>
                                    </p:animMotion>
                                  </p:childTnLst>
                                </p:cTn>
                              </p:par>
                              <p:par>
                                <p:cTn id="145" presetID="10" presetClass="entr" presetSubtype="0" fill="hold" grpId="0" nodeType="withEffect">
                                  <p:stCondLst>
                                    <p:cond delay="300"/>
                                  </p:stCondLst>
                                  <p:childTnLst>
                                    <p:set>
                                      <p:cBhvr>
                                        <p:cTn id="146" dur="1" fill="hold">
                                          <p:stCondLst>
                                            <p:cond delay="0"/>
                                          </p:stCondLst>
                                        </p:cTn>
                                        <p:tgtEl>
                                          <p:spTgt spid="86"/>
                                        </p:tgtEl>
                                        <p:attrNameLst>
                                          <p:attrName>style.visibility</p:attrName>
                                        </p:attrNameLst>
                                      </p:cBhvr>
                                      <p:to>
                                        <p:strVal val="visible"/>
                                      </p:to>
                                    </p:set>
                                    <p:animEffect transition="in" filter="fade">
                                      <p:cBhvr>
                                        <p:cTn id="147" dur="500"/>
                                        <p:tgtEl>
                                          <p:spTgt spid="86"/>
                                        </p:tgtEl>
                                      </p:cBhvr>
                                    </p:animEffect>
                                  </p:childTnLst>
                                </p:cTn>
                              </p:par>
                              <p:par>
                                <p:cTn id="148" presetID="42" presetClass="path" presetSubtype="0" decel="100000" fill="hold" grpId="1" nodeType="withEffect">
                                  <p:stCondLst>
                                    <p:cond delay="300"/>
                                  </p:stCondLst>
                                  <p:childTnLst>
                                    <p:animMotion origin="layout" path="M -8.33333E-7 -2.96296E-6 L -8.33333E-7 0.03542 " pathEditMode="relative" rAng="0" ptsTypes="AA">
                                      <p:cBhvr>
                                        <p:cTn id="149" dur="700" spd="-100000" fill="hold"/>
                                        <p:tgtEl>
                                          <p:spTgt spid="86"/>
                                        </p:tgtEl>
                                        <p:attrNameLst>
                                          <p:attrName>ppt_x</p:attrName>
                                          <p:attrName>ppt_y</p:attrName>
                                        </p:attrNameLst>
                                      </p:cBhvr>
                                      <p:rCtr x="0" y="1759"/>
                                    </p:animMotion>
                                  </p:childTnLst>
                                </p:cTn>
                              </p:par>
                              <p:par>
                                <p:cTn id="150" presetID="10" presetClass="entr" presetSubtype="0" fill="hold" grpId="0" nodeType="withEffect">
                                  <p:stCondLst>
                                    <p:cond delay="300"/>
                                  </p:stCondLst>
                                  <p:childTnLst>
                                    <p:set>
                                      <p:cBhvr>
                                        <p:cTn id="151" dur="1" fill="hold">
                                          <p:stCondLst>
                                            <p:cond delay="0"/>
                                          </p:stCondLst>
                                        </p:cTn>
                                        <p:tgtEl>
                                          <p:spTgt spid="104"/>
                                        </p:tgtEl>
                                        <p:attrNameLst>
                                          <p:attrName>style.visibility</p:attrName>
                                        </p:attrNameLst>
                                      </p:cBhvr>
                                      <p:to>
                                        <p:strVal val="visible"/>
                                      </p:to>
                                    </p:set>
                                    <p:animEffect transition="in" filter="fade">
                                      <p:cBhvr>
                                        <p:cTn id="152" dur="500"/>
                                        <p:tgtEl>
                                          <p:spTgt spid="104"/>
                                        </p:tgtEl>
                                      </p:cBhvr>
                                    </p:animEffect>
                                  </p:childTnLst>
                                </p:cTn>
                              </p:par>
                              <p:par>
                                <p:cTn id="153" presetID="42" presetClass="path" presetSubtype="0" decel="100000" fill="hold" grpId="1" nodeType="withEffect">
                                  <p:stCondLst>
                                    <p:cond delay="300"/>
                                  </p:stCondLst>
                                  <p:childTnLst>
                                    <p:animMotion origin="layout" path="M -8.33333E-7 -2.96296E-6 L -8.33333E-7 0.03542 " pathEditMode="relative" rAng="0" ptsTypes="AA">
                                      <p:cBhvr>
                                        <p:cTn id="154" dur="700" spd="-100000" fill="hold"/>
                                        <p:tgtEl>
                                          <p:spTgt spid="104"/>
                                        </p:tgtEl>
                                        <p:attrNameLst>
                                          <p:attrName>ppt_x</p:attrName>
                                          <p:attrName>ppt_y</p:attrName>
                                        </p:attrNameLst>
                                      </p:cBhvr>
                                      <p:rCtr x="0" y="1759"/>
                                    </p:animMotion>
                                  </p:childTnLst>
                                </p:cTn>
                              </p:par>
                              <p:par>
                                <p:cTn id="155" presetID="10" presetClass="entr" presetSubtype="0" fill="hold" grpId="0" nodeType="withEffect">
                                  <p:stCondLst>
                                    <p:cond delay="300"/>
                                  </p:stCondLst>
                                  <p:childTnLst>
                                    <p:set>
                                      <p:cBhvr>
                                        <p:cTn id="156" dur="1" fill="hold">
                                          <p:stCondLst>
                                            <p:cond delay="0"/>
                                          </p:stCondLst>
                                        </p:cTn>
                                        <p:tgtEl>
                                          <p:spTgt spid="107"/>
                                        </p:tgtEl>
                                        <p:attrNameLst>
                                          <p:attrName>style.visibility</p:attrName>
                                        </p:attrNameLst>
                                      </p:cBhvr>
                                      <p:to>
                                        <p:strVal val="visible"/>
                                      </p:to>
                                    </p:set>
                                    <p:animEffect transition="in" filter="fade">
                                      <p:cBhvr>
                                        <p:cTn id="157" dur="500"/>
                                        <p:tgtEl>
                                          <p:spTgt spid="107"/>
                                        </p:tgtEl>
                                      </p:cBhvr>
                                    </p:animEffect>
                                  </p:childTnLst>
                                </p:cTn>
                              </p:par>
                              <p:par>
                                <p:cTn id="158" presetID="42" presetClass="path" presetSubtype="0" decel="100000" fill="hold" grpId="1" nodeType="withEffect">
                                  <p:stCondLst>
                                    <p:cond delay="300"/>
                                  </p:stCondLst>
                                  <p:childTnLst>
                                    <p:animMotion origin="layout" path="M -1.25E-6 -4.07407E-6 L -1.25E-6 0.03542 " pathEditMode="relative" rAng="0" ptsTypes="AA">
                                      <p:cBhvr>
                                        <p:cTn id="159" dur="700" spd="-100000" fill="hold"/>
                                        <p:tgtEl>
                                          <p:spTgt spid="107"/>
                                        </p:tgtEl>
                                        <p:attrNameLst>
                                          <p:attrName>ppt_x</p:attrName>
                                          <p:attrName>ppt_y</p:attrName>
                                        </p:attrNameLst>
                                      </p:cBhvr>
                                      <p:rCtr x="0" y="1759"/>
                                    </p:animMotion>
                                  </p:childTnLst>
                                </p:cTn>
                              </p:par>
                              <p:par>
                                <p:cTn id="160" presetID="10" presetClass="entr" presetSubtype="0" fill="hold" grpId="0" nodeType="withEffect">
                                  <p:stCondLst>
                                    <p:cond delay="300"/>
                                  </p:stCondLst>
                                  <p:childTnLst>
                                    <p:set>
                                      <p:cBhvr>
                                        <p:cTn id="161" dur="1" fill="hold">
                                          <p:stCondLst>
                                            <p:cond delay="0"/>
                                          </p:stCondLst>
                                        </p:cTn>
                                        <p:tgtEl>
                                          <p:spTgt spid="106"/>
                                        </p:tgtEl>
                                        <p:attrNameLst>
                                          <p:attrName>style.visibility</p:attrName>
                                        </p:attrNameLst>
                                      </p:cBhvr>
                                      <p:to>
                                        <p:strVal val="visible"/>
                                      </p:to>
                                    </p:set>
                                    <p:animEffect transition="in" filter="fade">
                                      <p:cBhvr>
                                        <p:cTn id="162" dur="500"/>
                                        <p:tgtEl>
                                          <p:spTgt spid="106"/>
                                        </p:tgtEl>
                                      </p:cBhvr>
                                    </p:animEffect>
                                  </p:childTnLst>
                                </p:cTn>
                              </p:par>
                              <p:par>
                                <p:cTn id="163" presetID="42" presetClass="path" presetSubtype="0" decel="100000" fill="hold" grpId="1" nodeType="withEffect">
                                  <p:stCondLst>
                                    <p:cond delay="300"/>
                                  </p:stCondLst>
                                  <p:childTnLst>
                                    <p:animMotion origin="layout" path="M -8.33333E-7 -2.96296E-6 L -8.33333E-7 0.03542 " pathEditMode="relative" rAng="0" ptsTypes="AA">
                                      <p:cBhvr>
                                        <p:cTn id="164" dur="700" spd="-100000" fill="hold"/>
                                        <p:tgtEl>
                                          <p:spTgt spid="106"/>
                                        </p:tgtEl>
                                        <p:attrNameLst>
                                          <p:attrName>ppt_x</p:attrName>
                                          <p:attrName>ppt_y</p:attrName>
                                        </p:attrNameLst>
                                      </p:cBhvr>
                                      <p:rCtr x="0" y="1759"/>
                                    </p:animMotion>
                                  </p:childTnLst>
                                </p:cTn>
                              </p:par>
                              <p:par>
                                <p:cTn id="165" presetID="10" presetClass="entr" presetSubtype="0" fill="hold" grpId="0" nodeType="withEffect">
                                  <p:stCondLst>
                                    <p:cond delay="300"/>
                                  </p:stCondLst>
                                  <p:childTnLst>
                                    <p:set>
                                      <p:cBhvr>
                                        <p:cTn id="166" dur="1" fill="hold">
                                          <p:stCondLst>
                                            <p:cond delay="0"/>
                                          </p:stCondLst>
                                        </p:cTn>
                                        <p:tgtEl>
                                          <p:spTgt spid="103"/>
                                        </p:tgtEl>
                                        <p:attrNameLst>
                                          <p:attrName>style.visibility</p:attrName>
                                        </p:attrNameLst>
                                      </p:cBhvr>
                                      <p:to>
                                        <p:strVal val="visible"/>
                                      </p:to>
                                    </p:set>
                                    <p:animEffect transition="in" filter="fade">
                                      <p:cBhvr>
                                        <p:cTn id="167" dur="500"/>
                                        <p:tgtEl>
                                          <p:spTgt spid="103"/>
                                        </p:tgtEl>
                                      </p:cBhvr>
                                    </p:animEffect>
                                  </p:childTnLst>
                                </p:cTn>
                              </p:par>
                              <p:par>
                                <p:cTn id="168" presetID="42" presetClass="path" presetSubtype="0" decel="100000" fill="hold" grpId="1" nodeType="withEffect">
                                  <p:stCondLst>
                                    <p:cond delay="300"/>
                                  </p:stCondLst>
                                  <p:childTnLst>
                                    <p:animMotion origin="layout" path="M -8.33333E-7 -2.96296E-6 L -8.33333E-7 0.03542 " pathEditMode="relative" rAng="0" ptsTypes="AA">
                                      <p:cBhvr>
                                        <p:cTn id="169" dur="700" spd="-100000" fill="hold"/>
                                        <p:tgtEl>
                                          <p:spTgt spid="103"/>
                                        </p:tgtEl>
                                        <p:attrNameLst>
                                          <p:attrName>ppt_x</p:attrName>
                                          <p:attrName>ppt_y</p:attrName>
                                        </p:attrNameLst>
                                      </p:cBhvr>
                                      <p:rCtr x="0" y="1759"/>
                                    </p:animMotion>
                                  </p:childTnLst>
                                </p:cTn>
                              </p:par>
                              <p:par>
                                <p:cTn id="170" presetID="10" presetClass="entr" presetSubtype="0" fill="hold" nodeType="withEffect">
                                  <p:stCondLst>
                                    <p:cond delay="300"/>
                                  </p:stCondLst>
                                  <p:childTnLst>
                                    <p:set>
                                      <p:cBhvr>
                                        <p:cTn id="171" dur="1" fill="hold">
                                          <p:stCondLst>
                                            <p:cond delay="0"/>
                                          </p:stCondLst>
                                        </p:cTn>
                                        <p:tgtEl>
                                          <p:spTgt spid="32"/>
                                        </p:tgtEl>
                                        <p:attrNameLst>
                                          <p:attrName>style.visibility</p:attrName>
                                        </p:attrNameLst>
                                      </p:cBhvr>
                                      <p:to>
                                        <p:strVal val="visible"/>
                                      </p:to>
                                    </p:set>
                                    <p:animEffect transition="in" filter="fade">
                                      <p:cBhvr>
                                        <p:cTn id="172" dur="500"/>
                                        <p:tgtEl>
                                          <p:spTgt spid="32"/>
                                        </p:tgtEl>
                                      </p:cBhvr>
                                    </p:animEffect>
                                  </p:childTnLst>
                                </p:cTn>
                              </p:par>
                              <p:par>
                                <p:cTn id="173" presetID="42" presetClass="path" presetSubtype="0" decel="100000" fill="hold" nodeType="withEffect">
                                  <p:stCondLst>
                                    <p:cond delay="300"/>
                                  </p:stCondLst>
                                  <p:childTnLst>
                                    <p:animMotion origin="layout" path="M 0 3.7037E-7 L 0 0.03542 " pathEditMode="relative" rAng="0" ptsTypes="AA">
                                      <p:cBhvr>
                                        <p:cTn id="174"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animBg="1"/>
      <p:bldP spid="5" grpId="1" animBg="1"/>
      <p:bldP spid="139" grpId="0" animBg="1"/>
      <p:bldP spid="139" grpId="1" animBg="1"/>
      <p:bldP spid="143" grpId="0" animBg="1"/>
      <p:bldP spid="143" grpId="1" animBg="1"/>
      <p:bldP spid="147" grpId="0" animBg="1"/>
      <p:bldP spid="147" grpId="1" animBg="1"/>
      <p:bldP spid="148" grpId="0" animBg="1"/>
      <p:bldP spid="148" grpId="1" animBg="1"/>
      <p:bldP spid="6" grpId="0" animBg="1"/>
      <p:bldP spid="6" grpId="1" animBg="1"/>
      <p:bldP spid="117" grpId="0" animBg="1"/>
      <p:bldP spid="117" grpId="1" animBg="1"/>
      <p:bldP spid="137" grpId="0" animBg="1"/>
      <p:bldP spid="137" grpId="1" animBg="1"/>
      <p:bldP spid="19" grpId="0"/>
      <p:bldP spid="19" grpId="1"/>
      <p:bldP spid="80" grpId="0" animBg="1"/>
      <p:bldP spid="80" grpId="1" animBg="1"/>
      <p:bldP spid="116" grpId="0" animBg="1"/>
      <p:bldP spid="116" grpId="1" animBg="1"/>
      <p:bldP spid="136" grpId="0" animBg="1"/>
      <p:bldP spid="136" grpId="1" animBg="1"/>
      <p:bldP spid="81" grpId="0"/>
      <p:bldP spid="81" grpId="1"/>
      <p:bldP spid="83" grpId="0" animBg="1"/>
      <p:bldP spid="83" grpId="1" animBg="1"/>
      <p:bldP spid="115" grpId="0" animBg="1"/>
      <p:bldP spid="115" grpId="1" animBg="1"/>
      <p:bldP spid="135" grpId="0" animBg="1"/>
      <p:bldP spid="135" grpId="1" animBg="1"/>
      <p:bldP spid="84" grpId="0"/>
      <p:bldP spid="84" grpId="1"/>
      <p:bldP spid="86" grpId="0" animBg="1"/>
      <p:bldP spid="86" grpId="1" animBg="1"/>
      <p:bldP spid="114" grpId="0" animBg="1"/>
      <p:bldP spid="114" grpId="1" animBg="1"/>
      <p:bldP spid="134" grpId="0" animBg="1"/>
      <p:bldP spid="134" grpId="1" animBg="1"/>
      <p:bldP spid="87" grpId="0"/>
      <p:bldP spid="87" grpId="1"/>
      <p:bldP spid="89" grpId="0" animBg="1"/>
      <p:bldP spid="89" grpId="1" animBg="1"/>
      <p:bldP spid="111" grpId="0" animBg="1"/>
      <p:bldP spid="111" grpId="1" animBg="1"/>
      <p:bldP spid="133" grpId="0" animBg="1"/>
      <p:bldP spid="133" grpId="1" animBg="1"/>
      <p:bldP spid="101" grpId="0"/>
      <p:bldP spid="101" grpId="1"/>
      <p:bldP spid="103" grpId="0" animBg="1"/>
      <p:bldP spid="103" grpId="1" animBg="1"/>
      <p:bldP spid="109" grpId="0" animBg="1"/>
      <p:bldP spid="109" grpId="1" animBg="1"/>
      <p:bldP spid="104" grpId="0"/>
      <p:bldP spid="104" grpId="1"/>
      <p:bldP spid="106" grpId="0" animBg="1"/>
      <p:bldP spid="106" grpId="1" animBg="1"/>
      <p:bldP spid="118" grpId="0" animBg="1"/>
      <p:bldP spid="118" grpId="1" animBg="1"/>
      <p:bldP spid="107" grpId="0"/>
      <p:bldP spid="10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9D1A8-EACF-6B68-5B37-43F645B05FF8}"/>
              </a:ext>
            </a:extLst>
          </p:cNvPr>
          <p:cNvSpPr>
            <a:spLocks noGrp="1"/>
          </p:cNvSpPr>
          <p:nvPr>
            <p:ph type="title"/>
          </p:nvPr>
        </p:nvSpPr>
        <p:spPr>
          <a:xfrm>
            <a:off x="585216" y="2980408"/>
            <a:ext cx="6675120" cy="553998"/>
          </a:xfrm>
        </p:spPr>
        <p:txBody>
          <a:bodyPr/>
          <a:lstStyle/>
          <a:p>
            <a:r>
              <a:rPr lang="en-US"/>
              <a:t>Network security</a:t>
            </a:r>
            <a:endParaRPr lang="en-NL"/>
          </a:p>
        </p:txBody>
      </p:sp>
    </p:spTree>
    <p:extLst>
      <p:ext uri="{BB962C8B-B14F-4D97-AF65-F5344CB8AC3E}">
        <p14:creationId xmlns:p14="http://schemas.microsoft.com/office/powerpoint/2010/main" val="71422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34F2D8C-5F72-37FD-964F-748F8590603C}"/>
              </a:ext>
            </a:extLst>
          </p:cNvPr>
          <p:cNvSpPr txBox="1"/>
          <p:nvPr/>
        </p:nvSpPr>
        <p:spPr>
          <a:xfrm>
            <a:off x="1365183" y="1419039"/>
            <a:ext cx="8756468" cy="3416320"/>
          </a:xfrm>
          <a:prstGeom prst="rect">
            <a:avLst/>
          </a:prstGeom>
          <a:noFill/>
        </p:spPr>
        <p:txBody>
          <a:bodyPr wrap="square" rtlCol="0">
            <a:spAutoFit/>
          </a:bodyPr>
          <a:lstStyle/>
          <a:p>
            <a:r>
              <a:rPr lang="en-US" sz="3600"/>
              <a:t>PLEASE DO NOT COPY THESE SLIDES. THERE WILL BE MANY UPDATES IN THE NEXT FEW MONTHS AND IT IS IMPORTANT TO STAY UP TO DATE. </a:t>
            </a:r>
          </a:p>
          <a:p>
            <a:endParaRPr lang="en-US" sz="3600"/>
          </a:p>
          <a:p>
            <a:r>
              <a:rPr lang="en-US" sz="3600"/>
              <a:t>Please make sure you update regularly.</a:t>
            </a:r>
            <a:endParaRPr lang="en-NL" sz="3600"/>
          </a:p>
        </p:txBody>
      </p:sp>
      <p:sp>
        <p:nvSpPr>
          <p:cNvPr id="2" name="TextBox 1">
            <a:extLst>
              <a:ext uri="{FF2B5EF4-FFF2-40B4-BE49-F238E27FC236}">
                <a16:creationId xmlns:a16="http://schemas.microsoft.com/office/drawing/2014/main" id="{CA927A3A-3336-F1BA-BD57-820122629081}"/>
              </a:ext>
            </a:extLst>
          </p:cNvPr>
          <p:cNvSpPr txBox="1"/>
          <p:nvPr/>
        </p:nvSpPr>
        <p:spPr>
          <a:xfrm>
            <a:off x="32005" y="6306532"/>
            <a:ext cx="2893952" cy="487460"/>
          </a:xfrm>
          <a:prstGeom prst="rect">
            <a:avLst/>
          </a:prstGeom>
          <a:solidFill>
            <a:schemeClr val="bg1"/>
          </a:solidFill>
        </p:spPr>
        <p:txBody>
          <a:bodyPr wrap="square" rtlCol="0">
            <a:spAutoFit/>
          </a:bodyPr>
          <a:lstStyle/>
          <a:p>
            <a:endParaRPr lang="en-NL"/>
          </a:p>
        </p:txBody>
      </p:sp>
    </p:spTree>
    <p:extLst>
      <p:ext uri="{BB962C8B-B14F-4D97-AF65-F5344CB8AC3E}">
        <p14:creationId xmlns:p14="http://schemas.microsoft.com/office/powerpoint/2010/main" val="93950849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9A3F-4DAF-B1A8-C02A-5F5D2CBF3BBE}"/>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21B1825-C722-68DD-0F88-A7370A1D2737}"/>
              </a:ext>
            </a:extLst>
          </p:cNvPr>
          <p:cNvSpPr>
            <a:spLocks noGrp="1"/>
          </p:cNvSpPr>
          <p:nvPr>
            <p:ph type="title"/>
          </p:nvPr>
        </p:nvSpPr>
        <p:spPr>
          <a:xfrm>
            <a:off x="588263" y="457200"/>
            <a:ext cx="11018520" cy="553998"/>
          </a:xfrm>
        </p:spPr>
        <p:txBody>
          <a:bodyPr/>
          <a:lstStyle/>
          <a:p>
            <a:r>
              <a:rPr lang="en-US"/>
              <a:t>Microsoft Fabric Architecture</a:t>
            </a:r>
          </a:p>
        </p:txBody>
      </p:sp>
      <p:sp>
        <p:nvSpPr>
          <p:cNvPr id="11" name="Title 2">
            <a:extLst>
              <a:ext uri="{FF2B5EF4-FFF2-40B4-BE49-F238E27FC236}">
                <a16:creationId xmlns:a16="http://schemas.microsoft.com/office/drawing/2014/main" id="{D909CC29-DDA2-5DDF-797D-8963F214A5BF}"/>
              </a:ext>
            </a:extLst>
          </p:cNvPr>
          <p:cNvSpPr txBox="1">
            <a:spLocks/>
          </p:cNvSpPr>
          <p:nvPr/>
        </p:nvSpPr>
        <p:spPr>
          <a:xfrm>
            <a:off x="588963" y="1067356"/>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Fabrics is built as a SaaS product </a:t>
            </a:r>
          </a:p>
        </p:txBody>
      </p:sp>
      <p:sp>
        <p:nvSpPr>
          <p:cNvPr id="13" name="Rounded Rectangle 12">
            <a:extLst>
              <a:ext uri="{FF2B5EF4-FFF2-40B4-BE49-F238E27FC236}">
                <a16:creationId xmlns:a16="http://schemas.microsoft.com/office/drawing/2014/main" id="{D90248E8-ECA6-A345-5EA9-B2B0B7DE8F66}"/>
              </a:ext>
              <a:ext uri="{C183D7F6-B498-43B3-948B-1728B52AA6E4}">
                <adec:decorative xmlns:adec="http://schemas.microsoft.com/office/drawing/2017/decorative" val="1"/>
              </a:ext>
            </a:extLst>
          </p:cNvPr>
          <p:cNvSpPr/>
          <p:nvPr/>
        </p:nvSpPr>
        <p:spPr bwMode="auto">
          <a:xfrm>
            <a:off x="588263" y="2017713"/>
            <a:ext cx="11017945" cy="3710102"/>
          </a:xfrm>
          <a:prstGeom prst="roundRect">
            <a:avLst>
              <a:gd name="adj" fmla="val 341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5" name="TextBox 14">
            <a:extLst>
              <a:ext uri="{FF2B5EF4-FFF2-40B4-BE49-F238E27FC236}">
                <a16:creationId xmlns:a16="http://schemas.microsoft.com/office/drawing/2014/main" id="{2D9241D8-5257-4917-8811-64FB9C709AA5}"/>
              </a:ext>
            </a:extLst>
          </p:cNvPr>
          <p:cNvSpPr txBox="1"/>
          <p:nvPr/>
        </p:nvSpPr>
        <p:spPr>
          <a:xfrm>
            <a:off x="899962" y="2456992"/>
            <a:ext cx="2992100" cy="2831544"/>
          </a:xfrm>
          <a:prstGeom prst="rect">
            <a:avLst/>
          </a:prstGeom>
          <a:noFill/>
        </p:spPr>
        <p:txBody>
          <a:bodyPr wrap="square" lIns="0" tIns="0" rIns="0" bIns="0" rtlCol="0">
            <a:spAutoFit/>
          </a:bodyPr>
          <a:lstStyle/>
          <a:p>
            <a:pPr marL="162000" indent="-162000">
              <a:spcAft>
                <a:spcPts val="1200"/>
              </a:spcAft>
              <a:buClr>
                <a:schemeClr val="accent1"/>
              </a:buClr>
              <a:buSzPct val="130000"/>
              <a:buFont typeface="Arial" panose="020B0604020202020204" pitchFamily="34" charset="0"/>
              <a:buChar char="•"/>
            </a:pPr>
            <a:r>
              <a:rPr lang="en-US" sz="1400"/>
              <a:t>Users connect to “Front End Services” and we are using “Entra ID” to authenticate and </a:t>
            </a:r>
            <a:r>
              <a:rPr lang="en-US" sz="1400" b="1">
                <a:latin typeface="Segoe UI Semibold" panose="020B0502040204020203" pitchFamily="34" charset="0"/>
                <a:cs typeface="Segoe UI Semibold" panose="020B0502040204020203" pitchFamily="34" charset="0"/>
              </a:rPr>
              <a:t>trust all requests.</a:t>
            </a:r>
          </a:p>
          <a:p>
            <a:pPr marL="162000" indent="-162000">
              <a:spcAft>
                <a:spcPts val="1200"/>
              </a:spcAft>
              <a:buClr>
                <a:schemeClr val="accent1"/>
              </a:buClr>
              <a:buSzPct val="130000"/>
              <a:buFont typeface="Arial" panose="020B0604020202020204" pitchFamily="34" charset="0"/>
              <a:buChar char="•"/>
            </a:pPr>
            <a:r>
              <a:rPr lang="en-US" sz="1400"/>
              <a:t>All the clusters </a:t>
            </a:r>
            <a:r>
              <a:rPr lang="en-US" sz="1400" b="1">
                <a:latin typeface="Segoe UI Semibold" panose="020B0502040204020203" pitchFamily="34" charset="0"/>
                <a:cs typeface="Segoe UI Semibold" panose="020B0502040204020203" pitchFamily="34" charset="0"/>
              </a:rPr>
              <a:t>are protected behind “back-end services”</a:t>
            </a:r>
            <a:br>
              <a:rPr lang="en-US" sz="1400" b="1">
                <a:latin typeface="Segoe UI Semibold" panose="020B0502040204020203" pitchFamily="34" charset="0"/>
                <a:cs typeface="Segoe UI Semibold" panose="020B0502040204020203" pitchFamily="34" charset="0"/>
              </a:rPr>
            </a:br>
            <a:r>
              <a:rPr lang="en-US" sz="1400" b="1">
                <a:latin typeface="Segoe UI Semibold" panose="020B0502040204020203" pitchFamily="34" charset="0"/>
                <a:cs typeface="Segoe UI Semibold" panose="020B0502040204020203" pitchFamily="34" charset="0"/>
              </a:rPr>
              <a:t>and v-nets.</a:t>
            </a:r>
          </a:p>
          <a:p>
            <a:pPr marL="162000" indent="-162000">
              <a:spcAft>
                <a:spcPts val="1200"/>
              </a:spcAft>
              <a:buClr>
                <a:schemeClr val="accent1"/>
              </a:buClr>
              <a:buSzPct val="130000"/>
              <a:buFont typeface="Arial" panose="020B0604020202020204" pitchFamily="34" charset="0"/>
              <a:buChar char="•"/>
            </a:pPr>
            <a:r>
              <a:rPr lang="en-US" sz="1400"/>
              <a:t>Traffic between experiences is </a:t>
            </a:r>
            <a:r>
              <a:rPr lang="en-US" sz="1400" b="1">
                <a:latin typeface="Segoe UI Semibold" panose="020B0502040204020203" pitchFamily="34" charset="0"/>
                <a:cs typeface="Segoe UI Semibold" panose="020B0502040204020203" pitchFamily="34" charset="0"/>
              </a:rPr>
              <a:t>going over MS backend network</a:t>
            </a:r>
          </a:p>
          <a:p>
            <a:pPr marL="162000" indent="-162000">
              <a:spcAft>
                <a:spcPts val="1200"/>
              </a:spcAft>
              <a:buClr>
                <a:schemeClr val="accent1"/>
              </a:buClr>
              <a:buSzPct val="130000"/>
              <a:buFont typeface="Arial" panose="020B0604020202020204" pitchFamily="34" charset="0"/>
              <a:buChar char="•"/>
            </a:pPr>
            <a:r>
              <a:rPr lang="en-US" sz="1400"/>
              <a:t>Traffic to Fabric will be using</a:t>
            </a:r>
            <a:br>
              <a:rPr lang="en-US" sz="1400"/>
            </a:br>
            <a:r>
              <a:rPr lang="en-US" sz="1400"/>
              <a:t>at </a:t>
            </a:r>
            <a:r>
              <a:rPr lang="en-US" sz="1400" b="1">
                <a:latin typeface="Segoe UI Semibold" panose="020B0502040204020203" pitchFamily="34" charset="0"/>
                <a:cs typeface="Segoe UI Semibold" panose="020B0502040204020203" pitchFamily="34" charset="0"/>
              </a:rPr>
              <a:t>least TLS 1.2</a:t>
            </a:r>
          </a:p>
        </p:txBody>
      </p:sp>
      <p:cxnSp>
        <p:nvCxnSpPr>
          <p:cNvPr id="21" name="Straight Connector 20">
            <a:extLst>
              <a:ext uri="{FF2B5EF4-FFF2-40B4-BE49-F238E27FC236}">
                <a16:creationId xmlns:a16="http://schemas.microsoft.com/office/drawing/2014/main" id="{0CDB4DB9-6FB9-92FA-2C18-D0C6CA195E89}"/>
              </a:ext>
              <a:ext uri="{C183D7F6-B498-43B3-948B-1728B52AA6E4}">
                <adec:decorative xmlns:adec="http://schemas.microsoft.com/office/drawing/2017/decorative" val="1"/>
              </a:ext>
            </a:extLst>
          </p:cNvPr>
          <p:cNvCxnSpPr>
            <a:cxnSpLocks/>
          </p:cNvCxnSpPr>
          <p:nvPr/>
        </p:nvCxnSpPr>
        <p:spPr>
          <a:xfrm>
            <a:off x="4206240" y="2033092"/>
            <a:ext cx="0" cy="369618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A diagram of a system architecture showing how browser and client applications authenticate via Microsoft Entra ID and interact with the web front end, which connects to both the metadata platform in the tenant home region and the back-end capacity platform in the capacity region.">
            <a:extLst>
              <a:ext uri="{FF2B5EF4-FFF2-40B4-BE49-F238E27FC236}">
                <a16:creationId xmlns:a16="http://schemas.microsoft.com/office/drawing/2014/main" id="{397D3B61-8B83-13E9-EF99-2BCBF1CDFCF6}"/>
              </a:ext>
            </a:extLst>
          </p:cNvPr>
          <p:cNvPicPr>
            <a:picLocks noChangeAspect="1"/>
          </p:cNvPicPr>
          <p:nvPr/>
        </p:nvPicPr>
        <p:blipFill>
          <a:blip r:embed="rId3"/>
          <a:srcRect l="1975" r="4545"/>
          <a:stretch/>
        </p:blipFill>
        <p:spPr>
          <a:xfrm>
            <a:off x="4397350" y="2509615"/>
            <a:ext cx="7031420" cy="2726299"/>
          </a:xfrm>
          <a:prstGeom prst="rect">
            <a:avLst/>
          </a:prstGeom>
        </p:spPr>
      </p:pic>
    </p:spTree>
    <p:extLst>
      <p:ext uri="{BB962C8B-B14F-4D97-AF65-F5344CB8AC3E}">
        <p14:creationId xmlns:p14="http://schemas.microsoft.com/office/powerpoint/2010/main" val="3236549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3"/>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grpId="1" nodeType="withEffect">
                                  <p:stCondLst>
                                    <p:cond delay="100"/>
                                  </p:stCondLst>
                                  <p:childTnLst>
                                    <p:animMotion origin="layout" path="M -4.375E-6 -3.33333E-6 L -4.375E-6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42" presetClass="path" presetSubtype="0" decel="100000" fill="hold" nodeType="withEffect">
                                  <p:stCondLst>
                                    <p:cond delay="100"/>
                                  </p:stCondLst>
                                  <p:childTnLst>
                                    <p:animMotion origin="layout" path="M 1.66667E-6 -3.33333E-6 L 1.66667E-6 0.03542 " pathEditMode="relative" rAng="0" ptsTypes="AA">
                                      <p:cBhvr>
                                        <p:cTn id="3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11" grpId="1"/>
      <p:bldP spid="13" grpId="0" animBg="1"/>
      <p:bldP spid="13" grpId="1" animBg="1"/>
      <p:bldP spid="15" grpId="0"/>
      <p:bldP spid="1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0F595-100C-DC25-822F-685140CB9AC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89A03A0-B60F-FB42-345D-5F7DA7CDB433}"/>
              </a:ext>
            </a:extLst>
          </p:cNvPr>
          <p:cNvSpPr>
            <a:spLocks noGrp="1"/>
          </p:cNvSpPr>
          <p:nvPr>
            <p:ph type="title"/>
          </p:nvPr>
        </p:nvSpPr>
        <p:spPr>
          <a:xfrm>
            <a:off x="588263" y="457200"/>
            <a:ext cx="11018520" cy="553998"/>
          </a:xfrm>
        </p:spPr>
        <p:txBody>
          <a:bodyPr/>
          <a:lstStyle/>
          <a:p>
            <a:pPr algn="ctr"/>
            <a:r>
              <a:rPr lang="en-US"/>
              <a:t>Inbound protection options</a:t>
            </a:r>
          </a:p>
        </p:txBody>
      </p:sp>
      <p:sp>
        <p:nvSpPr>
          <p:cNvPr id="9" name="Rounded Rectangle 8">
            <a:extLst>
              <a:ext uri="{FF2B5EF4-FFF2-40B4-BE49-F238E27FC236}">
                <a16:creationId xmlns:a16="http://schemas.microsoft.com/office/drawing/2014/main" id="{0EAF8B53-34E6-DB9D-31A8-AC9F6106B642}"/>
              </a:ext>
              <a:ext uri="{C183D7F6-B498-43B3-948B-1728B52AA6E4}">
                <adec:decorative xmlns:adec="http://schemas.microsoft.com/office/drawing/2017/decorative" val="1"/>
              </a:ext>
            </a:extLst>
          </p:cNvPr>
          <p:cNvSpPr/>
          <p:nvPr/>
        </p:nvSpPr>
        <p:spPr bwMode="auto">
          <a:xfrm>
            <a:off x="588958" y="1639018"/>
            <a:ext cx="5360997" cy="4630019"/>
          </a:xfrm>
          <a:prstGeom prst="roundRect">
            <a:avLst>
              <a:gd name="adj" fmla="val 306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43A1B1B9-94E7-0A9A-32EA-4FCDACC616E2}"/>
              </a:ext>
            </a:extLst>
          </p:cNvPr>
          <p:cNvSpPr txBox="1">
            <a:spLocks/>
          </p:cNvSpPr>
          <p:nvPr/>
        </p:nvSpPr>
        <p:spPr>
          <a:xfrm>
            <a:off x="1648599" y="1436688"/>
            <a:ext cx="3241714"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Perimeter Network Security</a:t>
            </a:r>
          </a:p>
        </p:txBody>
      </p:sp>
      <p:pic>
        <p:nvPicPr>
          <p:cNvPr id="15" name="Picture 14" descr="Perimeter Network Security: A diagram showing a traditional security model where devices such as laptops, desktops, and mobile phones connect to a central office network from limited, known locations.">
            <a:extLst>
              <a:ext uri="{FF2B5EF4-FFF2-40B4-BE49-F238E27FC236}">
                <a16:creationId xmlns:a16="http://schemas.microsoft.com/office/drawing/2014/main" id="{209940FA-9832-9D5B-501B-71C0513514CF}"/>
              </a:ext>
            </a:extLst>
          </p:cNvPr>
          <p:cNvPicPr>
            <a:picLocks noChangeAspect="1"/>
          </p:cNvPicPr>
          <p:nvPr/>
        </p:nvPicPr>
        <p:blipFill>
          <a:blip r:embed="rId3"/>
          <a:stretch>
            <a:fillRect/>
          </a:stretch>
        </p:blipFill>
        <p:spPr>
          <a:xfrm>
            <a:off x="1788636" y="2337941"/>
            <a:ext cx="2961640" cy="2905760"/>
          </a:xfrm>
          <a:prstGeom prst="rect">
            <a:avLst/>
          </a:prstGeom>
        </p:spPr>
      </p:pic>
      <p:sp>
        <p:nvSpPr>
          <p:cNvPr id="20" name="TextBox 19">
            <a:extLst>
              <a:ext uri="{FF2B5EF4-FFF2-40B4-BE49-F238E27FC236}">
                <a16:creationId xmlns:a16="http://schemas.microsoft.com/office/drawing/2014/main" id="{AA6A29D0-4B83-F3F9-6ACF-70DF5FA3333C}"/>
              </a:ext>
            </a:extLst>
          </p:cNvPr>
          <p:cNvSpPr txBox="1"/>
          <p:nvPr/>
        </p:nvSpPr>
        <p:spPr>
          <a:xfrm>
            <a:off x="588960" y="5731139"/>
            <a:ext cx="536099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From limited known locations</a:t>
            </a:r>
          </a:p>
        </p:txBody>
      </p:sp>
      <p:sp>
        <p:nvSpPr>
          <p:cNvPr id="19" name="Rounded Rectangle 18">
            <a:extLst>
              <a:ext uri="{FF2B5EF4-FFF2-40B4-BE49-F238E27FC236}">
                <a16:creationId xmlns:a16="http://schemas.microsoft.com/office/drawing/2014/main" id="{34523A8C-8352-11A0-6CB0-DBDC1BDB64FC}"/>
              </a:ext>
              <a:ext uri="{C183D7F6-B498-43B3-948B-1728B52AA6E4}">
                <adec:decorative xmlns:adec="http://schemas.microsoft.com/office/drawing/2017/decorative" val="1"/>
              </a:ext>
            </a:extLst>
          </p:cNvPr>
          <p:cNvSpPr/>
          <p:nvPr/>
        </p:nvSpPr>
        <p:spPr bwMode="auto">
          <a:xfrm>
            <a:off x="6248391" y="1639018"/>
            <a:ext cx="5360997" cy="4630019"/>
          </a:xfrm>
          <a:prstGeom prst="roundRect">
            <a:avLst>
              <a:gd name="adj" fmla="val 306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7" name="TextBox 16">
            <a:extLst>
              <a:ext uri="{FF2B5EF4-FFF2-40B4-BE49-F238E27FC236}">
                <a16:creationId xmlns:a16="http://schemas.microsoft.com/office/drawing/2014/main" id="{0ED0868B-41D5-90ED-FC4E-9CD311BADED6}"/>
              </a:ext>
            </a:extLst>
          </p:cNvPr>
          <p:cNvSpPr txBox="1">
            <a:spLocks/>
          </p:cNvSpPr>
          <p:nvPr/>
        </p:nvSpPr>
        <p:spPr>
          <a:xfrm>
            <a:off x="7677617" y="1436688"/>
            <a:ext cx="2502545"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Zero Trust Approach</a:t>
            </a:r>
          </a:p>
        </p:txBody>
      </p:sp>
      <p:pic>
        <p:nvPicPr>
          <p:cNvPr id="14" name="Picture 13" descr="Zero Trust Approach: A diagram illustrating a modern security model where devices connect from various global locations, emphasizing the need for identity-based access rather than relying on network location.">
            <a:extLst>
              <a:ext uri="{FF2B5EF4-FFF2-40B4-BE49-F238E27FC236}">
                <a16:creationId xmlns:a16="http://schemas.microsoft.com/office/drawing/2014/main" id="{64CEBF24-0DAE-926E-E29D-323A04D8A979}"/>
              </a:ext>
            </a:extLst>
          </p:cNvPr>
          <p:cNvPicPr>
            <a:picLocks noChangeAspect="1"/>
          </p:cNvPicPr>
          <p:nvPr/>
        </p:nvPicPr>
        <p:blipFill>
          <a:blip r:embed="rId4"/>
          <a:stretch>
            <a:fillRect/>
          </a:stretch>
        </p:blipFill>
        <p:spPr>
          <a:xfrm>
            <a:off x="7634767" y="2267245"/>
            <a:ext cx="2588244" cy="3047153"/>
          </a:xfrm>
          <a:prstGeom prst="rect">
            <a:avLst/>
          </a:prstGeom>
        </p:spPr>
      </p:pic>
      <p:sp>
        <p:nvSpPr>
          <p:cNvPr id="21" name="TextBox 20">
            <a:extLst>
              <a:ext uri="{FF2B5EF4-FFF2-40B4-BE49-F238E27FC236}">
                <a16:creationId xmlns:a16="http://schemas.microsoft.com/office/drawing/2014/main" id="{B92712AF-C643-5F3D-550E-5C46DB17922D}"/>
              </a:ext>
            </a:extLst>
          </p:cNvPr>
          <p:cNvSpPr txBox="1"/>
          <p:nvPr/>
        </p:nvSpPr>
        <p:spPr>
          <a:xfrm>
            <a:off x="6248393" y="5731139"/>
            <a:ext cx="5360992"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000000"/>
                </a:solidFill>
                <a:latin typeface="Segoe UI"/>
              </a:rPr>
              <a:t>t</a:t>
            </a:r>
            <a:r>
              <a:rPr kumimoji="0" lang="en-US" sz="2000" b="0" i="0" u="none" strike="noStrike" kern="1200" cap="none" spc="0" normalizeH="0" baseline="0" noProof="0">
                <a:ln>
                  <a:noFill/>
                </a:ln>
                <a:solidFill>
                  <a:srgbClr val="000000"/>
                </a:solidFill>
                <a:effectLst/>
                <a:uLnTx/>
                <a:uFillTx/>
                <a:latin typeface="Segoe UI"/>
                <a:ea typeface="+mn-ea"/>
                <a:cs typeface="+mn-cs"/>
              </a:rPr>
              <a:t>o unknown locations</a:t>
            </a:r>
          </a:p>
        </p:txBody>
      </p:sp>
    </p:spTree>
    <p:extLst>
      <p:ext uri="{BB962C8B-B14F-4D97-AF65-F5344CB8AC3E}">
        <p14:creationId xmlns:p14="http://schemas.microsoft.com/office/powerpoint/2010/main" val="379994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42" presetClass="path" presetSubtype="0" decel="100000" fill="hold" nodeType="withEffect">
                                  <p:stCondLst>
                                    <p:cond delay="100"/>
                                  </p:stCondLst>
                                  <p:childTnLst>
                                    <p:animMotion origin="layout" path="M -8.33333E-7 -2.96296E-6 L -8.33333E-7 0.03542 " pathEditMode="relative" rAng="0" ptsTypes="AA">
                                      <p:cBhvr>
                                        <p:cTn id="24" dur="700" spd="-100000" fill="hold"/>
                                        <p:tgtEl>
                                          <p:spTgt spid="1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1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19"/>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nodeType="withEffect">
                                  <p:stCondLst>
                                    <p:cond delay="100"/>
                                  </p:stCondLst>
                                  <p:childTnLst>
                                    <p:animMotion origin="layout" path="M -8.33333E-7 -2.96296E-6 L -8.33333E-7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100"/>
                                  </p:stCondLst>
                                  <p:childTnLst>
                                    <p:animMotion origin="layout" path="M -8.33333E-7 -2.96296E-6 L -8.33333E-7 0.03542 " pathEditMode="relative" rAng="0" ptsTypes="AA">
                                      <p:cBhvr>
                                        <p:cTn id="49"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9" grpId="0" animBg="1"/>
      <p:bldP spid="9" grpId="1" animBg="1"/>
      <p:bldP spid="16" grpId="0" animBg="1"/>
      <p:bldP spid="16" grpId="1" animBg="1"/>
      <p:bldP spid="20" grpId="0"/>
      <p:bldP spid="20" grpId="1"/>
      <p:bldP spid="19" grpId="0" animBg="1"/>
      <p:bldP spid="19" grpId="1" animBg="1"/>
      <p:bldP spid="17" grpId="0" animBg="1"/>
      <p:bldP spid="17" grpId="1" animBg="1"/>
      <p:bldP spid="21" grpId="0"/>
      <p:bldP spid="2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35967-84E7-A181-CCC1-A2438B0AF60C}"/>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5049A373-784D-9E7A-2E19-D5FD78B6DA4D}"/>
              </a:ext>
            </a:extLst>
          </p:cNvPr>
          <p:cNvSpPr>
            <a:spLocks noGrp="1"/>
          </p:cNvSpPr>
          <p:nvPr>
            <p:ph type="title"/>
          </p:nvPr>
        </p:nvSpPr>
        <p:spPr>
          <a:xfrm>
            <a:off x="588263" y="457200"/>
            <a:ext cx="11018520" cy="553998"/>
          </a:xfrm>
        </p:spPr>
        <p:txBody>
          <a:bodyPr/>
          <a:lstStyle/>
          <a:p>
            <a:pPr algn="ctr"/>
            <a:r>
              <a:rPr lang="en-US"/>
              <a:t>New principles for Zero Trust in today’s reality</a:t>
            </a:r>
          </a:p>
        </p:txBody>
      </p:sp>
      <p:pic>
        <p:nvPicPr>
          <p:cNvPr id="31" name="!!Verify Explicitly Photo" descr="An image of a woman sitting outside the coffee shop wearing headphones looking at her laptop and holding a cup of coffee.">
            <a:extLst>
              <a:ext uri="{FF2B5EF4-FFF2-40B4-BE49-F238E27FC236}">
                <a16:creationId xmlns:a16="http://schemas.microsoft.com/office/drawing/2014/main" id="{951A660B-A3C5-6432-44BB-36BE4E19E9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ltGray">
          <a:xfrm>
            <a:off x="588262" y="1436687"/>
            <a:ext cx="3414920" cy="3984624"/>
          </a:xfrm>
          <a:prstGeom prst="round2SameRect">
            <a:avLst>
              <a:gd name="adj1" fmla="val 4859"/>
              <a:gd name="adj2" fmla="val 0"/>
            </a:avLst>
          </a:prstGeom>
          <a:blipFill>
            <a:blip r:embed="rId4"/>
            <a:stretch>
              <a:fillRect/>
            </a:stretch>
          </a:blipFill>
          <a:effectLst/>
        </p:spPr>
      </p:pic>
      <p:sp>
        <p:nvSpPr>
          <p:cNvPr id="44" name="Rectangle 43">
            <a:extLst>
              <a:ext uri="{FF2B5EF4-FFF2-40B4-BE49-F238E27FC236}">
                <a16:creationId xmlns:a16="http://schemas.microsoft.com/office/drawing/2014/main" id="{245BA792-36F8-29E3-AF51-8BF94D41F0AB}"/>
              </a:ext>
              <a:ext uri="{C183D7F6-B498-43B3-948B-1728B52AA6E4}">
                <adec:decorative xmlns:adec="http://schemas.microsoft.com/office/drawing/2017/decorative" val="1"/>
              </a:ext>
            </a:extLst>
          </p:cNvPr>
          <p:cNvSpPr/>
          <p:nvPr/>
        </p:nvSpPr>
        <p:spPr bwMode="auto">
          <a:xfrm>
            <a:off x="588612" y="2336957"/>
            <a:ext cx="3414220" cy="3111248"/>
          </a:xfrm>
          <a:prstGeom prst="rect">
            <a:avLst/>
          </a:prstGeom>
          <a:gradFill flip="none" rotWithShape="1">
            <a:gsLst>
              <a:gs pos="53000">
                <a:schemeClr val="bg1">
                  <a:alpha val="0"/>
                </a:schemeClr>
              </a:gs>
              <a:gs pos="10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C579B08B-0FBE-3DEB-A782-2318B6F4E0E0}"/>
              </a:ext>
            </a:extLst>
          </p:cNvPr>
          <p:cNvSpPr txBox="1"/>
          <p:nvPr/>
        </p:nvSpPr>
        <p:spPr>
          <a:xfrm>
            <a:off x="588612" y="5723352"/>
            <a:ext cx="3414220"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Verify explicitly</a:t>
            </a:r>
          </a:p>
        </p:txBody>
      </p:sp>
      <p:sp>
        <p:nvSpPr>
          <p:cNvPr id="25" name="Rounded Rectangle 24">
            <a:extLst>
              <a:ext uri="{FF2B5EF4-FFF2-40B4-BE49-F238E27FC236}">
                <a16:creationId xmlns:a16="http://schemas.microsoft.com/office/drawing/2014/main" id="{EC02FDF4-B4FC-A848-2C7C-4FDFD305D36C}"/>
              </a:ext>
              <a:ext uri="{C183D7F6-B498-43B3-948B-1728B52AA6E4}">
                <adec:decorative xmlns:adec="http://schemas.microsoft.com/office/drawing/2017/decorative" val="1"/>
              </a:ext>
            </a:extLst>
          </p:cNvPr>
          <p:cNvSpPr/>
          <p:nvPr/>
        </p:nvSpPr>
        <p:spPr bwMode="auto">
          <a:xfrm>
            <a:off x="588262" y="1436688"/>
            <a:ext cx="3414920" cy="4832350"/>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32" name="Picture 31" descr="A man sitting at a desk with a computer and a laptop and he is focusing in on the work that he is doing on the laptop.">
            <a:extLst>
              <a:ext uri="{FF2B5EF4-FFF2-40B4-BE49-F238E27FC236}">
                <a16:creationId xmlns:a16="http://schemas.microsoft.com/office/drawing/2014/main" id="{75845BB9-367A-D8C9-3037-D66802891F3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91365" y="1436688"/>
            <a:ext cx="3414920" cy="3984624"/>
          </a:xfrm>
          <a:prstGeom prst="round2SameRect">
            <a:avLst>
              <a:gd name="adj1" fmla="val 4766"/>
              <a:gd name="adj2" fmla="val 0"/>
            </a:avLst>
          </a:prstGeom>
        </p:spPr>
      </p:pic>
      <p:sp>
        <p:nvSpPr>
          <p:cNvPr id="45" name="Rectangle 44">
            <a:extLst>
              <a:ext uri="{FF2B5EF4-FFF2-40B4-BE49-F238E27FC236}">
                <a16:creationId xmlns:a16="http://schemas.microsoft.com/office/drawing/2014/main" id="{F0DC5CF3-5811-EFEB-CBAB-4CE2A1C927FF}"/>
              </a:ext>
              <a:ext uri="{C183D7F6-B498-43B3-948B-1728B52AA6E4}">
                <adec:decorative xmlns:adec="http://schemas.microsoft.com/office/drawing/2017/decorative" val="1"/>
              </a:ext>
            </a:extLst>
          </p:cNvPr>
          <p:cNvSpPr/>
          <p:nvPr/>
        </p:nvSpPr>
        <p:spPr bwMode="auto">
          <a:xfrm>
            <a:off x="4391715" y="2336957"/>
            <a:ext cx="3414220" cy="3111248"/>
          </a:xfrm>
          <a:prstGeom prst="rect">
            <a:avLst/>
          </a:prstGeom>
          <a:gradFill flip="none" rotWithShape="1">
            <a:gsLst>
              <a:gs pos="53000">
                <a:schemeClr val="bg1">
                  <a:alpha val="0"/>
                </a:schemeClr>
              </a:gs>
              <a:gs pos="10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F56B7B1F-794F-05B7-559F-F44F06BB5F36}"/>
              </a:ext>
            </a:extLst>
          </p:cNvPr>
          <p:cNvSpPr txBox="1"/>
          <p:nvPr/>
        </p:nvSpPr>
        <p:spPr>
          <a:xfrm>
            <a:off x="4391715" y="5723352"/>
            <a:ext cx="3414220" cy="307777"/>
          </a:xfrm>
          <a:prstGeom prst="rect">
            <a:avLst/>
          </a:prstGeom>
          <a:noFill/>
        </p:spPr>
        <p:txBody>
          <a:bodyPr wrap="square" lIns="0" tIns="0" rIns="0" bIns="0" rtlCol="0">
            <a:spAutoFit/>
          </a:bodyPr>
          <a:lstStyle/>
          <a:p>
            <a:pPr algn="ctr">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Use least privilege access</a:t>
            </a:r>
          </a:p>
        </p:txBody>
      </p:sp>
      <p:sp>
        <p:nvSpPr>
          <p:cNvPr id="40" name="Rounded Rectangle 39">
            <a:extLst>
              <a:ext uri="{FF2B5EF4-FFF2-40B4-BE49-F238E27FC236}">
                <a16:creationId xmlns:a16="http://schemas.microsoft.com/office/drawing/2014/main" id="{32590EFF-03F7-B5AD-1C29-ED9F90CDB0F5}"/>
              </a:ext>
              <a:ext uri="{C183D7F6-B498-43B3-948B-1728B52AA6E4}">
                <adec:decorative xmlns:adec="http://schemas.microsoft.com/office/drawing/2017/decorative" val="1"/>
              </a:ext>
            </a:extLst>
          </p:cNvPr>
          <p:cNvSpPr/>
          <p:nvPr/>
        </p:nvSpPr>
        <p:spPr bwMode="auto">
          <a:xfrm>
            <a:off x="4391365" y="1436688"/>
            <a:ext cx="3414920" cy="4832350"/>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36" name="Picture 35" descr="An image of a person wearing a hardhat and safety vest, using a tablet.">
            <a:extLst>
              <a:ext uri="{FF2B5EF4-FFF2-40B4-BE49-F238E27FC236}">
                <a16:creationId xmlns:a16="http://schemas.microsoft.com/office/drawing/2014/main" id="{B2DCD291-2FEA-A626-CDD4-0823B2D0FD53}"/>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1"/>
          <a:stretch/>
        </p:blipFill>
        <p:spPr>
          <a:xfrm>
            <a:off x="8197293" y="1436688"/>
            <a:ext cx="3409269" cy="3984623"/>
          </a:xfrm>
          <a:prstGeom prst="round2SameRect">
            <a:avLst>
              <a:gd name="adj1" fmla="val 4095"/>
              <a:gd name="adj2" fmla="val 0"/>
            </a:avLst>
          </a:prstGeom>
        </p:spPr>
      </p:pic>
      <p:sp>
        <p:nvSpPr>
          <p:cNvPr id="46" name="Rectangle 45">
            <a:extLst>
              <a:ext uri="{FF2B5EF4-FFF2-40B4-BE49-F238E27FC236}">
                <a16:creationId xmlns:a16="http://schemas.microsoft.com/office/drawing/2014/main" id="{485192AE-2415-AC78-A264-C24D0CBA1D15}"/>
              </a:ext>
              <a:ext uri="{C183D7F6-B498-43B3-948B-1728B52AA6E4}">
                <adec:decorative xmlns:adec="http://schemas.microsoft.com/office/drawing/2017/decorative" val="1"/>
              </a:ext>
            </a:extLst>
          </p:cNvPr>
          <p:cNvSpPr/>
          <p:nvPr/>
        </p:nvSpPr>
        <p:spPr bwMode="auto">
          <a:xfrm>
            <a:off x="8194817" y="2336957"/>
            <a:ext cx="3414220" cy="3111248"/>
          </a:xfrm>
          <a:prstGeom prst="rect">
            <a:avLst/>
          </a:prstGeom>
          <a:gradFill flip="none" rotWithShape="1">
            <a:gsLst>
              <a:gs pos="53000">
                <a:schemeClr val="bg1">
                  <a:alpha val="0"/>
                </a:schemeClr>
              </a:gs>
              <a:gs pos="10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TextBox 41">
            <a:extLst>
              <a:ext uri="{FF2B5EF4-FFF2-40B4-BE49-F238E27FC236}">
                <a16:creationId xmlns:a16="http://schemas.microsoft.com/office/drawing/2014/main" id="{8DC44010-3763-8370-EBB9-21F6DD7A3820}"/>
              </a:ext>
            </a:extLst>
          </p:cNvPr>
          <p:cNvSpPr txBox="1"/>
          <p:nvPr/>
        </p:nvSpPr>
        <p:spPr>
          <a:xfrm>
            <a:off x="8194817" y="5723352"/>
            <a:ext cx="3414220" cy="307777"/>
          </a:xfrm>
          <a:prstGeom prst="rect">
            <a:avLst/>
          </a:prstGeom>
          <a:noFill/>
        </p:spPr>
        <p:txBody>
          <a:bodyPr wrap="square" lIns="0" tIns="0" rIns="0" bIns="0" rtlCol="0">
            <a:spAutoFit/>
          </a:bodyPr>
          <a:lstStyle/>
          <a:p>
            <a:pPr marR="0" lvl="0" indent="0" algn="ctr" fontAlgn="auto">
              <a:lnSpc>
                <a:spcPct val="100000"/>
              </a:lnSpc>
              <a:spcBef>
                <a:spcPts val="0"/>
              </a:spcBef>
              <a:spcAft>
                <a:spcPts val="0"/>
              </a:spcAft>
              <a:buClrTx/>
              <a:buSzTx/>
              <a:buFontTx/>
              <a:buNone/>
              <a:tabLst/>
              <a:defRPr/>
            </a:pPr>
            <a:r>
              <a:rPr lang="en-US" sz="20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Assume breach</a:t>
            </a:r>
          </a:p>
        </p:txBody>
      </p:sp>
      <p:sp>
        <p:nvSpPr>
          <p:cNvPr id="43" name="Rounded Rectangle 42">
            <a:extLst>
              <a:ext uri="{FF2B5EF4-FFF2-40B4-BE49-F238E27FC236}">
                <a16:creationId xmlns:a16="http://schemas.microsoft.com/office/drawing/2014/main" id="{28AD1616-6555-9E86-4F58-E2228ED0F682}"/>
              </a:ext>
              <a:ext uri="{C183D7F6-B498-43B3-948B-1728B52AA6E4}">
                <adec:decorative xmlns:adec="http://schemas.microsoft.com/office/drawing/2017/decorative" val="1"/>
              </a:ext>
            </a:extLst>
          </p:cNvPr>
          <p:cNvSpPr/>
          <p:nvPr/>
        </p:nvSpPr>
        <p:spPr bwMode="auto">
          <a:xfrm>
            <a:off x="8194467" y="1436688"/>
            <a:ext cx="3414920" cy="4832350"/>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79660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100"/>
                                  </p:stCondLst>
                                  <p:childTnLst>
                                    <p:animMotion origin="layout" path="M -1.25E-6 -2.59259E-6 L -1.25E-6 0.03542 " pathEditMode="relative" rAng="0" ptsTypes="AA">
                                      <p:cBhvr>
                                        <p:cTn id="14" dur="700" spd="-100000" fill="hold"/>
                                        <p:tgtEl>
                                          <p:spTgt spid="4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42" presetClass="path" presetSubtype="0" decel="100000" fill="hold" grpId="1" nodeType="withEffect">
                                  <p:stCondLst>
                                    <p:cond delay="100"/>
                                  </p:stCondLst>
                                  <p:childTnLst>
                                    <p:animMotion origin="layout" path="M -2.08333E-7 -2.59259E-6 L -2.08333E-7 0.03542 " pathEditMode="relative" rAng="0" ptsTypes="AA">
                                      <p:cBhvr>
                                        <p:cTn id="19" dur="700" spd="-100000" fill="hold"/>
                                        <p:tgtEl>
                                          <p:spTgt spid="4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42" presetClass="path" presetSubtype="0" decel="100000" fill="hold" grpId="1" nodeType="withEffect">
                                  <p:stCondLst>
                                    <p:cond delay="100"/>
                                  </p:stCondLst>
                                  <p:childTnLst>
                                    <p:animMotion origin="layout" path="M 6.25E-7 -2.59259E-6 L 6.25E-7 0.03542 " pathEditMode="relative" rAng="0" ptsTypes="AA">
                                      <p:cBhvr>
                                        <p:cTn id="24" dur="700" spd="-100000" fill="hold"/>
                                        <p:tgtEl>
                                          <p:spTgt spid="46"/>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3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100"/>
                                  </p:stCondLst>
                                  <p:childTnLst>
                                    <p:animMotion origin="layout" path="M 6.25E-7 0 L 6.25E-7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100"/>
                                  </p:stCondLst>
                                  <p:childTnLst>
                                    <p:animMotion origin="layout" path="M -8.33333E-7 -2.96296E-6 L -8.33333E-7 0.03542 " pathEditMode="relative" rAng="0" ptsTypes="AA">
                                      <p:cBhvr>
                                        <p:cTn id="44" dur="70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42" presetClass="path" presetSubtype="0" decel="100000" fill="hold" grpId="1" nodeType="withEffect">
                                  <p:stCondLst>
                                    <p:cond delay="100"/>
                                  </p:stCondLst>
                                  <p:childTnLst>
                                    <p:animMotion origin="layout" path="M -8.33333E-7 -2.96296E-6 L -8.33333E-7 0.03542 " pathEditMode="relative" rAng="0" ptsTypes="AA">
                                      <p:cBhvr>
                                        <p:cTn id="49" dur="700" spd="-100000" fill="hold"/>
                                        <p:tgtEl>
                                          <p:spTgt spid="39"/>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grpId="1" nodeType="withEffect">
                                  <p:stCondLst>
                                    <p:cond delay="100"/>
                                  </p:stCondLst>
                                  <p:childTnLst>
                                    <p:animMotion origin="layout" path="M -8.33333E-7 -2.96296E-6 L -8.33333E-7 0.03542 " pathEditMode="relative" rAng="0" ptsTypes="AA">
                                      <p:cBhvr>
                                        <p:cTn id="54" dur="700" spd="-100000" fill="hold"/>
                                        <p:tgtEl>
                                          <p:spTgt spid="26"/>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42" presetClass="path" presetSubtype="0" decel="100000" fill="hold" grpId="1" nodeType="withEffect">
                                  <p:stCondLst>
                                    <p:cond delay="100"/>
                                  </p:stCondLst>
                                  <p:childTnLst>
                                    <p:animMotion origin="layout" path="M -1.25E-6 4.44444E-6 L -1.25E-6 0.03541 " pathEditMode="relative" rAng="0" ptsTypes="AA">
                                      <p:cBhvr>
                                        <p:cTn id="59" dur="700" spd="-100000" fill="hold"/>
                                        <p:tgtEl>
                                          <p:spTgt spid="25"/>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42" presetClass="path" presetSubtype="0" decel="100000" fill="hold" grpId="1" nodeType="withEffect">
                                  <p:stCondLst>
                                    <p:cond delay="100"/>
                                  </p:stCondLst>
                                  <p:childTnLst>
                                    <p:animMotion origin="layout" path="M -8.33333E-7 -2.96296E-6 L -8.33333E-7 0.03542 " pathEditMode="relative" rAng="0" ptsTypes="AA">
                                      <p:cBhvr>
                                        <p:cTn id="64" dur="700" spd="-100000" fill="hold"/>
                                        <p:tgtEl>
                                          <p:spTgt spid="40"/>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43"/>
                                        </p:tgtEl>
                                        <p:attrNameLst>
                                          <p:attrName>style.visibility</p:attrName>
                                        </p:attrNameLst>
                                      </p:cBhvr>
                                      <p:to>
                                        <p:strVal val="visible"/>
                                      </p:to>
                                    </p:set>
                                    <p:animEffect transition="in" filter="fade">
                                      <p:cBhvr>
                                        <p:cTn id="67" dur="500"/>
                                        <p:tgtEl>
                                          <p:spTgt spid="43"/>
                                        </p:tgtEl>
                                      </p:cBhvr>
                                    </p:animEffect>
                                  </p:childTnLst>
                                </p:cTn>
                              </p:par>
                              <p:par>
                                <p:cTn id="68" presetID="42" presetClass="path" presetSubtype="0" decel="100000" fill="hold" grpId="1" nodeType="withEffect">
                                  <p:stCondLst>
                                    <p:cond delay="100"/>
                                  </p:stCondLst>
                                  <p:childTnLst>
                                    <p:animMotion origin="layout" path="M -8.33333E-7 -2.96296E-6 L -8.33333E-7 0.03542 " pathEditMode="relative" rAng="0" ptsTypes="AA">
                                      <p:cBhvr>
                                        <p:cTn id="69"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44" grpId="0" animBg="1"/>
      <p:bldP spid="44" grpId="1" animBg="1"/>
      <p:bldP spid="26" grpId="0"/>
      <p:bldP spid="26" grpId="1"/>
      <p:bldP spid="25" grpId="0" animBg="1"/>
      <p:bldP spid="25" grpId="1" animBg="1"/>
      <p:bldP spid="45" grpId="0" animBg="1"/>
      <p:bldP spid="45" grpId="1" animBg="1"/>
      <p:bldP spid="39" grpId="0"/>
      <p:bldP spid="39" grpId="1"/>
      <p:bldP spid="40" grpId="0" animBg="1"/>
      <p:bldP spid="40" grpId="1" animBg="1"/>
      <p:bldP spid="46" grpId="0" animBg="1"/>
      <p:bldP spid="46" grpId="1" animBg="1"/>
      <p:bldP spid="42" grpId="0"/>
      <p:bldP spid="42" grpId="1"/>
      <p:bldP spid="43" grpId="0" animBg="1"/>
      <p:bldP spid="43"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03877-1474-6290-CCE7-33CC7A732AE9}"/>
            </a:ext>
          </a:extLst>
        </p:cNvPr>
        <p:cNvGrpSpPr/>
        <p:nvPr/>
      </p:nvGrpSpPr>
      <p:grpSpPr>
        <a:xfrm>
          <a:off x="0" y="0"/>
          <a:ext cx="0" cy="0"/>
          <a:chOff x="0" y="0"/>
          <a:chExt cx="0" cy="0"/>
        </a:xfrm>
      </p:grpSpPr>
      <p:sp>
        <p:nvSpPr>
          <p:cNvPr id="12" name="Title 11">
            <a:extLst>
              <a:ext uri="{FF2B5EF4-FFF2-40B4-BE49-F238E27FC236}">
                <a16:creationId xmlns:a16="http://schemas.microsoft.com/office/drawing/2014/main" id="{E09FDB3C-2DF1-C780-4424-B345E2663D3C}"/>
              </a:ext>
            </a:extLst>
          </p:cNvPr>
          <p:cNvSpPr>
            <a:spLocks noGrp="1"/>
          </p:cNvSpPr>
          <p:nvPr>
            <p:ph type="title"/>
          </p:nvPr>
        </p:nvSpPr>
        <p:spPr>
          <a:xfrm>
            <a:off x="588263" y="457200"/>
            <a:ext cx="11018520" cy="553998"/>
          </a:xfrm>
        </p:spPr>
        <p:txBody>
          <a:bodyPr/>
          <a:lstStyle/>
          <a:p>
            <a:r>
              <a:rPr lang="en-US"/>
              <a:t>Fabric leverages Entra ID for secure adaptive access</a:t>
            </a:r>
          </a:p>
        </p:txBody>
      </p:sp>
      <p:sp>
        <p:nvSpPr>
          <p:cNvPr id="15" name="Title 2">
            <a:extLst>
              <a:ext uri="{FF2B5EF4-FFF2-40B4-BE49-F238E27FC236}">
                <a16:creationId xmlns:a16="http://schemas.microsoft.com/office/drawing/2014/main" id="{18242026-D05E-7C25-3833-C17E45E9B69C}"/>
              </a:ext>
            </a:extLst>
          </p:cNvPr>
          <p:cNvSpPr txBox="1">
            <a:spLocks/>
          </p:cNvSpPr>
          <p:nvPr/>
        </p:nvSpPr>
        <p:spPr>
          <a:xfrm>
            <a:off x="588263" y="1067356"/>
            <a:ext cx="11017250" cy="7386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Protect access to resources and data with strong authentication</a:t>
            </a:r>
            <a:br>
              <a:rPr lang="en-CA" sz="2400" b="1" spc="0">
                <a:gradFill flip="none" rotWithShape="1">
                  <a:gsLst>
                    <a:gs pos="80000">
                      <a:srgbClr val="318581"/>
                    </a:gs>
                    <a:gs pos="0">
                      <a:srgbClr val="0A6BBA"/>
                    </a:gs>
                  </a:gsLst>
                  <a:path path="circle">
                    <a:fillToRect l="100000" t="100000"/>
                  </a:path>
                  <a:tileRect r="-100000" b="-100000"/>
                </a:gradFill>
                <a:latin typeface="Segoe UI Semibold"/>
              </a:rPr>
            </a:br>
            <a:r>
              <a:rPr lang="en-CA" sz="2400" b="1" spc="0">
                <a:gradFill flip="none" rotWithShape="1">
                  <a:gsLst>
                    <a:gs pos="80000">
                      <a:srgbClr val="318581"/>
                    </a:gs>
                    <a:gs pos="0">
                      <a:srgbClr val="0A6BBA"/>
                    </a:gs>
                  </a:gsLst>
                  <a:path path="circle">
                    <a:fillToRect l="100000" t="100000"/>
                  </a:path>
                  <a:tileRect r="-100000" b="-100000"/>
                </a:gradFill>
                <a:latin typeface="Segoe UI Semibold"/>
              </a:rPr>
              <a:t>and risk-based access policies</a:t>
            </a:r>
          </a:p>
        </p:txBody>
      </p:sp>
      <p:sp>
        <p:nvSpPr>
          <p:cNvPr id="16" name="Rounded Rectangle 15">
            <a:extLst>
              <a:ext uri="{FF2B5EF4-FFF2-40B4-BE49-F238E27FC236}">
                <a16:creationId xmlns:a16="http://schemas.microsoft.com/office/drawing/2014/main" id="{C51C4832-2967-BD53-5703-D79F011FEC4E}"/>
              </a:ext>
              <a:ext uri="{C183D7F6-B498-43B3-948B-1728B52AA6E4}">
                <adec:decorative xmlns:adec="http://schemas.microsoft.com/office/drawing/2017/decorative" val="1"/>
              </a:ext>
            </a:extLst>
          </p:cNvPr>
          <p:cNvSpPr/>
          <p:nvPr/>
        </p:nvSpPr>
        <p:spPr bwMode="auto">
          <a:xfrm>
            <a:off x="588263" y="2182822"/>
            <a:ext cx="3414920" cy="3408046"/>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4" name="Oval 23">
            <a:extLst>
              <a:ext uri="{FF2B5EF4-FFF2-40B4-BE49-F238E27FC236}">
                <a16:creationId xmlns:a16="http://schemas.microsoft.com/office/drawing/2014/main" id="{E39835A1-C85F-9E74-4CC1-1EE70F49262B}"/>
              </a:ext>
              <a:ext uri="{C183D7F6-B498-43B3-948B-1728B52AA6E4}">
                <adec:decorative xmlns:adec="http://schemas.microsoft.com/office/drawing/2017/decorative" val="1"/>
              </a:ext>
            </a:extLst>
          </p:cNvPr>
          <p:cNvSpPr/>
          <p:nvPr/>
        </p:nvSpPr>
        <p:spPr bwMode="auto">
          <a:xfrm>
            <a:off x="961158" y="2633365"/>
            <a:ext cx="726376" cy="72637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0" name="Graphic 34">
            <a:extLst>
              <a:ext uri="{FF2B5EF4-FFF2-40B4-BE49-F238E27FC236}">
                <a16:creationId xmlns:a16="http://schemas.microsoft.com/office/drawing/2014/main" id="{C67A3744-22AF-B241-C03D-7A07FEB78214}"/>
              </a:ext>
              <a:ext uri="{C183D7F6-B498-43B3-948B-1728B52AA6E4}">
                <adec:decorative xmlns:adec="http://schemas.microsoft.com/office/drawing/2017/decorative" val="1"/>
              </a:ext>
            </a:extLst>
          </p:cNvPr>
          <p:cNvSpPr>
            <a:spLocks noChangeAspect="1"/>
          </p:cNvSpPr>
          <p:nvPr/>
        </p:nvSpPr>
        <p:spPr>
          <a:xfrm>
            <a:off x="1164032" y="2857544"/>
            <a:ext cx="347455" cy="278019"/>
          </a:xfrm>
          <a:custGeom>
            <a:avLst/>
            <a:gdLst>
              <a:gd name="connsiteX0" fmla="*/ 192481 w 615537"/>
              <a:gd name="connsiteY0" fmla="*/ 92424 h 492527"/>
              <a:gd name="connsiteX1" fmla="*/ 246341 w 615537"/>
              <a:gd name="connsiteY1" fmla="*/ 146284 h 492527"/>
              <a:gd name="connsiteX2" fmla="*/ 246341 w 615537"/>
              <a:gd name="connsiteY2" fmla="*/ 438668 h 492527"/>
              <a:gd name="connsiteX3" fmla="*/ 192481 w 615537"/>
              <a:gd name="connsiteY3" fmla="*/ 492528 h 492527"/>
              <a:gd name="connsiteX4" fmla="*/ 53860 w 615537"/>
              <a:gd name="connsiteY4" fmla="*/ 492528 h 492527"/>
              <a:gd name="connsiteX5" fmla="*/ 0 w 615537"/>
              <a:gd name="connsiteY5" fmla="*/ 438668 h 492527"/>
              <a:gd name="connsiteX6" fmla="*/ 0 w 615537"/>
              <a:gd name="connsiteY6" fmla="*/ 146284 h 492527"/>
              <a:gd name="connsiteX7" fmla="*/ 53860 w 615537"/>
              <a:gd name="connsiteY7" fmla="*/ 92424 h 492527"/>
              <a:gd name="connsiteX8" fmla="*/ 192481 w 615537"/>
              <a:gd name="connsiteY8" fmla="*/ 92424 h 492527"/>
              <a:gd name="connsiteX9" fmla="*/ 130865 w 615537"/>
              <a:gd name="connsiteY9" fmla="*/ 384654 h 492527"/>
              <a:gd name="connsiteX10" fmla="*/ 115476 w 615537"/>
              <a:gd name="connsiteY10" fmla="*/ 384654 h 492527"/>
              <a:gd name="connsiteX11" fmla="*/ 92393 w 615537"/>
              <a:gd name="connsiteY11" fmla="*/ 407736 h 492527"/>
              <a:gd name="connsiteX12" fmla="*/ 115476 w 615537"/>
              <a:gd name="connsiteY12" fmla="*/ 430819 h 492527"/>
              <a:gd name="connsiteX13" fmla="*/ 130865 w 615537"/>
              <a:gd name="connsiteY13" fmla="*/ 430819 h 492527"/>
              <a:gd name="connsiteX14" fmla="*/ 153948 w 615537"/>
              <a:gd name="connsiteY14" fmla="*/ 407736 h 492527"/>
              <a:gd name="connsiteX15" fmla="*/ 130865 w 615537"/>
              <a:gd name="connsiteY15" fmla="*/ 384654 h 492527"/>
              <a:gd name="connsiteX16" fmla="*/ 592461 w 615537"/>
              <a:gd name="connsiteY16" fmla="*/ 353938 h 492527"/>
              <a:gd name="connsiteX17" fmla="*/ 615537 w 615537"/>
              <a:gd name="connsiteY17" fmla="*/ 377028 h 492527"/>
              <a:gd name="connsiteX18" fmla="*/ 595601 w 615537"/>
              <a:gd name="connsiteY18" fmla="*/ 399888 h 492527"/>
              <a:gd name="connsiteX19" fmla="*/ 592461 w 615537"/>
              <a:gd name="connsiteY19" fmla="*/ 400104 h 492527"/>
              <a:gd name="connsiteX20" fmla="*/ 276995 w 615537"/>
              <a:gd name="connsiteY20" fmla="*/ 400104 h 492527"/>
              <a:gd name="connsiteX21" fmla="*/ 276995 w 615537"/>
              <a:gd name="connsiteY21" fmla="*/ 353938 h 492527"/>
              <a:gd name="connsiteX22" fmla="*/ 592461 w 615537"/>
              <a:gd name="connsiteY22" fmla="*/ 353938 h 492527"/>
              <a:gd name="connsiteX23" fmla="*/ 500130 w 615537"/>
              <a:gd name="connsiteY23" fmla="*/ 0 h 492527"/>
              <a:gd name="connsiteX24" fmla="*/ 553990 w 615537"/>
              <a:gd name="connsiteY24" fmla="*/ 53860 h 492527"/>
              <a:gd name="connsiteX25" fmla="*/ 553990 w 615537"/>
              <a:gd name="connsiteY25" fmla="*/ 284689 h 492527"/>
              <a:gd name="connsiteX26" fmla="*/ 500130 w 615537"/>
              <a:gd name="connsiteY26" fmla="*/ 338549 h 492527"/>
              <a:gd name="connsiteX27" fmla="*/ 276995 w 615537"/>
              <a:gd name="connsiteY27" fmla="*/ 338549 h 492527"/>
              <a:gd name="connsiteX28" fmla="*/ 276995 w 615537"/>
              <a:gd name="connsiteY28" fmla="*/ 123109 h 492527"/>
              <a:gd name="connsiteX29" fmla="*/ 220057 w 615537"/>
              <a:gd name="connsiteY29" fmla="*/ 61739 h 492527"/>
              <a:gd name="connsiteX30" fmla="*/ 215440 w 615537"/>
              <a:gd name="connsiteY30" fmla="*/ 61554 h 492527"/>
              <a:gd name="connsiteX31" fmla="*/ 61554 w 615537"/>
              <a:gd name="connsiteY31" fmla="*/ 61554 h 492527"/>
              <a:gd name="connsiteX32" fmla="*/ 61554 w 615537"/>
              <a:gd name="connsiteY32" fmla="*/ 53860 h 492527"/>
              <a:gd name="connsiteX33" fmla="*/ 115415 w 615537"/>
              <a:gd name="connsiteY33" fmla="*/ 0 h 492527"/>
              <a:gd name="connsiteX34" fmla="*/ 500130 w 615537"/>
              <a:gd name="connsiteY34" fmla="*/ 0 h 49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15537" h="492527">
                <a:moveTo>
                  <a:pt x="192481" y="92424"/>
                </a:moveTo>
                <a:cubicBezTo>
                  <a:pt x="222242" y="92424"/>
                  <a:pt x="246341" y="116553"/>
                  <a:pt x="246341" y="146284"/>
                </a:cubicBezTo>
                <a:lnTo>
                  <a:pt x="246341" y="438668"/>
                </a:lnTo>
                <a:cubicBezTo>
                  <a:pt x="246341" y="468414"/>
                  <a:pt x="222227" y="492528"/>
                  <a:pt x="192481" y="492528"/>
                </a:cubicBezTo>
                <a:lnTo>
                  <a:pt x="53860" y="492528"/>
                </a:lnTo>
                <a:cubicBezTo>
                  <a:pt x="24114" y="492528"/>
                  <a:pt x="0" y="468414"/>
                  <a:pt x="0" y="438668"/>
                </a:cubicBezTo>
                <a:lnTo>
                  <a:pt x="0" y="146284"/>
                </a:lnTo>
                <a:cubicBezTo>
                  <a:pt x="0" y="116553"/>
                  <a:pt x="24129" y="92424"/>
                  <a:pt x="53860" y="92424"/>
                </a:cubicBezTo>
                <a:lnTo>
                  <a:pt x="192481" y="92424"/>
                </a:lnTo>
                <a:close/>
                <a:moveTo>
                  <a:pt x="130865" y="384654"/>
                </a:moveTo>
                <a:lnTo>
                  <a:pt x="115476" y="384654"/>
                </a:lnTo>
                <a:cubicBezTo>
                  <a:pt x="102728" y="384654"/>
                  <a:pt x="92393" y="394988"/>
                  <a:pt x="92393" y="407736"/>
                </a:cubicBezTo>
                <a:cubicBezTo>
                  <a:pt x="92393" y="420485"/>
                  <a:pt x="102728" y="430819"/>
                  <a:pt x="115476" y="430819"/>
                </a:cubicBezTo>
                <a:lnTo>
                  <a:pt x="130865" y="430819"/>
                </a:lnTo>
                <a:cubicBezTo>
                  <a:pt x="143613" y="430819"/>
                  <a:pt x="153948" y="420485"/>
                  <a:pt x="153948" y="407736"/>
                </a:cubicBezTo>
                <a:cubicBezTo>
                  <a:pt x="153948" y="394988"/>
                  <a:pt x="143613" y="384654"/>
                  <a:pt x="130865" y="384654"/>
                </a:cubicBezTo>
                <a:close/>
                <a:moveTo>
                  <a:pt x="592461" y="353938"/>
                </a:moveTo>
                <a:cubicBezTo>
                  <a:pt x="605210" y="353942"/>
                  <a:pt x="615541" y="364280"/>
                  <a:pt x="615537" y="377028"/>
                </a:cubicBezTo>
                <a:cubicBezTo>
                  <a:pt x="615534" y="388558"/>
                  <a:pt x="607023" y="398317"/>
                  <a:pt x="595601" y="399888"/>
                </a:cubicBezTo>
                <a:lnTo>
                  <a:pt x="592461" y="400104"/>
                </a:lnTo>
                <a:lnTo>
                  <a:pt x="276995" y="400104"/>
                </a:lnTo>
                <a:lnTo>
                  <a:pt x="276995" y="353938"/>
                </a:lnTo>
                <a:lnTo>
                  <a:pt x="592461" y="353938"/>
                </a:lnTo>
                <a:close/>
                <a:moveTo>
                  <a:pt x="500130" y="0"/>
                </a:moveTo>
                <a:cubicBezTo>
                  <a:pt x="529860" y="0"/>
                  <a:pt x="553990" y="24129"/>
                  <a:pt x="553990" y="53860"/>
                </a:cubicBezTo>
                <a:lnTo>
                  <a:pt x="553990" y="284689"/>
                </a:lnTo>
                <a:cubicBezTo>
                  <a:pt x="553990" y="314435"/>
                  <a:pt x="529876" y="338549"/>
                  <a:pt x="500130" y="338549"/>
                </a:cubicBezTo>
                <a:lnTo>
                  <a:pt x="276995" y="338549"/>
                </a:lnTo>
                <a:lnTo>
                  <a:pt x="276995" y="123109"/>
                </a:lnTo>
                <a:cubicBezTo>
                  <a:pt x="276989" y="90908"/>
                  <a:pt x="252167" y="64154"/>
                  <a:pt x="220057" y="61739"/>
                </a:cubicBezTo>
                <a:lnTo>
                  <a:pt x="215440" y="61554"/>
                </a:lnTo>
                <a:lnTo>
                  <a:pt x="61554" y="61554"/>
                </a:lnTo>
                <a:lnTo>
                  <a:pt x="61554" y="53860"/>
                </a:lnTo>
                <a:cubicBezTo>
                  <a:pt x="61554" y="24129"/>
                  <a:pt x="85684" y="0"/>
                  <a:pt x="115415" y="0"/>
                </a:cubicBezTo>
                <a:lnTo>
                  <a:pt x="500130" y="0"/>
                </a:lnTo>
                <a:close/>
              </a:path>
            </a:pathLst>
          </a:custGeom>
          <a:solidFill>
            <a:schemeClr val="bg1"/>
          </a:solidFill>
          <a:ln w="30559" cap="flat">
            <a:noFill/>
            <a:prstDash val="solid"/>
            <a:miter/>
          </a:ln>
        </p:spPr>
        <p:txBody>
          <a:bodyPr rtlCol="0" anchor="ctr"/>
          <a:lstStyle/>
          <a:p>
            <a:endParaRPr lang="en-US"/>
          </a:p>
        </p:txBody>
      </p:sp>
      <p:cxnSp>
        <p:nvCxnSpPr>
          <p:cNvPr id="31" name="Straight Connector 30">
            <a:extLst>
              <a:ext uri="{FF2B5EF4-FFF2-40B4-BE49-F238E27FC236}">
                <a16:creationId xmlns:a16="http://schemas.microsoft.com/office/drawing/2014/main" id="{F2618694-0A70-061B-1858-62A6F78C2DBF}"/>
              </a:ext>
              <a:ext uri="{C183D7F6-B498-43B3-948B-1728B52AA6E4}">
                <adec:decorative xmlns:adec="http://schemas.microsoft.com/office/drawing/2017/decorative" val="1"/>
              </a:ext>
            </a:extLst>
          </p:cNvPr>
          <p:cNvCxnSpPr>
            <a:cxnSpLocks/>
          </p:cNvCxnSpPr>
          <p:nvPr/>
        </p:nvCxnSpPr>
        <p:spPr>
          <a:xfrm>
            <a:off x="960123" y="3769961"/>
            <a:ext cx="26712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7" name="TextBox 26">
            <a:extLst>
              <a:ext uri="{FF2B5EF4-FFF2-40B4-BE49-F238E27FC236}">
                <a16:creationId xmlns:a16="http://schemas.microsoft.com/office/drawing/2014/main" id="{D5A35991-997C-28C1-BF03-2470A64200A3}"/>
              </a:ext>
            </a:extLst>
          </p:cNvPr>
          <p:cNvSpPr txBox="1"/>
          <p:nvPr/>
        </p:nvSpPr>
        <p:spPr>
          <a:xfrm>
            <a:off x="961158" y="4079698"/>
            <a:ext cx="2669130" cy="98488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User-friendly multifactor authentication (MFA)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and </a:t>
            </a:r>
            <a:r>
              <a:rPr kumimoji="0" lang="en-US" sz="1600" b="0" i="0" u="none" strike="noStrike" kern="1200" cap="none" spc="0" normalizeH="0" baseline="0" noProof="0" err="1">
                <a:ln>
                  <a:noFill/>
                </a:ln>
                <a:solidFill>
                  <a:srgbClr val="000000"/>
                </a:solidFill>
                <a:effectLst/>
                <a:uLnTx/>
                <a:uFillTx/>
                <a:latin typeface="Segoe UI"/>
                <a:ea typeface="+mn-ea"/>
                <a:cs typeface="+mn-cs"/>
              </a:rPr>
              <a:t>Passwordless</a:t>
            </a:r>
            <a:r>
              <a:rPr kumimoji="0" lang="en-US" sz="1600" b="0" i="0" u="none" strike="noStrike" kern="1200" cap="none" spc="0" normalizeH="0" baseline="0" noProof="0">
                <a:ln>
                  <a:noFill/>
                </a:ln>
                <a:solidFill>
                  <a:srgbClr val="000000"/>
                </a:solidFill>
                <a:effectLst/>
                <a:uLnTx/>
                <a:uFillTx/>
                <a:latin typeface="Segoe UI"/>
                <a:ea typeface="+mn-ea"/>
                <a:cs typeface="+mn-cs"/>
              </a:rPr>
              <a:t>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authentication support</a:t>
            </a:r>
          </a:p>
        </p:txBody>
      </p:sp>
      <p:sp>
        <p:nvSpPr>
          <p:cNvPr id="17" name="Rounded Rectangle 16">
            <a:extLst>
              <a:ext uri="{FF2B5EF4-FFF2-40B4-BE49-F238E27FC236}">
                <a16:creationId xmlns:a16="http://schemas.microsoft.com/office/drawing/2014/main" id="{B1D6F8DD-086E-DEB9-ABC7-D7E4E3FD4A4D}"/>
              </a:ext>
              <a:ext uri="{C183D7F6-B498-43B3-948B-1728B52AA6E4}">
                <adec:decorative xmlns:adec="http://schemas.microsoft.com/office/drawing/2017/decorative" val="1"/>
              </a:ext>
            </a:extLst>
          </p:cNvPr>
          <p:cNvSpPr/>
          <p:nvPr/>
        </p:nvSpPr>
        <p:spPr bwMode="auto">
          <a:xfrm>
            <a:off x="4388539" y="2182822"/>
            <a:ext cx="3414920" cy="3408046"/>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C4849F1C-B05A-1D40-E350-65BD16887907}"/>
              </a:ext>
              <a:ext uri="{C183D7F6-B498-43B3-948B-1728B52AA6E4}">
                <adec:decorative xmlns:adec="http://schemas.microsoft.com/office/drawing/2017/decorative" val="1"/>
              </a:ext>
            </a:extLst>
          </p:cNvPr>
          <p:cNvSpPr/>
          <p:nvPr/>
        </p:nvSpPr>
        <p:spPr bwMode="auto">
          <a:xfrm>
            <a:off x="4761434" y="2633365"/>
            <a:ext cx="726376" cy="72637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1" name="Graphic 36">
            <a:extLst>
              <a:ext uri="{FF2B5EF4-FFF2-40B4-BE49-F238E27FC236}">
                <a16:creationId xmlns:a16="http://schemas.microsoft.com/office/drawing/2014/main" id="{40936572-32F4-E3CC-DF20-499BF7093ECE}"/>
              </a:ext>
              <a:ext uri="{C183D7F6-B498-43B3-948B-1728B52AA6E4}">
                <adec:decorative xmlns:adec="http://schemas.microsoft.com/office/drawing/2017/decorative" val="1"/>
              </a:ext>
            </a:extLst>
          </p:cNvPr>
          <p:cNvSpPr>
            <a:spLocks noChangeAspect="1"/>
          </p:cNvSpPr>
          <p:nvPr/>
        </p:nvSpPr>
        <p:spPr>
          <a:xfrm>
            <a:off x="4958799" y="2870453"/>
            <a:ext cx="331649" cy="284285"/>
          </a:xfrm>
          <a:custGeom>
            <a:avLst/>
            <a:gdLst>
              <a:gd name="connsiteX0" fmla="*/ 477016 w 646290"/>
              <a:gd name="connsiteY0" fmla="*/ 215440 h 553989"/>
              <a:gd name="connsiteX1" fmla="*/ 646290 w 646290"/>
              <a:gd name="connsiteY1" fmla="*/ 384715 h 553989"/>
              <a:gd name="connsiteX2" fmla="*/ 477016 w 646290"/>
              <a:gd name="connsiteY2" fmla="*/ 553990 h 553989"/>
              <a:gd name="connsiteX3" fmla="*/ 307741 w 646290"/>
              <a:gd name="connsiteY3" fmla="*/ 384715 h 553989"/>
              <a:gd name="connsiteX4" fmla="*/ 477016 w 646290"/>
              <a:gd name="connsiteY4" fmla="*/ 215440 h 553989"/>
              <a:gd name="connsiteX5" fmla="*/ 558452 w 646290"/>
              <a:gd name="connsiteY5" fmla="*/ 312266 h 553989"/>
              <a:gd name="connsiteX6" fmla="*/ 432512 w 646290"/>
              <a:gd name="connsiteY6" fmla="*/ 438237 h 553989"/>
              <a:gd name="connsiteX7" fmla="*/ 396995 w 646290"/>
              <a:gd name="connsiteY7" fmla="*/ 390871 h 553989"/>
              <a:gd name="connsiteX8" fmla="*/ 375451 w 646290"/>
              <a:gd name="connsiteY8" fmla="*/ 387793 h 553989"/>
              <a:gd name="connsiteX9" fmla="*/ 372373 w 646290"/>
              <a:gd name="connsiteY9" fmla="*/ 409337 h 553989"/>
              <a:gd name="connsiteX10" fmla="*/ 418539 w 646290"/>
              <a:gd name="connsiteY10" fmla="*/ 470891 h 553989"/>
              <a:gd name="connsiteX11" fmla="*/ 440083 w 646290"/>
              <a:gd name="connsiteY11" fmla="*/ 473966 h 553989"/>
              <a:gd name="connsiteX12" fmla="*/ 441745 w 646290"/>
              <a:gd name="connsiteY12" fmla="*/ 472522 h 553989"/>
              <a:gd name="connsiteX13" fmla="*/ 580242 w 646290"/>
              <a:gd name="connsiteY13" fmla="*/ 334025 h 553989"/>
              <a:gd name="connsiteX14" fmla="*/ 579864 w 646290"/>
              <a:gd name="connsiteY14" fmla="*/ 312266 h 553989"/>
              <a:gd name="connsiteX15" fmla="*/ 558483 w 646290"/>
              <a:gd name="connsiteY15" fmla="*/ 312266 h 553989"/>
              <a:gd name="connsiteX16" fmla="*/ 277549 w 646290"/>
              <a:gd name="connsiteY16" fmla="*/ 369327 h 553989"/>
              <a:gd name="connsiteX17" fmla="*/ 30746 w 646290"/>
              <a:gd name="connsiteY17" fmla="*/ 369327 h 553989"/>
              <a:gd name="connsiteX18" fmla="*/ 27145 w 646290"/>
              <a:gd name="connsiteY18" fmla="*/ 369542 h 553989"/>
              <a:gd name="connsiteX19" fmla="*/ 218 w 646290"/>
              <a:gd name="connsiteY19" fmla="*/ 403739 h 553989"/>
              <a:gd name="connsiteX20" fmla="*/ 30746 w 646290"/>
              <a:gd name="connsiteY20" fmla="*/ 430881 h 553989"/>
              <a:gd name="connsiteX21" fmla="*/ 282319 w 646290"/>
              <a:gd name="connsiteY21" fmla="*/ 430881 h 553989"/>
              <a:gd name="connsiteX22" fmla="*/ 277549 w 646290"/>
              <a:gd name="connsiteY22" fmla="*/ 369327 h 553989"/>
              <a:gd name="connsiteX23" fmla="*/ 292291 w 646290"/>
              <a:gd name="connsiteY23" fmla="*/ 307772 h 553989"/>
              <a:gd name="connsiteX24" fmla="*/ 30746 w 646290"/>
              <a:gd name="connsiteY24" fmla="*/ 307772 h 553989"/>
              <a:gd name="connsiteX25" fmla="*/ 3 w 646290"/>
              <a:gd name="connsiteY25" fmla="*/ 276961 h 553989"/>
              <a:gd name="connsiteX26" fmla="*/ 27145 w 646290"/>
              <a:gd name="connsiteY26" fmla="*/ 246433 h 553989"/>
              <a:gd name="connsiteX27" fmla="*/ 30746 w 646290"/>
              <a:gd name="connsiteY27" fmla="*/ 246218 h 553989"/>
              <a:gd name="connsiteX28" fmla="*/ 332671 w 646290"/>
              <a:gd name="connsiteY28" fmla="*/ 246218 h 553989"/>
              <a:gd name="connsiteX29" fmla="*/ 292291 w 646290"/>
              <a:gd name="connsiteY29" fmla="*/ 307772 h 553989"/>
              <a:gd name="connsiteX30" fmla="*/ 30746 w 646290"/>
              <a:gd name="connsiteY30" fmla="*/ 184663 h 553989"/>
              <a:gd name="connsiteX31" fmla="*/ 3 w 646290"/>
              <a:gd name="connsiteY31" fmla="*/ 153852 h 553989"/>
              <a:gd name="connsiteX32" fmla="*/ 27145 w 646290"/>
              <a:gd name="connsiteY32" fmla="*/ 123324 h 553989"/>
              <a:gd name="connsiteX33" fmla="*/ 30746 w 646290"/>
              <a:gd name="connsiteY33" fmla="*/ 123109 h 553989"/>
              <a:gd name="connsiteX34" fmla="*/ 584736 w 646290"/>
              <a:gd name="connsiteY34" fmla="*/ 123109 h 553989"/>
              <a:gd name="connsiteX35" fmla="*/ 615479 w 646290"/>
              <a:gd name="connsiteY35" fmla="*/ 153920 h 553989"/>
              <a:gd name="connsiteX36" fmla="*/ 588337 w 646290"/>
              <a:gd name="connsiteY36" fmla="*/ 184448 h 553989"/>
              <a:gd name="connsiteX37" fmla="*/ 584736 w 646290"/>
              <a:gd name="connsiteY37" fmla="*/ 184663 h 553989"/>
              <a:gd name="connsiteX38" fmla="*/ 30746 w 646290"/>
              <a:gd name="connsiteY38" fmla="*/ 184663 h 553989"/>
              <a:gd name="connsiteX39" fmla="*/ 584736 w 646290"/>
              <a:gd name="connsiteY39" fmla="*/ 0 h 553989"/>
              <a:gd name="connsiteX40" fmla="*/ 30746 w 646290"/>
              <a:gd name="connsiteY40" fmla="*/ 0 h 553989"/>
              <a:gd name="connsiteX41" fmla="*/ 27145 w 646290"/>
              <a:gd name="connsiteY41" fmla="*/ 215 h 553989"/>
              <a:gd name="connsiteX42" fmla="*/ 218 w 646290"/>
              <a:gd name="connsiteY42" fmla="*/ 34412 h 553989"/>
              <a:gd name="connsiteX43" fmla="*/ 30746 w 646290"/>
              <a:gd name="connsiteY43" fmla="*/ 61554 h 553989"/>
              <a:gd name="connsiteX44" fmla="*/ 584736 w 646290"/>
              <a:gd name="connsiteY44" fmla="*/ 61554 h 553989"/>
              <a:gd name="connsiteX45" fmla="*/ 588337 w 646290"/>
              <a:gd name="connsiteY45" fmla="*/ 61339 h 553989"/>
              <a:gd name="connsiteX46" fmla="*/ 615264 w 646290"/>
              <a:gd name="connsiteY46" fmla="*/ 27142 h 553989"/>
              <a:gd name="connsiteX47" fmla="*/ 584736 w 646290"/>
              <a:gd name="connsiteY47" fmla="*/ 0 h 553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46290" h="553989">
                <a:moveTo>
                  <a:pt x="477016" y="215440"/>
                </a:moveTo>
                <a:cubicBezTo>
                  <a:pt x="570503" y="215440"/>
                  <a:pt x="646290" y="291227"/>
                  <a:pt x="646290" y="384715"/>
                </a:cubicBezTo>
                <a:cubicBezTo>
                  <a:pt x="646290" y="478203"/>
                  <a:pt x="570503" y="553990"/>
                  <a:pt x="477016" y="553990"/>
                </a:cubicBezTo>
                <a:cubicBezTo>
                  <a:pt x="383528" y="553990"/>
                  <a:pt x="307741" y="478203"/>
                  <a:pt x="307741" y="384715"/>
                </a:cubicBezTo>
                <a:cubicBezTo>
                  <a:pt x="307741" y="291227"/>
                  <a:pt x="383528" y="215440"/>
                  <a:pt x="477016" y="215440"/>
                </a:cubicBezTo>
                <a:close/>
                <a:moveTo>
                  <a:pt x="558452" y="312266"/>
                </a:moveTo>
                <a:lnTo>
                  <a:pt x="432512" y="438237"/>
                </a:lnTo>
                <a:lnTo>
                  <a:pt x="396995" y="390871"/>
                </a:lnTo>
                <a:cubicBezTo>
                  <a:pt x="391896" y="384071"/>
                  <a:pt x="382250" y="382694"/>
                  <a:pt x="375451" y="387793"/>
                </a:cubicBezTo>
                <a:cubicBezTo>
                  <a:pt x="368652" y="392892"/>
                  <a:pt x="367274" y="402538"/>
                  <a:pt x="372373" y="409337"/>
                </a:cubicBezTo>
                <a:lnTo>
                  <a:pt x="418539" y="470891"/>
                </a:lnTo>
                <a:cubicBezTo>
                  <a:pt x="423639" y="477690"/>
                  <a:pt x="433285" y="479066"/>
                  <a:pt x="440083" y="473966"/>
                </a:cubicBezTo>
                <a:cubicBezTo>
                  <a:pt x="440671" y="473525"/>
                  <a:pt x="441226" y="473043"/>
                  <a:pt x="441745" y="472522"/>
                </a:cubicBezTo>
                <a:lnTo>
                  <a:pt x="580242" y="334025"/>
                </a:lnTo>
                <a:cubicBezTo>
                  <a:pt x="586147" y="327912"/>
                  <a:pt x="585977" y="318170"/>
                  <a:pt x="579864" y="312266"/>
                </a:cubicBezTo>
                <a:cubicBezTo>
                  <a:pt x="573901" y="306506"/>
                  <a:pt x="564446" y="306506"/>
                  <a:pt x="558483" y="312266"/>
                </a:cubicBezTo>
                <a:close/>
                <a:moveTo>
                  <a:pt x="277549" y="369327"/>
                </a:moveTo>
                <a:lnTo>
                  <a:pt x="30746" y="369327"/>
                </a:lnTo>
                <a:lnTo>
                  <a:pt x="27145" y="369542"/>
                </a:lnTo>
                <a:cubicBezTo>
                  <a:pt x="10266" y="371550"/>
                  <a:pt x="-1789" y="386860"/>
                  <a:pt x="218" y="403739"/>
                </a:cubicBezTo>
                <a:cubicBezTo>
                  <a:pt x="2058" y="419208"/>
                  <a:pt x="15167" y="430864"/>
                  <a:pt x="30746" y="430881"/>
                </a:cubicBezTo>
                <a:lnTo>
                  <a:pt x="282319" y="430881"/>
                </a:lnTo>
                <a:cubicBezTo>
                  <a:pt x="277563" y="410732"/>
                  <a:pt x="275954" y="389968"/>
                  <a:pt x="277549" y="369327"/>
                </a:cubicBezTo>
                <a:close/>
                <a:moveTo>
                  <a:pt x="292291" y="307772"/>
                </a:moveTo>
                <a:lnTo>
                  <a:pt x="30746" y="307772"/>
                </a:lnTo>
                <a:cubicBezTo>
                  <a:pt x="13748" y="307753"/>
                  <a:pt x="-16" y="293959"/>
                  <a:pt x="3" y="276961"/>
                </a:cubicBezTo>
                <a:cubicBezTo>
                  <a:pt x="20" y="261382"/>
                  <a:pt x="11676" y="248273"/>
                  <a:pt x="27145" y="246433"/>
                </a:cubicBezTo>
                <a:lnTo>
                  <a:pt x="30746" y="246218"/>
                </a:lnTo>
                <a:lnTo>
                  <a:pt x="332671" y="246218"/>
                </a:lnTo>
                <a:cubicBezTo>
                  <a:pt x="315651" y="263915"/>
                  <a:pt x="301893" y="284751"/>
                  <a:pt x="292291" y="307772"/>
                </a:cubicBezTo>
                <a:close/>
                <a:moveTo>
                  <a:pt x="30746" y="184663"/>
                </a:moveTo>
                <a:cubicBezTo>
                  <a:pt x="13748" y="184644"/>
                  <a:pt x="-16" y="170850"/>
                  <a:pt x="3" y="153852"/>
                </a:cubicBezTo>
                <a:cubicBezTo>
                  <a:pt x="20" y="138273"/>
                  <a:pt x="11676" y="125164"/>
                  <a:pt x="27145" y="123324"/>
                </a:cubicBezTo>
                <a:lnTo>
                  <a:pt x="30746" y="123109"/>
                </a:lnTo>
                <a:lnTo>
                  <a:pt x="584736" y="123109"/>
                </a:lnTo>
                <a:cubicBezTo>
                  <a:pt x="601734" y="123128"/>
                  <a:pt x="615498" y="136922"/>
                  <a:pt x="615479" y="153920"/>
                </a:cubicBezTo>
                <a:cubicBezTo>
                  <a:pt x="615462" y="169499"/>
                  <a:pt x="603806" y="182608"/>
                  <a:pt x="588337" y="184448"/>
                </a:cubicBezTo>
                <a:lnTo>
                  <a:pt x="584736" y="184663"/>
                </a:lnTo>
                <a:lnTo>
                  <a:pt x="30746" y="184663"/>
                </a:lnTo>
                <a:close/>
                <a:moveTo>
                  <a:pt x="584736" y="0"/>
                </a:moveTo>
                <a:lnTo>
                  <a:pt x="30746" y="0"/>
                </a:lnTo>
                <a:lnTo>
                  <a:pt x="27145" y="215"/>
                </a:lnTo>
                <a:cubicBezTo>
                  <a:pt x="10266" y="2223"/>
                  <a:pt x="-1789" y="17533"/>
                  <a:pt x="218" y="34412"/>
                </a:cubicBezTo>
                <a:cubicBezTo>
                  <a:pt x="2058" y="49882"/>
                  <a:pt x="15167" y="61537"/>
                  <a:pt x="30746" y="61554"/>
                </a:cubicBezTo>
                <a:lnTo>
                  <a:pt x="584736" y="61554"/>
                </a:lnTo>
                <a:lnTo>
                  <a:pt x="588337" y="61339"/>
                </a:lnTo>
                <a:cubicBezTo>
                  <a:pt x="605216" y="59331"/>
                  <a:pt x="617271" y="44021"/>
                  <a:pt x="615264" y="27142"/>
                </a:cubicBezTo>
                <a:cubicBezTo>
                  <a:pt x="613424" y="11672"/>
                  <a:pt x="600315" y="17"/>
                  <a:pt x="584736" y="0"/>
                </a:cubicBezTo>
                <a:close/>
              </a:path>
            </a:pathLst>
          </a:custGeom>
          <a:solidFill>
            <a:schemeClr val="bg1"/>
          </a:solidFill>
          <a:ln w="30559" cap="flat">
            <a:noFill/>
            <a:prstDash val="solid"/>
            <a:miter/>
          </a:ln>
        </p:spPr>
        <p:txBody>
          <a:bodyPr rtlCol="0" anchor="ctr"/>
          <a:lstStyle/>
          <a:p>
            <a:endParaRPr lang="en-US"/>
          </a:p>
        </p:txBody>
      </p:sp>
      <p:cxnSp>
        <p:nvCxnSpPr>
          <p:cNvPr id="32" name="Straight Connector 31">
            <a:extLst>
              <a:ext uri="{FF2B5EF4-FFF2-40B4-BE49-F238E27FC236}">
                <a16:creationId xmlns:a16="http://schemas.microsoft.com/office/drawing/2014/main" id="{6C48B35C-4D69-EA4F-13C7-7D540986D019}"/>
              </a:ext>
              <a:ext uri="{C183D7F6-B498-43B3-948B-1728B52AA6E4}">
                <adec:decorative xmlns:adec="http://schemas.microsoft.com/office/drawing/2017/decorative" val="1"/>
              </a:ext>
            </a:extLst>
          </p:cNvPr>
          <p:cNvCxnSpPr>
            <a:cxnSpLocks/>
          </p:cNvCxnSpPr>
          <p:nvPr/>
        </p:nvCxnSpPr>
        <p:spPr>
          <a:xfrm>
            <a:off x="4760399" y="3769961"/>
            <a:ext cx="26712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8" name="TextBox 27">
            <a:extLst>
              <a:ext uri="{FF2B5EF4-FFF2-40B4-BE49-F238E27FC236}">
                <a16:creationId xmlns:a16="http://schemas.microsoft.com/office/drawing/2014/main" id="{A87DDA3F-D111-BD4E-DB1B-957E748C74E7}"/>
              </a:ext>
            </a:extLst>
          </p:cNvPr>
          <p:cNvSpPr txBox="1"/>
          <p:nvPr/>
        </p:nvSpPr>
        <p:spPr>
          <a:xfrm>
            <a:off x="4761434" y="4079698"/>
            <a:ext cx="2669130"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Configurable Conditional Access policies based on context and risk assessment </a:t>
            </a:r>
            <a:r>
              <a:rPr kumimoji="0" lang="en-US" sz="1600" b="0" i="0" u="none" strike="noStrike" kern="1200" cap="none" spc="0" normalizeH="0" baseline="30000" noProof="0">
                <a:ln>
                  <a:noFill/>
                </a:ln>
                <a:solidFill>
                  <a:srgbClr val="000000"/>
                </a:solidFill>
                <a:effectLst/>
                <a:uLnTx/>
                <a:uFillTx/>
                <a:latin typeface="Segoe UI"/>
                <a:ea typeface="+mn-ea"/>
                <a:cs typeface="+mn-cs"/>
              </a:rPr>
              <a:t>1</a:t>
            </a:r>
          </a:p>
        </p:txBody>
      </p:sp>
      <p:sp>
        <p:nvSpPr>
          <p:cNvPr id="18" name="Rounded Rectangle 17">
            <a:extLst>
              <a:ext uri="{FF2B5EF4-FFF2-40B4-BE49-F238E27FC236}">
                <a16:creationId xmlns:a16="http://schemas.microsoft.com/office/drawing/2014/main" id="{6F10DE80-28A5-AAB8-F273-5B86F0C30AE4}"/>
              </a:ext>
              <a:ext uri="{C183D7F6-B498-43B3-948B-1728B52AA6E4}">
                <adec:decorative xmlns:adec="http://schemas.microsoft.com/office/drawing/2017/decorative" val="1"/>
              </a:ext>
            </a:extLst>
          </p:cNvPr>
          <p:cNvSpPr/>
          <p:nvPr/>
        </p:nvSpPr>
        <p:spPr bwMode="auto">
          <a:xfrm>
            <a:off x="8194468" y="2182822"/>
            <a:ext cx="3414920" cy="3408046"/>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Oval 25">
            <a:extLst>
              <a:ext uri="{FF2B5EF4-FFF2-40B4-BE49-F238E27FC236}">
                <a16:creationId xmlns:a16="http://schemas.microsoft.com/office/drawing/2014/main" id="{9231F251-0BCC-8B43-F45B-F9A5E87957EB}"/>
              </a:ext>
              <a:ext uri="{C183D7F6-B498-43B3-948B-1728B52AA6E4}">
                <adec:decorative xmlns:adec="http://schemas.microsoft.com/office/drawing/2017/decorative" val="1"/>
              </a:ext>
            </a:extLst>
          </p:cNvPr>
          <p:cNvSpPr/>
          <p:nvPr/>
        </p:nvSpPr>
        <p:spPr bwMode="auto">
          <a:xfrm>
            <a:off x="8566328" y="2633365"/>
            <a:ext cx="726376" cy="72637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2" name="Graphic 38">
            <a:extLst>
              <a:ext uri="{FF2B5EF4-FFF2-40B4-BE49-F238E27FC236}">
                <a16:creationId xmlns:a16="http://schemas.microsoft.com/office/drawing/2014/main" id="{E6C02637-B180-6D40-F52E-5D091FFA25F3}"/>
              </a:ext>
              <a:ext uri="{C183D7F6-B498-43B3-948B-1728B52AA6E4}">
                <adec:decorative xmlns:adec="http://schemas.microsoft.com/office/drawing/2017/decorative" val="1"/>
              </a:ext>
            </a:extLst>
          </p:cNvPr>
          <p:cNvSpPr>
            <a:spLocks noChangeAspect="1"/>
          </p:cNvSpPr>
          <p:nvPr/>
        </p:nvSpPr>
        <p:spPr>
          <a:xfrm>
            <a:off x="8766531" y="2833698"/>
            <a:ext cx="328740" cy="325711"/>
          </a:xfrm>
          <a:custGeom>
            <a:avLst/>
            <a:gdLst>
              <a:gd name="connsiteX0" fmla="*/ 46166 w 640621"/>
              <a:gd name="connsiteY0" fmla="*/ 338549 h 634718"/>
              <a:gd name="connsiteX1" fmla="*/ 332671 w 640621"/>
              <a:gd name="connsiteY1" fmla="*/ 338549 h 634718"/>
              <a:gd name="connsiteX2" fmla="*/ 276995 w 640621"/>
              <a:gd name="connsiteY2" fmla="*/ 477047 h 634718"/>
              <a:gd name="connsiteX3" fmla="*/ 299739 w 640621"/>
              <a:gd name="connsiteY3" fmla="*/ 569779 h 634718"/>
              <a:gd name="connsiteX4" fmla="*/ 200052 w 640621"/>
              <a:gd name="connsiteY4" fmla="*/ 584767 h 634718"/>
              <a:gd name="connsiteX5" fmla="*/ 154 w 640621"/>
              <a:gd name="connsiteY5" fmla="*/ 453348 h 634718"/>
              <a:gd name="connsiteX6" fmla="*/ 0 w 640621"/>
              <a:gd name="connsiteY6" fmla="*/ 446270 h 634718"/>
              <a:gd name="connsiteX7" fmla="*/ 0 w 640621"/>
              <a:gd name="connsiteY7" fmla="*/ 384715 h 634718"/>
              <a:gd name="connsiteX8" fmla="*/ 41734 w 640621"/>
              <a:gd name="connsiteY8" fmla="*/ 338765 h 634718"/>
              <a:gd name="connsiteX9" fmla="*/ 46166 w 640621"/>
              <a:gd name="connsiteY9" fmla="*/ 338549 h 634718"/>
              <a:gd name="connsiteX10" fmla="*/ 584767 w 640621"/>
              <a:gd name="connsiteY10" fmla="*/ 169275 h 634718"/>
              <a:gd name="connsiteX11" fmla="*/ 477047 w 640621"/>
              <a:gd name="connsiteY11" fmla="*/ 276995 h 634718"/>
              <a:gd name="connsiteX12" fmla="*/ 369327 w 640621"/>
              <a:gd name="connsiteY12" fmla="*/ 169275 h 634718"/>
              <a:gd name="connsiteX13" fmla="*/ 477047 w 640621"/>
              <a:gd name="connsiteY13" fmla="*/ 61554 h 634718"/>
              <a:gd name="connsiteX14" fmla="*/ 584767 w 640621"/>
              <a:gd name="connsiteY14" fmla="*/ 169275 h 634718"/>
              <a:gd name="connsiteX15" fmla="*/ 200052 w 640621"/>
              <a:gd name="connsiteY15" fmla="*/ 0 h 634718"/>
              <a:gd name="connsiteX16" fmla="*/ 338549 w 640621"/>
              <a:gd name="connsiteY16" fmla="*/ 138497 h 634718"/>
              <a:gd name="connsiteX17" fmla="*/ 200052 w 640621"/>
              <a:gd name="connsiteY17" fmla="*/ 276995 h 634718"/>
              <a:gd name="connsiteX18" fmla="*/ 61554 w 640621"/>
              <a:gd name="connsiteY18" fmla="*/ 138497 h 634718"/>
              <a:gd name="connsiteX19" fmla="*/ 200052 w 640621"/>
              <a:gd name="connsiteY19" fmla="*/ 0 h 634718"/>
              <a:gd name="connsiteX20" fmla="*/ 377852 w 640621"/>
              <a:gd name="connsiteY20" fmla="*/ 368557 h 634718"/>
              <a:gd name="connsiteX21" fmla="*/ 335817 w 640621"/>
              <a:gd name="connsiteY21" fmla="*/ 444787 h 634718"/>
              <a:gd name="connsiteX22" fmla="*/ 333502 w 640621"/>
              <a:gd name="connsiteY22" fmla="*/ 445408 h 634718"/>
              <a:gd name="connsiteX23" fmla="*/ 315528 w 640621"/>
              <a:gd name="connsiteY23" fmla="*/ 449840 h 634718"/>
              <a:gd name="connsiteX24" fmla="*/ 315713 w 640621"/>
              <a:gd name="connsiteY24" fmla="*/ 505454 h 634718"/>
              <a:gd name="connsiteX25" fmla="*/ 332332 w 640621"/>
              <a:gd name="connsiteY25" fmla="*/ 509455 h 634718"/>
              <a:gd name="connsiteX26" fmla="*/ 377761 w 640621"/>
              <a:gd name="connsiteY26" fmla="*/ 583713 h 634718"/>
              <a:gd name="connsiteX27" fmla="*/ 376959 w 640621"/>
              <a:gd name="connsiteY27" fmla="*/ 586706 h 634718"/>
              <a:gd name="connsiteX28" fmla="*/ 371204 w 640621"/>
              <a:gd name="connsiteY28" fmla="*/ 606157 h 634718"/>
              <a:gd name="connsiteX29" fmla="*/ 416908 w 640621"/>
              <a:gd name="connsiteY29" fmla="*/ 634503 h 634718"/>
              <a:gd name="connsiteX30" fmla="*/ 432081 w 640621"/>
              <a:gd name="connsiteY30" fmla="*/ 618560 h 634718"/>
              <a:gd name="connsiteX31" fmla="*/ 519105 w 640621"/>
              <a:gd name="connsiteY31" fmla="*/ 616361 h 634718"/>
              <a:gd name="connsiteX32" fmla="*/ 521304 w 640621"/>
              <a:gd name="connsiteY32" fmla="*/ 618560 h 634718"/>
              <a:gd name="connsiteX33" fmla="*/ 536662 w 640621"/>
              <a:gd name="connsiteY33" fmla="*/ 634718 h 634718"/>
              <a:gd name="connsiteX34" fmla="*/ 582274 w 640621"/>
              <a:gd name="connsiteY34" fmla="*/ 606619 h 634718"/>
              <a:gd name="connsiteX35" fmla="*/ 576180 w 640621"/>
              <a:gd name="connsiteY35" fmla="*/ 585506 h 634718"/>
              <a:gd name="connsiteX36" fmla="*/ 618261 w 640621"/>
              <a:gd name="connsiteY36" fmla="*/ 509301 h 634718"/>
              <a:gd name="connsiteX37" fmla="*/ 620561 w 640621"/>
              <a:gd name="connsiteY37" fmla="*/ 508686 h 634718"/>
              <a:gd name="connsiteX38" fmla="*/ 638504 w 640621"/>
              <a:gd name="connsiteY38" fmla="*/ 504254 h 634718"/>
              <a:gd name="connsiteX39" fmla="*/ 638319 w 640621"/>
              <a:gd name="connsiteY39" fmla="*/ 448609 h 634718"/>
              <a:gd name="connsiteX40" fmla="*/ 621700 w 640621"/>
              <a:gd name="connsiteY40" fmla="*/ 444608 h 634718"/>
              <a:gd name="connsiteX41" fmla="*/ 576307 w 640621"/>
              <a:gd name="connsiteY41" fmla="*/ 370328 h 634718"/>
              <a:gd name="connsiteX42" fmla="*/ 577104 w 640621"/>
              <a:gd name="connsiteY42" fmla="*/ 367357 h 634718"/>
              <a:gd name="connsiteX43" fmla="*/ 582828 w 640621"/>
              <a:gd name="connsiteY43" fmla="*/ 347967 h 634718"/>
              <a:gd name="connsiteX44" fmla="*/ 537155 w 640621"/>
              <a:gd name="connsiteY44" fmla="*/ 319560 h 634718"/>
              <a:gd name="connsiteX45" fmla="*/ 521981 w 640621"/>
              <a:gd name="connsiteY45" fmla="*/ 335533 h 634718"/>
              <a:gd name="connsiteX46" fmla="*/ 434959 w 640621"/>
              <a:gd name="connsiteY46" fmla="*/ 337765 h 634718"/>
              <a:gd name="connsiteX47" fmla="*/ 432728 w 640621"/>
              <a:gd name="connsiteY47" fmla="*/ 335533 h 634718"/>
              <a:gd name="connsiteX48" fmla="*/ 417401 w 640621"/>
              <a:gd name="connsiteY48" fmla="*/ 319375 h 634718"/>
              <a:gd name="connsiteX49" fmla="*/ 371758 w 640621"/>
              <a:gd name="connsiteY49" fmla="*/ 347444 h 634718"/>
              <a:gd name="connsiteX50" fmla="*/ 377852 w 640621"/>
              <a:gd name="connsiteY50" fmla="*/ 368557 h 634718"/>
              <a:gd name="connsiteX51" fmla="*/ 477047 w 640621"/>
              <a:gd name="connsiteY51" fmla="*/ 523213 h 634718"/>
              <a:gd name="connsiteX52" fmla="*/ 432420 w 640621"/>
              <a:gd name="connsiteY52" fmla="*/ 477047 h 634718"/>
              <a:gd name="connsiteX53" fmla="*/ 477047 w 640621"/>
              <a:gd name="connsiteY53" fmla="*/ 430881 h 634718"/>
              <a:gd name="connsiteX54" fmla="*/ 521674 w 640621"/>
              <a:gd name="connsiteY54" fmla="*/ 477047 h 634718"/>
              <a:gd name="connsiteX55" fmla="*/ 477047 w 640621"/>
              <a:gd name="connsiteY55" fmla="*/ 523213 h 634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40621" h="634718">
                <a:moveTo>
                  <a:pt x="46166" y="338549"/>
                </a:moveTo>
                <a:lnTo>
                  <a:pt x="332671" y="338549"/>
                </a:lnTo>
                <a:cubicBezTo>
                  <a:pt x="296878" y="375764"/>
                  <a:pt x="276920" y="425413"/>
                  <a:pt x="276995" y="477047"/>
                </a:cubicBezTo>
                <a:cubicBezTo>
                  <a:pt x="276995" y="510502"/>
                  <a:pt x="285212" y="542048"/>
                  <a:pt x="299739" y="569779"/>
                </a:cubicBezTo>
                <a:cubicBezTo>
                  <a:pt x="267423" y="580551"/>
                  <a:pt x="231783" y="584767"/>
                  <a:pt x="200052" y="584767"/>
                </a:cubicBezTo>
                <a:cubicBezTo>
                  <a:pt x="116276" y="584767"/>
                  <a:pt x="5078" y="555344"/>
                  <a:pt x="154" y="453348"/>
                </a:cubicBezTo>
                <a:lnTo>
                  <a:pt x="0" y="446270"/>
                </a:lnTo>
                <a:lnTo>
                  <a:pt x="0" y="384715"/>
                </a:lnTo>
                <a:cubicBezTo>
                  <a:pt x="1" y="360936"/>
                  <a:pt x="18065" y="341048"/>
                  <a:pt x="41734" y="338765"/>
                </a:cubicBezTo>
                <a:lnTo>
                  <a:pt x="46166" y="338549"/>
                </a:lnTo>
                <a:close/>
                <a:moveTo>
                  <a:pt x="584767" y="169275"/>
                </a:moveTo>
                <a:cubicBezTo>
                  <a:pt x="584767" y="228767"/>
                  <a:pt x="536539" y="276995"/>
                  <a:pt x="477047" y="276995"/>
                </a:cubicBezTo>
                <a:cubicBezTo>
                  <a:pt x="417555" y="276995"/>
                  <a:pt x="369327" y="228767"/>
                  <a:pt x="369327" y="169275"/>
                </a:cubicBezTo>
                <a:cubicBezTo>
                  <a:pt x="369327" y="109782"/>
                  <a:pt x="417555" y="61554"/>
                  <a:pt x="477047" y="61554"/>
                </a:cubicBezTo>
                <a:cubicBezTo>
                  <a:pt x="536539" y="61554"/>
                  <a:pt x="584767" y="109782"/>
                  <a:pt x="584767" y="169275"/>
                </a:cubicBezTo>
                <a:close/>
                <a:moveTo>
                  <a:pt x="200052" y="0"/>
                </a:moveTo>
                <a:cubicBezTo>
                  <a:pt x="276542" y="0"/>
                  <a:pt x="338549" y="62007"/>
                  <a:pt x="338549" y="138497"/>
                </a:cubicBezTo>
                <a:cubicBezTo>
                  <a:pt x="338549" y="214987"/>
                  <a:pt x="276542" y="276995"/>
                  <a:pt x="200052" y="276995"/>
                </a:cubicBezTo>
                <a:cubicBezTo>
                  <a:pt x="123562" y="276995"/>
                  <a:pt x="61554" y="214987"/>
                  <a:pt x="61554" y="138497"/>
                </a:cubicBezTo>
                <a:cubicBezTo>
                  <a:pt x="61554" y="62007"/>
                  <a:pt x="123562" y="0"/>
                  <a:pt x="200052" y="0"/>
                </a:cubicBezTo>
                <a:close/>
                <a:moveTo>
                  <a:pt x="377852" y="368557"/>
                </a:moveTo>
                <a:cubicBezTo>
                  <a:pt x="387295" y="401215"/>
                  <a:pt x="368475" y="435344"/>
                  <a:pt x="335817" y="444787"/>
                </a:cubicBezTo>
                <a:cubicBezTo>
                  <a:pt x="335050" y="445009"/>
                  <a:pt x="334278" y="445216"/>
                  <a:pt x="333502" y="445408"/>
                </a:cubicBezTo>
                <a:lnTo>
                  <a:pt x="315528" y="449840"/>
                </a:lnTo>
                <a:cubicBezTo>
                  <a:pt x="312647" y="468271"/>
                  <a:pt x="312709" y="487042"/>
                  <a:pt x="315713" y="505454"/>
                </a:cubicBezTo>
                <a:lnTo>
                  <a:pt x="332332" y="509455"/>
                </a:lnTo>
                <a:cubicBezTo>
                  <a:pt x="365383" y="517416"/>
                  <a:pt x="385721" y="550662"/>
                  <a:pt x="377761" y="583713"/>
                </a:cubicBezTo>
                <a:cubicBezTo>
                  <a:pt x="377519" y="584717"/>
                  <a:pt x="377251" y="585715"/>
                  <a:pt x="376959" y="586706"/>
                </a:cubicBezTo>
                <a:lnTo>
                  <a:pt x="371204" y="606157"/>
                </a:lnTo>
                <a:cubicBezTo>
                  <a:pt x="384746" y="618037"/>
                  <a:pt x="400135" y="627670"/>
                  <a:pt x="416908" y="634503"/>
                </a:cubicBezTo>
                <a:lnTo>
                  <a:pt x="432081" y="618560"/>
                </a:lnTo>
                <a:cubicBezTo>
                  <a:pt x="455505" y="593922"/>
                  <a:pt x="494466" y="592937"/>
                  <a:pt x="519105" y="616361"/>
                </a:cubicBezTo>
                <a:cubicBezTo>
                  <a:pt x="519856" y="617075"/>
                  <a:pt x="520590" y="617809"/>
                  <a:pt x="521304" y="618560"/>
                </a:cubicBezTo>
                <a:lnTo>
                  <a:pt x="536662" y="634718"/>
                </a:lnTo>
                <a:cubicBezTo>
                  <a:pt x="553316" y="627939"/>
                  <a:pt x="568729" y="618443"/>
                  <a:pt x="582274" y="606619"/>
                </a:cubicBezTo>
                <a:lnTo>
                  <a:pt x="576180" y="585506"/>
                </a:lnTo>
                <a:cubicBezTo>
                  <a:pt x="566757" y="552842"/>
                  <a:pt x="585597" y="518724"/>
                  <a:pt x="618261" y="509301"/>
                </a:cubicBezTo>
                <a:cubicBezTo>
                  <a:pt x="619024" y="509081"/>
                  <a:pt x="619790" y="508876"/>
                  <a:pt x="620561" y="508686"/>
                </a:cubicBezTo>
                <a:lnTo>
                  <a:pt x="638504" y="504254"/>
                </a:lnTo>
                <a:cubicBezTo>
                  <a:pt x="641388" y="485813"/>
                  <a:pt x="641326" y="467030"/>
                  <a:pt x="638319" y="448609"/>
                </a:cubicBezTo>
                <a:lnTo>
                  <a:pt x="621700" y="444608"/>
                </a:lnTo>
                <a:cubicBezTo>
                  <a:pt x="588653" y="436631"/>
                  <a:pt x="568330" y="403375"/>
                  <a:pt x="576307" y="370328"/>
                </a:cubicBezTo>
                <a:cubicBezTo>
                  <a:pt x="576548" y="369331"/>
                  <a:pt x="576813" y="368340"/>
                  <a:pt x="577104" y="367357"/>
                </a:cubicBezTo>
                <a:lnTo>
                  <a:pt x="582828" y="347967"/>
                </a:lnTo>
                <a:cubicBezTo>
                  <a:pt x="569288" y="336026"/>
                  <a:pt x="553852" y="326425"/>
                  <a:pt x="537155" y="319560"/>
                </a:cubicBezTo>
                <a:lnTo>
                  <a:pt x="521981" y="335533"/>
                </a:lnTo>
                <a:cubicBezTo>
                  <a:pt x="498567" y="360180"/>
                  <a:pt x="459606" y="361179"/>
                  <a:pt x="434959" y="337765"/>
                </a:cubicBezTo>
                <a:cubicBezTo>
                  <a:pt x="434196" y="337040"/>
                  <a:pt x="433452" y="336296"/>
                  <a:pt x="432728" y="335533"/>
                </a:cubicBezTo>
                <a:lnTo>
                  <a:pt x="417401" y="319375"/>
                </a:lnTo>
                <a:cubicBezTo>
                  <a:pt x="400658" y="326146"/>
                  <a:pt x="385269" y="335687"/>
                  <a:pt x="371758" y="347444"/>
                </a:cubicBezTo>
                <a:lnTo>
                  <a:pt x="377852" y="368557"/>
                </a:lnTo>
                <a:close/>
                <a:moveTo>
                  <a:pt x="477047" y="523213"/>
                </a:moveTo>
                <a:cubicBezTo>
                  <a:pt x="452425" y="523213"/>
                  <a:pt x="432420" y="502530"/>
                  <a:pt x="432420" y="477047"/>
                </a:cubicBezTo>
                <a:cubicBezTo>
                  <a:pt x="432420" y="451532"/>
                  <a:pt x="452425" y="430881"/>
                  <a:pt x="477047" y="430881"/>
                </a:cubicBezTo>
                <a:cubicBezTo>
                  <a:pt x="501668" y="430881"/>
                  <a:pt x="521674" y="451532"/>
                  <a:pt x="521674" y="477047"/>
                </a:cubicBezTo>
                <a:cubicBezTo>
                  <a:pt x="521674" y="502530"/>
                  <a:pt x="501668" y="523213"/>
                  <a:pt x="477047" y="523213"/>
                </a:cubicBezTo>
                <a:close/>
              </a:path>
            </a:pathLst>
          </a:custGeom>
          <a:solidFill>
            <a:schemeClr val="bg1"/>
          </a:solidFill>
          <a:ln w="30559" cap="flat">
            <a:noFill/>
            <a:prstDash val="solid"/>
            <a:miter/>
          </a:ln>
        </p:spPr>
        <p:txBody>
          <a:bodyPr rtlCol="0" anchor="ctr"/>
          <a:lstStyle/>
          <a:p>
            <a:endParaRPr lang="en-US"/>
          </a:p>
        </p:txBody>
      </p:sp>
      <p:cxnSp>
        <p:nvCxnSpPr>
          <p:cNvPr id="33" name="Straight Connector 32">
            <a:extLst>
              <a:ext uri="{FF2B5EF4-FFF2-40B4-BE49-F238E27FC236}">
                <a16:creationId xmlns:a16="http://schemas.microsoft.com/office/drawing/2014/main" id="{A28FDAC6-1153-EFAA-78A7-9A32E5005478}"/>
              </a:ext>
              <a:ext uri="{C183D7F6-B498-43B3-948B-1728B52AA6E4}">
                <adec:decorative xmlns:adec="http://schemas.microsoft.com/office/drawing/2017/decorative" val="1"/>
              </a:ext>
            </a:extLst>
          </p:cNvPr>
          <p:cNvCxnSpPr>
            <a:cxnSpLocks/>
          </p:cNvCxnSpPr>
          <p:nvPr/>
        </p:nvCxnSpPr>
        <p:spPr>
          <a:xfrm>
            <a:off x="8566328" y="3769961"/>
            <a:ext cx="26712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TextBox 28">
            <a:extLst>
              <a:ext uri="{FF2B5EF4-FFF2-40B4-BE49-F238E27FC236}">
                <a16:creationId xmlns:a16="http://schemas.microsoft.com/office/drawing/2014/main" id="{3C0ABD54-3F7D-6603-AA06-E11412FF7F7C}"/>
              </a:ext>
            </a:extLst>
          </p:cNvPr>
          <p:cNvSpPr txBox="1"/>
          <p:nvPr/>
        </p:nvSpPr>
        <p:spPr>
          <a:xfrm>
            <a:off x="8566328" y="4079697"/>
            <a:ext cx="2671200" cy="98640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User and entity behavior analytics (UEBA) to automatically protect against identity compromise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p>
        </p:txBody>
      </p:sp>
      <p:sp>
        <p:nvSpPr>
          <p:cNvPr id="68" name="TextBox 67">
            <a:extLst>
              <a:ext uri="{FF2B5EF4-FFF2-40B4-BE49-F238E27FC236}">
                <a16:creationId xmlns:a16="http://schemas.microsoft.com/office/drawing/2014/main" id="{59675D09-CA23-9DAE-FFF2-D1F717241806}"/>
              </a:ext>
            </a:extLst>
          </p:cNvPr>
          <p:cNvSpPr txBox="1"/>
          <p:nvPr/>
        </p:nvSpPr>
        <p:spPr>
          <a:xfrm>
            <a:off x="2943099" y="6012132"/>
            <a:ext cx="3040718" cy="18466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30000" noProof="0">
                <a:ln>
                  <a:noFill/>
                </a:ln>
                <a:solidFill>
                  <a:srgbClr val="000000"/>
                </a:solidFill>
                <a:effectLst/>
                <a:uLnTx/>
                <a:uFillTx/>
                <a:latin typeface="Segoe UI"/>
                <a:ea typeface="+mn-ea"/>
                <a:cs typeface="+mn-cs"/>
              </a:rPr>
              <a:t>1</a:t>
            </a:r>
            <a:r>
              <a:rPr kumimoji="0" lang="en-US" sz="1200" b="0" i="0" u="none" strike="noStrike" kern="1200" cap="none" spc="0" normalizeH="0" baseline="0" noProof="0">
                <a:ln>
                  <a:noFill/>
                </a:ln>
                <a:solidFill>
                  <a:srgbClr val="000000"/>
                </a:solidFill>
                <a:effectLst/>
                <a:uLnTx/>
                <a:uFillTx/>
                <a:latin typeface="Segoe UI"/>
                <a:ea typeface="+mn-ea"/>
                <a:cs typeface="+mn-cs"/>
              </a:rPr>
              <a:t>Microsoft Entra ID P1 \ E3 license required</a:t>
            </a:r>
          </a:p>
        </p:txBody>
      </p:sp>
      <p:pic>
        <p:nvPicPr>
          <p:cNvPr id="67" name="Picture 66">
            <a:extLst>
              <a:ext uri="{FF2B5EF4-FFF2-40B4-BE49-F238E27FC236}">
                <a16:creationId xmlns:a16="http://schemas.microsoft.com/office/drawing/2014/main" id="{72420C35-03E3-D5A0-B30E-6BB8EF53EBE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889149" y="5967669"/>
            <a:ext cx="248969" cy="273592"/>
          </a:xfrm>
          <a:prstGeom prst="rect">
            <a:avLst/>
          </a:prstGeom>
        </p:spPr>
      </p:pic>
      <p:sp>
        <p:nvSpPr>
          <p:cNvPr id="69" name="TextBox 68">
            <a:extLst>
              <a:ext uri="{FF2B5EF4-FFF2-40B4-BE49-F238E27FC236}">
                <a16:creationId xmlns:a16="http://schemas.microsoft.com/office/drawing/2014/main" id="{D73D9012-4035-5757-9618-80531CE2CBDF}"/>
              </a:ext>
            </a:extLst>
          </p:cNvPr>
          <p:cNvSpPr txBox="1"/>
          <p:nvPr/>
        </p:nvSpPr>
        <p:spPr>
          <a:xfrm>
            <a:off x="6208180" y="6012132"/>
            <a:ext cx="3040718" cy="184666"/>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30000" noProof="0">
                <a:ln>
                  <a:noFill/>
                </a:ln>
                <a:solidFill>
                  <a:srgbClr val="000000"/>
                </a:solidFill>
                <a:effectLst/>
                <a:uLnTx/>
                <a:uFillTx/>
                <a:latin typeface="Segoe UI"/>
                <a:ea typeface="+mn-ea"/>
                <a:cs typeface="+mn-cs"/>
              </a:rPr>
              <a:t>2</a:t>
            </a:r>
            <a:r>
              <a:rPr kumimoji="0" lang="en-US" sz="1200" b="0" i="0" u="none" strike="noStrike" kern="1200" cap="none" spc="0" normalizeH="0" baseline="0" noProof="0">
                <a:ln>
                  <a:noFill/>
                </a:ln>
                <a:solidFill>
                  <a:srgbClr val="000000"/>
                </a:solidFill>
                <a:effectLst/>
                <a:uLnTx/>
                <a:uFillTx/>
                <a:latin typeface="Segoe UI"/>
                <a:ea typeface="+mn-ea"/>
                <a:cs typeface="+mn-cs"/>
              </a:rPr>
              <a:t>Microsoft Entra ID P2 \ E5 license required</a:t>
            </a:r>
          </a:p>
        </p:txBody>
      </p:sp>
    </p:spTree>
    <p:extLst>
      <p:ext uri="{BB962C8B-B14F-4D97-AF65-F5344CB8AC3E}">
        <p14:creationId xmlns:p14="http://schemas.microsoft.com/office/powerpoint/2010/main" val="393563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2.08333E-7 -7.40741E-7 L -2.08333E-7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27"/>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2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29"/>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42" presetClass="path" presetSubtype="0" decel="100000" fill="hold" nodeType="withEffect">
                                  <p:stCondLst>
                                    <p:cond delay="100"/>
                                  </p:stCondLst>
                                  <p:childTnLst>
                                    <p:animMotion origin="layout" path="M -8.33333E-7 -2.96296E-6 L -8.33333E-7 0.03542 " pathEditMode="relative" rAng="0" ptsTypes="AA">
                                      <p:cBhvr>
                                        <p:cTn id="39" dur="700" spd="-100000" fill="hold"/>
                                        <p:tgtEl>
                                          <p:spTgt spid="31"/>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42" presetClass="path" presetSubtype="0" decel="100000" fill="hold" nodeType="withEffect">
                                  <p:stCondLst>
                                    <p:cond delay="100"/>
                                  </p:stCondLst>
                                  <p:childTnLst>
                                    <p:animMotion origin="layout" path="M -8.33333E-7 -2.96296E-6 L -8.33333E-7 0.03542 " pathEditMode="relative" rAng="0" ptsTypes="AA">
                                      <p:cBhvr>
                                        <p:cTn id="44" dur="700" spd="-100000" fill="hold"/>
                                        <p:tgtEl>
                                          <p:spTgt spid="32"/>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42" presetClass="path" presetSubtype="0" decel="100000" fill="hold" nodeType="withEffect">
                                  <p:stCondLst>
                                    <p:cond delay="100"/>
                                  </p:stCondLst>
                                  <p:childTnLst>
                                    <p:animMotion origin="layout" path="M -8.33333E-7 -2.96296E-6 L -8.33333E-7 0.03542 " pathEditMode="relative" rAng="0" ptsTypes="AA">
                                      <p:cBhvr>
                                        <p:cTn id="49" dur="700" spd="-100000" fill="hold"/>
                                        <p:tgtEl>
                                          <p:spTgt spid="33"/>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42" presetClass="path" presetSubtype="0" decel="100000" fill="hold" grpId="1" nodeType="withEffect">
                                  <p:stCondLst>
                                    <p:cond delay="100"/>
                                  </p:stCondLst>
                                  <p:childTnLst>
                                    <p:animMotion origin="layout" path="M 4.58333E-6 4.44444E-6 L 4.58333E-6 0.03541 " pathEditMode="relative" rAng="0" ptsTypes="AA">
                                      <p:cBhvr>
                                        <p:cTn id="54" dur="700" spd="-100000" fill="hold"/>
                                        <p:tgtEl>
                                          <p:spTgt spid="40"/>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42" presetClass="path" presetSubtype="0" decel="100000" fill="hold" grpId="1" nodeType="withEffect">
                                  <p:stCondLst>
                                    <p:cond delay="100"/>
                                  </p:stCondLst>
                                  <p:childTnLst>
                                    <p:animMotion origin="layout" path="M -8.33333E-7 -2.96296E-6 L -8.33333E-7 0.03542 " pathEditMode="relative" rAng="0" ptsTypes="AA">
                                      <p:cBhvr>
                                        <p:cTn id="59" dur="700" spd="-100000" fill="hold"/>
                                        <p:tgtEl>
                                          <p:spTgt spid="25"/>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par>
                                <p:cTn id="63" presetID="42" presetClass="path" presetSubtype="0" decel="100000" fill="hold" grpId="1" nodeType="withEffect">
                                  <p:stCondLst>
                                    <p:cond delay="100"/>
                                  </p:stCondLst>
                                  <p:childTnLst>
                                    <p:animMotion origin="layout" path="M -1.875E-6 4.44444E-6 L -1.875E-6 0.03541 " pathEditMode="relative" rAng="0" ptsTypes="AA">
                                      <p:cBhvr>
                                        <p:cTn id="64" dur="700" spd="-100000" fill="hold"/>
                                        <p:tgtEl>
                                          <p:spTgt spid="42"/>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42" presetClass="path" presetSubtype="0" decel="100000" fill="hold" grpId="1" nodeType="withEffect">
                                  <p:stCondLst>
                                    <p:cond delay="100"/>
                                  </p:stCondLst>
                                  <p:childTnLst>
                                    <p:animMotion origin="layout" path="M -1.875E-6 4.44444E-6 L -1.875E-6 0.03541 " pathEditMode="relative" rAng="0" ptsTypes="AA">
                                      <p:cBhvr>
                                        <p:cTn id="69" dur="700" spd="-100000" fill="hold"/>
                                        <p:tgtEl>
                                          <p:spTgt spid="26"/>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par>
                                <p:cTn id="73" presetID="42" presetClass="path" presetSubtype="0" decel="100000" fill="hold" grpId="1" nodeType="withEffect">
                                  <p:stCondLst>
                                    <p:cond delay="100"/>
                                  </p:stCondLst>
                                  <p:childTnLst>
                                    <p:animMotion origin="layout" path="M -2.5E-6 -3.7037E-7 L -2.5E-6 0.03542 " pathEditMode="relative" rAng="0" ptsTypes="AA">
                                      <p:cBhvr>
                                        <p:cTn id="74" dur="700" spd="-100000" fill="hold"/>
                                        <p:tgtEl>
                                          <p:spTgt spid="41"/>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42" presetClass="path" presetSubtype="0" decel="100000" fill="hold" grpId="1" nodeType="withEffect">
                                  <p:stCondLst>
                                    <p:cond delay="100"/>
                                  </p:stCondLst>
                                  <p:childTnLst>
                                    <p:animMotion origin="layout" path="M -8.33333E-7 -2.96296E-6 L -8.33333E-7 0.03542 " pathEditMode="relative" rAng="0" ptsTypes="AA">
                                      <p:cBhvr>
                                        <p:cTn id="79" dur="700" spd="-100000" fill="hold"/>
                                        <p:tgtEl>
                                          <p:spTgt spid="24"/>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68"/>
                                        </p:tgtEl>
                                        <p:attrNameLst>
                                          <p:attrName>style.visibility</p:attrName>
                                        </p:attrNameLst>
                                      </p:cBhvr>
                                      <p:to>
                                        <p:strVal val="visible"/>
                                      </p:to>
                                    </p:set>
                                    <p:animEffect transition="in" filter="fade">
                                      <p:cBhvr>
                                        <p:cTn id="82" dur="500"/>
                                        <p:tgtEl>
                                          <p:spTgt spid="68"/>
                                        </p:tgtEl>
                                      </p:cBhvr>
                                    </p:animEffect>
                                  </p:childTnLst>
                                </p:cTn>
                              </p:par>
                              <p:par>
                                <p:cTn id="83" presetID="42" presetClass="path" presetSubtype="0" decel="100000" fill="hold" grpId="1" nodeType="withEffect">
                                  <p:stCondLst>
                                    <p:cond delay="200"/>
                                  </p:stCondLst>
                                  <p:childTnLst>
                                    <p:animMotion origin="layout" path="M -8.33333E-7 -2.96296E-6 L -8.33333E-7 0.03542 " pathEditMode="relative" rAng="0" ptsTypes="AA">
                                      <p:cBhvr>
                                        <p:cTn id="84" dur="700" spd="-100000" fill="hold"/>
                                        <p:tgtEl>
                                          <p:spTgt spid="68"/>
                                        </p:tgtEl>
                                        <p:attrNameLst>
                                          <p:attrName>ppt_x</p:attrName>
                                          <p:attrName>ppt_y</p:attrName>
                                        </p:attrNameLst>
                                      </p:cBhvr>
                                      <p:rCtr x="0" y="1759"/>
                                    </p:animMotion>
                                  </p:childTnLst>
                                </p:cTn>
                              </p:par>
                              <p:par>
                                <p:cTn id="85" presetID="10" presetClass="entr" presetSubtype="0" fill="hold" grpId="0" nodeType="withEffect">
                                  <p:stCondLst>
                                    <p:cond delay="20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42" presetClass="path" presetSubtype="0" decel="100000" fill="hold" grpId="1" nodeType="withEffect">
                                  <p:stCondLst>
                                    <p:cond delay="200"/>
                                  </p:stCondLst>
                                  <p:childTnLst>
                                    <p:animMotion origin="layout" path="M -8.33333E-7 -2.96296E-6 L -8.33333E-7 0.03542 " pathEditMode="relative" rAng="0" ptsTypes="AA">
                                      <p:cBhvr>
                                        <p:cTn id="89" dur="700" spd="-100000" fill="hold"/>
                                        <p:tgtEl>
                                          <p:spTgt spid="69"/>
                                        </p:tgtEl>
                                        <p:attrNameLst>
                                          <p:attrName>ppt_x</p:attrName>
                                          <p:attrName>ppt_y</p:attrName>
                                        </p:attrNameLst>
                                      </p:cBhvr>
                                      <p:rCtr x="0" y="1759"/>
                                    </p:animMotion>
                                  </p:childTnLst>
                                </p:cTn>
                              </p:par>
                              <p:par>
                                <p:cTn id="90" presetID="10" presetClass="entr" presetSubtype="0" fill="hold" nodeType="withEffect">
                                  <p:stCondLst>
                                    <p:cond delay="200"/>
                                  </p:stCondLst>
                                  <p:childTnLst>
                                    <p:set>
                                      <p:cBhvr>
                                        <p:cTn id="91" dur="1" fill="hold">
                                          <p:stCondLst>
                                            <p:cond delay="0"/>
                                          </p:stCondLst>
                                        </p:cTn>
                                        <p:tgtEl>
                                          <p:spTgt spid="67"/>
                                        </p:tgtEl>
                                        <p:attrNameLst>
                                          <p:attrName>style.visibility</p:attrName>
                                        </p:attrNameLst>
                                      </p:cBhvr>
                                      <p:to>
                                        <p:strVal val="visible"/>
                                      </p:to>
                                    </p:set>
                                    <p:animEffect transition="in" filter="fade">
                                      <p:cBhvr>
                                        <p:cTn id="92" dur="500"/>
                                        <p:tgtEl>
                                          <p:spTgt spid="67"/>
                                        </p:tgtEl>
                                      </p:cBhvr>
                                    </p:animEffect>
                                  </p:childTnLst>
                                </p:cTn>
                              </p:par>
                              <p:par>
                                <p:cTn id="93" presetID="42" presetClass="path" presetSubtype="0" decel="100000" fill="hold" nodeType="withEffect">
                                  <p:stCondLst>
                                    <p:cond delay="200"/>
                                  </p:stCondLst>
                                  <p:childTnLst>
                                    <p:animMotion origin="layout" path="M -8.33333E-7 -2.96296E-6 L -8.33333E-7 0.03542 " pathEditMode="relative" rAng="0" ptsTypes="AA">
                                      <p:cBhvr>
                                        <p:cTn id="94" dur="700" spd="-100000" fill="hold"/>
                                        <p:tgtEl>
                                          <p:spTgt spid="67"/>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par>
                                <p:cTn id="98" presetID="42" presetClass="path" presetSubtype="0" decel="100000" fill="hold" grpId="1" nodeType="withEffect">
                                  <p:stCondLst>
                                    <p:cond delay="100"/>
                                  </p:stCondLst>
                                  <p:childTnLst>
                                    <p:animMotion origin="layout" path="M -8.33333E-7 -2.96296E-6 L -8.33333E-7 0.03542 " pathEditMode="relative" rAng="0" ptsTypes="AA">
                                      <p:cBhvr>
                                        <p:cTn id="99" dur="700" spd="-100000" fill="hold"/>
                                        <p:tgtEl>
                                          <p:spTgt spid="17"/>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18"/>
                                        </p:tgtEl>
                                        <p:attrNameLst>
                                          <p:attrName>style.visibility</p:attrName>
                                        </p:attrNameLst>
                                      </p:cBhvr>
                                      <p:to>
                                        <p:strVal val="visible"/>
                                      </p:to>
                                    </p:set>
                                    <p:animEffect transition="in" filter="fade">
                                      <p:cBhvr>
                                        <p:cTn id="102" dur="500"/>
                                        <p:tgtEl>
                                          <p:spTgt spid="18"/>
                                        </p:tgtEl>
                                      </p:cBhvr>
                                    </p:animEffect>
                                  </p:childTnLst>
                                </p:cTn>
                              </p:par>
                              <p:par>
                                <p:cTn id="103" presetID="42" presetClass="path" presetSubtype="0" decel="100000" fill="hold" grpId="1" nodeType="withEffect">
                                  <p:stCondLst>
                                    <p:cond delay="100"/>
                                  </p:stCondLst>
                                  <p:childTnLst>
                                    <p:animMotion origin="layout" path="M -8.33333E-7 -2.96296E-6 L -8.33333E-7 0.03542 " pathEditMode="relative" rAng="0" ptsTypes="AA">
                                      <p:cBhvr>
                                        <p:cTn id="10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5" grpId="0"/>
      <p:bldP spid="15" grpId="1"/>
      <p:bldP spid="16" grpId="0" animBg="1"/>
      <p:bldP spid="16" grpId="1" animBg="1"/>
      <p:bldP spid="24" grpId="0" animBg="1"/>
      <p:bldP spid="24" grpId="1" animBg="1"/>
      <p:bldP spid="40" grpId="0" animBg="1"/>
      <p:bldP spid="40" grpId="1" animBg="1"/>
      <p:bldP spid="27" grpId="0"/>
      <p:bldP spid="27" grpId="1"/>
      <p:bldP spid="17" grpId="0" animBg="1"/>
      <p:bldP spid="17" grpId="1" animBg="1"/>
      <p:bldP spid="25" grpId="0" animBg="1"/>
      <p:bldP spid="25" grpId="1" animBg="1"/>
      <p:bldP spid="41" grpId="0" animBg="1"/>
      <p:bldP spid="41" grpId="1" animBg="1"/>
      <p:bldP spid="28" grpId="0"/>
      <p:bldP spid="28" grpId="1"/>
      <p:bldP spid="18" grpId="0" animBg="1"/>
      <p:bldP spid="18" grpId="1" animBg="1"/>
      <p:bldP spid="26" grpId="0" animBg="1"/>
      <p:bldP spid="26" grpId="1" animBg="1"/>
      <p:bldP spid="42" grpId="0" animBg="1"/>
      <p:bldP spid="42" grpId="1" animBg="1"/>
      <p:bldP spid="29" grpId="0"/>
      <p:bldP spid="29" grpId="1"/>
      <p:bldP spid="68" grpId="0"/>
      <p:bldP spid="68" grpId="1"/>
      <p:bldP spid="69" grpId="0"/>
      <p:bldP spid="69"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FADB1-2B1E-B7B3-E4B3-A821C3C94B8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7028E0F-D2F4-5CF7-72F5-0DF5D6372FA2}"/>
              </a:ext>
            </a:extLst>
          </p:cNvPr>
          <p:cNvSpPr>
            <a:spLocks noGrp="1"/>
          </p:cNvSpPr>
          <p:nvPr>
            <p:ph type="title"/>
          </p:nvPr>
        </p:nvSpPr>
        <p:spPr>
          <a:xfrm>
            <a:off x="588263" y="457200"/>
            <a:ext cx="11018520" cy="553998"/>
          </a:xfrm>
        </p:spPr>
        <p:txBody>
          <a:bodyPr/>
          <a:lstStyle/>
          <a:p>
            <a:r>
              <a:rPr lang="en-US"/>
              <a:t>Conditional Access Policies</a:t>
            </a:r>
          </a:p>
        </p:txBody>
      </p:sp>
      <p:sp>
        <p:nvSpPr>
          <p:cNvPr id="9" name="Title 2">
            <a:extLst>
              <a:ext uri="{FF2B5EF4-FFF2-40B4-BE49-F238E27FC236}">
                <a16:creationId xmlns:a16="http://schemas.microsoft.com/office/drawing/2014/main" id="{DD1299B9-9735-DA0F-0D7E-C41C84D67669}"/>
              </a:ext>
            </a:extLst>
          </p:cNvPr>
          <p:cNvSpPr txBox="1">
            <a:spLocks/>
          </p:cNvSpPr>
          <p:nvPr/>
        </p:nvSpPr>
        <p:spPr>
          <a:xfrm>
            <a:off x="588963" y="1067356"/>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rPr>
              <a:t>Common Decisions – Block, Grant, Require MFA</a:t>
            </a:r>
          </a:p>
        </p:txBody>
      </p:sp>
      <p:grpSp>
        <p:nvGrpSpPr>
          <p:cNvPr id="2" name="Group 1">
            <a:extLst>
              <a:ext uri="{FF2B5EF4-FFF2-40B4-BE49-F238E27FC236}">
                <a16:creationId xmlns:a16="http://schemas.microsoft.com/office/drawing/2014/main" id="{18DBE4A1-0A8E-3AAE-2924-9B4172A83B23}"/>
              </a:ext>
            </a:extLst>
          </p:cNvPr>
          <p:cNvGrpSpPr/>
          <p:nvPr/>
        </p:nvGrpSpPr>
        <p:grpSpPr>
          <a:xfrm>
            <a:off x="588263" y="1828800"/>
            <a:ext cx="11017945" cy="4440238"/>
            <a:chOff x="588263" y="1828800"/>
            <a:chExt cx="11017945" cy="4440238"/>
          </a:xfrm>
        </p:grpSpPr>
        <p:sp>
          <p:nvSpPr>
            <p:cNvPr id="10" name="Rounded Rectangle 9">
              <a:extLst>
                <a:ext uri="{FF2B5EF4-FFF2-40B4-BE49-F238E27FC236}">
                  <a16:creationId xmlns:a16="http://schemas.microsoft.com/office/drawing/2014/main" id="{A81E3732-E8BA-C413-6689-0D8DB765C9D1}"/>
                </a:ext>
                <a:ext uri="{C183D7F6-B498-43B3-948B-1728B52AA6E4}">
                  <adec:decorative xmlns:adec="http://schemas.microsoft.com/office/drawing/2017/decorative" val="1"/>
                </a:ext>
              </a:extLst>
            </p:cNvPr>
            <p:cNvSpPr/>
            <p:nvPr/>
          </p:nvSpPr>
          <p:spPr bwMode="auto">
            <a:xfrm>
              <a:off x="588263" y="1828800"/>
              <a:ext cx="11017945" cy="4440238"/>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32" name="Group 131" descr="A diagram illustrating how Entra Conditional Access Policies control access to Microsoft Fabric’s OneLake by evaluating multiple factors, including user and group identities, network locations, applications, and devices. These inputs are assessed to determine whether access should be granted, ensuring security and compliance based on predefined policies.">
              <a:extLst>
                <a:ext uri="{FF2B5EF4-FFF2-40B4-BE49-F238E27FC236}">
                  <a16:creationId xmlns:a16="http://schemas.microsoft.com/office/drawing/2014/main" id="{33C45D98-2034-7A9A-C3DF-5A82FEF786D3}"/>
                </a:ext>
              </a:extLst>
            </p:cNvPr>
            <p:cNvGrpSpPr/>
            <p:nvPr/>
          </p:nvGrpSpPr>
          <p:grpSpPr>
            <a:xfrm>
              <a:off x="1064349" y="2293237"/>
              <a:ext cx="7084576" cy="3511364"/>
              <a:chOff x="1064349" y="2293237"/>
              <a:chExt cx="7084576" cy="3511364"/>
            </a:xfrm>
          </p:grpSpPr>
          <p:sp>
            <p:nvSpPr>
              <p:cNvPr id="59" name="Rounded Rectangle 14">
                <a:extLst>
                  <a:ext uri="{FF2B5EF4-FFF2-40B4-BE49-F238E27FC236}">
                    <a16:creationId xmlns:a16="http://schemas.microsoft.com/office/drawing/2014/main" id="{36AB92CE-25D2-102F-E4E1-D7BAA044AA95}"/>
                  </a:ext>
                  <a:ext uri="{C183D7F6-B498-43B3-948B-1728B52AA6E4}">
                    <adec:decorative xmlns:adec="http://schemas.microsoft.com/office/drawing/2017/decorative" val="1"/>
                  </a:ext>
                </a:extLst>
              </p:cNvPr>
              <p:cNvSpPr>
                <a:spLocks/>
              </p:cNvSpPr>
              <p:nvPr/>
            </p:nvSpPr>
            <p:spPr>
              <a:xfrm>
                <a:off x="1064349" y="229323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60" name="Rounded Rectangle 14">
                <a:extLst>
                  <a:ext uri="{FF2B5EF4-FFF2-40B4-BE49-F238E27FC236}">
                    <a16:creationId xmlns:a16="http://schemas.microsoft.com/office/drawing/2014/main" id="{DD56E99A-558B-D3EA-2DED-7EB57B645629}"/>
                  </a:ext>
                  <a:ext uri="{C183D7F6-B498-43B3-948B-1728B52AA6E4}">
                    <adec:decorative xmlns:adec="http://schemas.microsoft.com/office/drawing/2017/decorative" val="1"/>
                  </a:ext>
                </a:extLst>
              </p:cNvPr>
              <p:cNvSpPr>
                <a:spLocks/>
              </p:cNvSpPr>
              <p:nvPr/>
            </p:nvSpPr>
            <p:spPr>
              <a:xfrm>
                <a:off x="1834624" y="2472530"/>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Users</a:t>
                </a:r>
                <a:br>
                  <a:rPr kumimoji="0" lang="en-US" sz="1100" b="0" i="0" u="none" strike="noStrike" kern="0" cap="none" spc="0" normalizeH="0" baseline="0" noProof="0">
                    <a:ln>
                      <a:noFill/>
                    </a:ln>
                    <a:uLnTx/>
                    <a:uFillTx/>
                    <a:latin typeface="+mj-lt"/>
                    <a:ea typeface="+mn-ea"/>
                    <a:cs typeface="+mn-cs"/>
                  </a:rPr>
                </a:br>
                <a:r>
                  <a:rPr kumimoji="0" lang="en-US" sz="1100" b="0" i="0" u="none" strike="noStrike" kern="0" cap="none" spc="0" normalizeH="0" baseline="0" noProof="0">
                    <a:ln>
                      <a:noFill/>
                    </a:ln>
                    <a:uLnTx/>
                    <a:uFillTx/>
                    <a:latin typeface="+mj-lt"/>
                    <a:ea typeface="+mn-ea"/>
                    <a:cs typeface="+mn-cs"/>
                  </a:rPr>
                  <a:t>and Groups</a:t>
                </a:r>
              </a:p>
            </p:txBody>
          </p:sp>
          <p:sp>
            <p:nvSpPr>
              <p:cNvPr id="71" name="Rounded Rectangle 14">
                <a:extLst>
                  <a:ext uri="{FF2B5EF4-FFF2-40B4-BE49-F238E27FC236}">
                    <a16:creationId xmlns:a16="http://schemas.microsoft.com/office/drawing/2014/main" id="{10CB65DA-28BC-6608-F4CD-FCAEC0B3B879}"/>
                  </a:ext>
                  <a:ext uri="{C183D7F6-B498-43B3-948B-1728B52AA6E4}">
                    <adec:decorative xmlns:adec="http://schemas.microsoft.com/office/drawing/2017/decorative" val="1"/>
                  </a:ext>
                </a:extLst>
              </p:cNvPr>
              <p:cNvSpPr>
                <a:spLocks/>
              </p:cNvSpPr>
              <p:nvPr/>
            </p:nvSpPr>
            <p:spPr>
              <a:xfrm>
                <a:off x="1064349" y="3231312"/>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72" name="Rounded Rectangle 14">
                <a:extLst>
                  <a:ext uri="{FF2B5EF4-FFF2-40B4-BE49-F238E27FC236}">
                    <a16:creationId xmlns:a16="http://schemas.microsoft.com/office/drawing/2014/main" id="{DA56BB19-77F5-2F2F-0022-1E3BD3E8AA89}"/>
                  </a:ext>
                  <a:ext uri="{C183D7F6-B498-43B3-948B-1728B52AA6E4}">
                    <adec:decorative xmlns:adec="http://schemas.microsoft.com/office/drawing/2017/decorative" val="1"/>
                  </a:ext>
                </a:extLst>
              </p:cNvPr>
              <p:cNvSpPr>
                <a:spLocks/>
              </p:cNvSpPr>
              <p:nvPr/>
            </p:nvSpPr>
            <p:spPr>
              <a:xfrm>
                <a:off x="1834624" y="3410605"/>
                <a:ext cx="1034014" cy="33855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Network Location</a:t>
                </a:r>
              </a:p>
            </p:txBody>
          </p:sp>
          <p:sp>
            <p:nvSpPr>
              <p:cNvPr id="74" name="Rounded Rectangle 14">
                <a:extLst>
                  <a:ext uri="{FF2B5EF4-FFF2-40B4-BE49-F238E27FC236}">
                    <a16:creationId xmlns:a16="http://schemas.microsoft.com/office/drawing/2014/main" id="{21C7AD44-B91B-F06B-5DBF-FEEC9BD38F07}"/>
                  </a:ext>
                  <a:ext uri="{C183D7F6-B498-43B3-948B-1728B52AA6E4}">
                    <adec:decorative xmlns:adec="http://schemas.microsoft.com/office/drawing/2017/decorative" val="1"/>
                  </a:ext>
                </a:extLst>
              </p:cNvPr>
              <p:cNvSpPr>
                <a:spLocks/>
              </p:cNvSpPr>
              <p:nvPr/>
            </p:nvSpPr>
            <p:spPr>
              <a:xfrm>
                <a:off x="1064349" y="4169387"/>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75" name="Rounded Rectangle 14">
                <a:extLst>
                  <a:ext uri="{FF2B5EF4-FFF2-40B4-BE49-F238E27FC236}">
                    <a16:creationId xmlns:a16="http://schemas.microsoft.com/office/drawing/2014/main" id="{52886A66-BA64-C784-32D8-1CDAC4558E57}"/>
                  </a:ext>
                  <a:ext uri="{C183D7F6-B498-43B3-948B-1728B52AA6E4}">
                    <adec:decorative xmlns:adec="http://schemas.microsoft.com/office/drawing/2017/decorative" val="1"/>
                  </a:ext>
                </a:extLst>
              </p:cNvPr>
              <p:cNvSpPr>
                <a:spLocks/>
              </p:cNvSpPr>
              <p:nvPr/>
            </p:nvSpPr>
            <p:spPr>
              <a:xfrm>
                <a:off x="1834624" y="4433319"/>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Applications</a:t>
                </a:r>
              </a:p>
            </p:txBody>
          </p:sp>
          <p:sp>
            <p:nvSpPr>
              <p:cNvPr id="77" name="Rounded Rectangle 14">
                <a:extLst>
                  <a:ext uri="{FF2B5EF4-FFF2-40B4-BE49-F238E27FC236}">
                    <a16:creationId xmlns:a16="http://schemas.microsoft.com/office/drawing/2014/main" id="{4738C5C3-8D45-B0BA-8BFC-9C3AFBBFCCE1}"/>
                  </a:ext>
                  <a:ext uri="{C183D7F6-B498-43B3-948B-1728B52AA6E4}">
                    <adec:decorative xmlns:adec="http://schemas.microsoft.com/office/drawing/2017/decorative" val="1"/>
                  </a:ext>
                </a:extLst>
              </p:cNvPr>
              <p:cNvSpPr>
                <a:spLocks/>
              </p:cNvSpPr>
              <p:nvPr/>
            </p:nvSpPr>
            <p:spPr>
              <a:xfrm>
                <a:off x="1064349" y="5107461"/>
                <a:ext cx="1804289" cy="697140"/>
              </a:xfrm>
              <a:prstGeom prst="roundRect">
                <a:avLst>
                  <a:gd name="adj" fmla="val 1103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78" name="Rounded Rectangle 14">
                <a:extLst>
                  <a:ext uri="{FF2B5EF4-FFF2-40B4-BE49-F238E27FC236}">
                    <a16:creationId xmlns:a16="http://schemas.microsoft.com/office/drawing/2014/main" id="{3C2555C2-A4CF-A7E9-D6C2-6847FECD980D}"/>
                  </a:ext>
                  <a:ext uri="{C183D7F6-B498-43B3-948B-1728B52AA6E4}">
                    <adec:decorative xmlns:adec="http://schemas.microsoft.com/office/drawing/2017/decorative" val="1"/>
                  </a:ext>
                </a:extLst>
              </p:cNvPr>
              <p:cNvSpPr>
                <a:spLocks/>
              </p:cNvSpPr>
              <p:nvPr/>
            </p:nvSpPr>
            <p:spPr>
              <a:xfrm>
                <a:off x="1834624" y="5371393"/>
                <a:ext cx="1034014" cy="1692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uLnTx/>
                    <a:uFillTx/>
                    <a:latin typeface="+mj-lt"/>
                    <a:ea typeface="+mn-ea"/>
                    <a:cs typeface="+mn-cs"/>
                  </a:rPr>
                  <a:t>Devices</a:t>
                </a:r>
              </a:p>
            </p:txBody>
          </p:sp>
          <p:sp>
            <p:nvSpPr>
              <p:cNvPr id="98" name="Graphic 87">
                <a:extLst>
                  <a:ext uri="{FF2B5EF4-FFF2-40B4-BE49-F238E27FC236}">
                    <a16:creationId xmlns:a16="http://schemas.microsoft.com/office/drawing/2014/main" id="{47AB926E-5A10-9CD2-4458-E9787DD4A4DB}"/>
                  </a:ext>
                  <a:ext uri="{C183D7F6-B498-43B3-948B-1728B52AA6E4}">
                    <adec:decorative xmlns:adec="http://schemas.microsoft.com/office/drawing/2017/decorative" val="1"/>
                  </a:ext>
                </a:extLst>
              </p:cNvPr>
              <p:cNvSpPr/>
              <p:nvPr/>
            </p:nvSpPr>
            <p:spPr>
              <a:xfrm>
                <a:off x="1274991" y="2480500"/>
                <a:ext cx="358461" cy="322615"/>
              </a:xfrm>
              <a:custGeom>
                <a:avLst/>
                <a:gdLst>
                  <a:gd name="connsiteX0" fmla="*/ 228591 w 358461"/>
                  <a:gd name="connsiteY0" fmla="*/ 125462 h 322615"/>
                  <a:gd name="connsiteX1" fmla="*/ 259956 w 358461"/>
                  <a:gd name="connsiteY1" fmla="*/ 156827 h 322615"/>
                  <a:gd name="connsiteX2" fmla="*/ 259956 w 358461"/>
                  <a:gd name="connsiteY2" fmla="*/ 241944 h 322615"/>
                  <a:gd name="connsiteX3" fmla="*/ 179285 w 358461"/>
                  <a:gd name="connsiteY3" fmla="*/ 322616 h 322615"/>
                  <a:gd name="connsiteX4" fmla="*/ 98613 w 358461"/>
                  <a:gd name="connsiteY4" fmla="*/ 241944 h 322615"/>
                  <a:gd name="connsiteX5" fmla="*/ 98613 w 358461"/>
                  <a:gd name="connsiteY5" fmla="*/ 156827 h 322615"/>
                  <a:gd name="connsiteX6" fmla="*/ 129978 w 358461"/>
                  <a:gd name="connsiteY6" fmla="*/ 125462 h 322615"/>
                  <a:gd name="connsiteX7" fmla="*/ 228591 w 358461"/>
                  <a:gd name="connsiteY7" fmla="*/ 125462 h 322615"/>
                  <a:gd name="connsiteX8" fmla="*/ 91963 w 358461"/>
                  <a:gd name="connsiteY8" fmla="*/ 125462 h 322615"/>
                  <a:gd name="connsiteX9" fmla="*/ 80851 w 358461"/>
                  <a:gd name="connsiteY9" fmla="*/ 152884 h 322615"/>
                  <a:gd name="connsiteX10" fmla="*/ 80672 w 358461"/>
                  <a:gd name="connsiteY10" fmla="*/ 156827 h 322615"/>
                  <a:gd name="connsiteX11" fmla="*/ 80672 w 358461"/>
                  <a:gd name="connsiteY11" fmla="*/ 241944 h 322615"/>
                  <a:gd name="connsiteX12" fmla="*/ 90243 w 358461"/>
                  <a:gd name="connsiteY12" fmla="*/ 284332 h 322615"/>
                  <a:gd name="connsiteX13" fmla="*/ 2436 w 358461"/>
                  <a:gd name="connsiteY13" fmla="*/ 233590 h 322615"/>
                  <a:gd name="connsiteX14" fmla="*/ 0 w 358461"/>
                  <a:gd name="connsiteY14" fmla="*/ 215059 h 322615"/>
                  <a:gd name="connsiteX15" fmla="*/ 0 w 358461"/>
                  <a:gd name="connsiteY15" fmla="*/ 156827 h 322615"/>
                  <a:gd name="connsiteX16" fmla="*/ 28784 w 358461"/>
                  <a:gd name="connsiteY16" fmla="*/ 125569 h 322615"/>
                  <a:gd name="connsiteX17" fmla="*/ 31365 w 358461"/>
                  <a:gd name="connsiteY17" fmla="*/ 125462 h 322615"/>
                  <a:gd name="connsiteX18" fmla="*/ 91963 w 358461"/>
                  <a:gd name="connsiteY18" fmla="*/ 125462 h 322615"/>
                  <a:gd name="connsiteX19" fmla="*/ 266606 w 358461"/>
                  <a:gd name="connsiteY19" fmla="*/ 125462 h 322615"/>
                  <a:gd name="connsiteX20" fmla="*/ 327096 w 358461"/>
                  <a:gd name="connsiteY20" fmla="*/ 125462 h 322615"/>
                  <a:gd name="connsiteX21" fmla="*/ 358462 w 358461"/>
                  <a:gd name="connsiteY21" fmla="*/ 156827 h 322615"/>
                  <a:gd name="connsiteX22" fmla="*/ 358462 w 358461"/>
                  <a:gd name="connsiteY22" fmla="*/ 215077 h 322615"/>
                  <a:gd name="connsiteX23" fmla="*/ 286785 w 358461"/>
                  <a:gd name="connsiteY23" fmla="*/ 286785 h 322615"/>
                  <a:gd name="connsiteX24" fmla="*/ 268309 w 358461"/>
                  <a:gd name="connsiteY24" fmla="*/ 284368 h 322615"/>
                  <a:gd name="connsiteX25" fmla="*/ 277718 w 358461"/>
                  <a:gd name="connsiteY25" fmla="*/ 247589 h 322615"/>
                  <a:gd name="connsiteX26" fmla="*/ 277879 w 358461"/>
                  <a:gd name="connsiteY26" fmla="*/ 241944 h 322615"/>
                  <a:gd name="connsiteX27" fmla="*/ 277879 w 358461"/>
                  <a:gd name="connsiteY27" fmla="*/ 156827 h 322615"/>
                  <a:gd name="connsiteX28" fmla="*/ 266588 w 358461"/>
                  <a:gd name="connsiteY28" fmla="*/ 125462 h 322615"/>
                  <a:gd name="connsiteX29" fmla="*/ 179231 w 358461"/>
                  <a:gd name="connsiteY29" fmla="*/ 0 h 322615"/>
                  <a:gd name="connsiteX30" fmla="*/ 233000 w 358461"/>
                  <a:gd name="connsiteY30" fmla="*/ 53769 h 322615"/>
                  <a:gd name="connsiteX31" fmla="*/ 179231 w 358461"/>
                  <a:gd name="connsiteY31" fmla="*/ 107539 h 322615"/>
                  <a:gd name="connsiteX32" fmla="*/ 125462 w 358461"/>
                  <a:gd name="connsiteY32" fmla="*/ 53769 h 322615"/>
                  <a:gd name="connsiteX33" fmla="*/ 179231 w 358461"/>
                  <a:gd name="connsiteY33" fmla="*/ 0 h 322615"/>
                  <a:gd name="connsiteX34" fmla="*/ 295731 w 358461"/>
                  <a:gd name="connsiteY34" fmla="*/ 17923 h 322615"/>
                  <a:gd name="connsiteX35" fmla="*/ 340539 w 358461"/>
                  <a:gd name="connsiteY35" fmla="*/ 62731 h 322615"/>
                  <a:gd name="connsiteX36" fmla="*/ 295731 w 358461"/>
                  <a:gd name="connsiteY36" fmla="*/ 107539 h 322615"/>
                  <a:gd name="connsiteX37" fmla="*/ 250923 w 358461"/>
                  <a:gd name="connsiteY37" fmla="*/ 62731 h 322615"/>
                  <a:gd name="connsiteX38" fmla="*/ 295731 w 358461"/>
                  <a:gd name="connsiteY38" fmla="*/ 17923 h 322615"/>
                  <a:gd name="connsiteX39" fmla="*/ 62731 w 358461"/>
                  <a:gd name="connsiteY39" fmla="*/ 17923 h 322615"/>
                  <a:gd name="connsiteX40" fmla="*/ 107539 w 358461"/>
                  <a:gd name="connsiteY40" fmla="*/ 62731 h 322615"/>
                  <a:gd name="connsiteX41" fmla="*/ 62731 w 358461"/>
                  <a:gd name="connsiteY41" fmla="*/ 107539 h 322615"/>
                  <a:gd name="connsiteX42" fmla="*/ 17923 w 358461"/>
                  <a:gd name="connsiteY42" fmla="*/ 62731 h 322615"/>
                  <a:gd name="connsiteX43" fmla="*/ 62731 w 358461"/>
                  <a:gd name="connsiteY43" fmla="*/ 17923 h 3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58461" h="322615">
                    <a:moveTo>
                      <a:pt x="228591" y="125462"/>
                    </a:moveTo>
                    <a:cubicBezTo>
                      <a:pt x="245905" y="125462"/>
                      <a:pt x="259956" y="139513"/>
                      <a:pt x="259956" y="156827"/>
                    </a:cubicBezTo>
                    <a:lnTo>
                      <a:pt x="259956" y="241944"/>
                    </a:lnTo>
                    <a:cubicBezTo>
                      <a:pt x="259956" y="286497"/>
                      <a:pt x="223838" y="322616"/>
                      <a:pt x="179285" y="322616"/>
                    </a:cubicBezTo>
                    <a:cubicBezTo>
                      <a:pt x="134731" y="322616"/>
                      <a:pt x="98613" y="286497"/>
                      <a:pt x="98613" y="241944"/>
                    </a:cubicBezTo>
                    <a:lnTo>
                      <a:pt x="98613" y="156827"/>
                    </a:lnTo>
                    <a:cubicBezTo>
                      <a:pt x="98613" y="139513"/>
                      <a:pt x="112647" y="125462"/>
                      <a:pt x="129978" y="125462"/>
                    </a:cubicBezTo>
                    <a:lnTo>
                      <a:pt x="228591" y="125462"/>
                    </a:lnTo>
                    <a:close/>
                    <a:moveTo>
                      <a:pt x="91963" y="125462"/>
                    </a:moveTo>
                    <a:cubicBezTo>
                      <a:pt x="85690" y="133025"/>
                      <a:pt x="81658" y="142489"/>
                      <a:pt x="80851" y="152884"/>
                    </a:cubicBezTo>
                    <a:lnTo>
                      <a:pt x="80672" y="156827"/>
                    </a:lnTo>
                    <a:lnTo>
                      <a:pt x="80672" y="241944"/>
                    </a:lnTo>
                    <a:cubicBezTo>
                      <a:pt x="80672" y="257125"/>
                      <a:pt x="84113" y="271499"/>
                      <a:pt x="90243" y="284332"/>
                    </a:cubicBezTo>
                    <a:cubicBezTo>
                      <a:pt x="51984" y="294568"/>
                      <a:pt x="12671" y="271848"/>
                      <a:pt x="2436" y="233590"/>
                    </a:cubicBezTo>
                    <a:cubicBezTo>
                      <a:pt x="819" y="227546"/>
                      <a:pt x="0" y="221316"/>
                      <a:pt x="0" y="215059"/>
                    </a:cubicBezTo>
                    <a:lnTo>
                      <a:pt x="0" y="156827"/>
                    </a:lnTo>
                    <a:cubicBezTo>
                      <a:pt x="1" y="140506"/>
                      <a:pt x="12518" y="126912"/>
                      <a:pt x="28784" y="125569"/>
                    </a:cubicBezTo>
                    <a:lnTo>
                      <a:pt x="31365" y="125462"/>
                    </a:lnTo>
                    <a:lnTo>
                      <a:pt x="91963" y="125462"/>
                    </a:lnTo>
                    <a:close/>
                    <a:moveTo>
                      <a:pt x="266606" y="125462"/>
                    </a:moveTo>
                    <a:lnTo>
                      <a:pt x="327096" y="125462"/>
                    </a:lnTo>
                    <a:cubicBezTo>
                      <a:pt x="344410" y="125462"/>
                      <a:pt x="358462" y="139513"/>
                      <a:pt x="358462" y="156827"/>
                    </a:cubicBezTo>
                    <a:lnTo>
                      <a:pt x="358462" y="215077"/>
                    </a:lnTo>
                    <a:cubicBezTo>
                      <a:pt x="358471" y="254671"/>
                      <a:pt x="326379" y="286777"/>
                      <a:pt x="286785" y="286785"/>
                    </a:cubicBezTo>
                    <a:cubicBezTo>
                      <a:pt x="280548" y="286787"/>
                      <a:pt x="274336" y="285974"/>
                      <a:pt x="268309" y="284368"/>
                    </a:cubicBezTo>
                    <a:cubicBezTo>
                      <a:pt x="273686" y="273112"/>
                      <a:pt x="276983" y="260709"/>
                      <a:pt x="277718" y="247589"/>
                    </a:cubicBezTo>
                    <a:lnTo>
                      <a:pt x="277879" y="241944"/>
                    </a:lnTo>
                    <a:lnTo>
                      <a:pt x="277879" y="156827"/>
                    </a:lnTo>
                    <a:cubicBezTo>
                      <a:pt x="277879" y="144908"/>
                      <a:pt x="273650" y="133975"/>
                      <a:pt x="266588" y="125462"/>
                    </a:cubicBezTo>
                    <a:close/>
                    <a:moveTo>
                      <a:pt x="179231" y="0"/>
                    </a:moveTo>
                    <a:cubicBezTo>
                      <a:pt x="208928" y="0"/>
                      <a:pt x="233000" y="24073"/>
                      <a:pt x="233000" y="53769"/>
                    </a:cubicBezTo>
                    <a:cubicBezTo>
                      <a:pt x="233000" y="83465"/>
                      <a:pt x="208928" y="107539"/>
                      <a:pt x="179231" y="107539"/>
                    </a:cubicBezTo>
                    <a:cubicBezTo>
                      <a:pt x="149534" y="107539"/>
                      <a:pt x="125462" y="83465"/>
                      <a:pt x="125462" y="53769"/>
                    </a:cubicBezTo>
                    <a:cubicBezTo>
                      <a:pt x="125462" y="24073"/>
                      <a:pt x="149534" y="0"/>
                      <a:pt x="179231" y="0"/>
                    </a:cubicBezTo>
                    <a:close/>
                    <a:moveTo>
                      <a:pt x="295731" y="17923"/>
                    </a:moveTo>
                    <a:cubicBezTo>
                      <a:pt x="320477" y="17923"/>
                      <a:pt x="340539" y="37984"/>
                      <a:pt x="340539" y="62731"/>
                    </a:cubicBezTo>
                    <a:cubicBezTo>
                      <a:pt x="340539" y="87477"/>
                      <a:pt x="320477" y="107539"/>
                      <a:pt x="295731" y="107539"/>
                    </a:cubicBezTo>
                    <a:cubicBezTo>
                      <a:pt x="270985" y="107539"/>
                      <a:pt x="250923" y="87477"/>
                      <a:pt x="250923" y="62731"/>
                    </a:cubicBezTo>
                    <a:cubicBezTo>
                      <a:pt x="250923" y="37984"/>
                      <a:pt x="270985" y="17923"/>
                      <a:pt x="295731" y="17923"/>
                    </a:cubicBezTo>
                    <a:close/>
                    <a:moveTo>
                      <a:pt x="62731" y="17923"/>
                    </a:moveTo>
                    <a:cubicBezTo>
                      <a:pt x="87477" y="17923"/>
                      <a:pt x="107539" y="37984"/>
                      <a:pt x="107539" y="62731"/>
                    </a:cubicBezTo>
                    <a:cubicBezTo>
                      <a:pt x="107539" y="87477"/>
                      <a:pt x="87477" y="107539"/>
                      <a:pt x="62731" y="107539"/>
                    </a:cubicBezTo>
                    <a:cubicBezTo>
                      <a:pt x="37984" y="107539"/>
                      <a:pt x="17923" y="87477"/>
                      <a:pt x="17923" y="62731"/>
                    </a:cubicBezTo>
                    <a:cubicBezTo>
                      <a:pt x="17923" y="37984"/>
                      <a:pt x="37984" y="17923"/>
                      <a:pt x="62731" y="17923"/>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6" name="Freeform 95">
                <a:extLst>
                  <a:ext uri="{FF2B5EF4-FFF2-40B4-BE49-F238E27FC236}">
                    <a16:creationId xmlns:a16="http://schemas.microsoft.com/office/drawing/2014/main" id="{2928750D-A7C3-CD39-B88C-FCEE4921B2D3}"/>
                  </a:ext>
                  <a:ext uri="{C183D7F6-B498-43B3-948B-1728B52AA6E4}">
                    <adec:decorative xmlns:adec="http://schemas.microsoft.com/office/drawing/2017/decorative" val="1"/>
                  </a:ext>
                </a:extLst>
              </p:cNvPr>
              <p:cNvSpPr/>
              <p:nvPr/>
            </p:nvSpPr>
            <p:spPr>
              <a:xfrm>
                <a:off x="1274949" y="3391709"/>
                <a:ext cx="358544" cy="358407"/>
              </a:xfrm>
              <a:custGeom>
                <a:avLst/>
                <a:gdLst>
                  <a:gd name="connsiteX0" fmla="*/ 123791 w 358544"/>
                  <a:gd name="connsiteY0" fmla="*/ 259849 h 358407"/>
                  <a:gd name="connsiteX1" fmla="*/ 188637 w 358544"/>
                  <a:gd name="connsiteY1" fmla="*/ 259849 h 358407"/>
                  <a:gd name="connsiteX2" fmla="*/ 188242 w 358544"/>
                  <a:gd name="connsiteY2" fmla="*/ 268810 h 358407"/>
                  <a:gd name="connsiteX3" fmla="*/ 211041 w 358544"/>
                  <a:gd name="connsiteY3" fmla="*/ 331326 h 358407"/>
                  <a:gd name="connsiteX4" fmla="*/ 179281 w 358544"/>
                  <a:gd name="connsiteY4" fmla="*/ 358408 h 358407"/>
                  <a:gd name="connsiteX5" fmla="*/ 124831 w 358544"/>
                  <a:gd name="connsiteY5" fmla="*/ 265136 h 358407"/>
                  <a:gd name="connsiteX6" fmla="*/ 123791 w 358544"/>
                  <a:gd name="connsiteY6" fmla="*/ 259867 h 358407"/>
                  <a:gd name="connsiteX7" fmla="*/ 119669 w 358544"/>
                  <a:gd name="connsiteY7" fmla="*/ 232964 h 358407"/>
                  <a:gd name="connsiteX8" fmla="*/ 194946 w 358544"/>
                  <a:gd name="connsiteY8" fmla="*/ 232964 h 358407"/>
                  <a:gd name="connsiteX9" fmla="*/ 242030 w 358544"/>
                  <a:gd name="connsiteY9" fmla="*/ 180969 h 358407"/>
                  <a:gd name="connsiteX10" fmla="*/ 242030 w 358544"/>
                  <a:gd name="connsiteY10" fmla="*/ 179213 h 358407"/>
                  <a:gd name="connsiteX11" fmla="*/ 240667 w 358544"/>
                  <a:gd name="connsiteY11" fmla="*/ 143367 h 358407"/>
                  <a:gd name="connsiteX12" fmla="*/ 117894 w 358544"/>
                  <a:gd name="connsiteY12" fmla="*/ 143367 h 358407"/>
                  <a:gd name="connsiteX13" fmla="*/ 117303 w 358544"/>
                  <a:gd name="connsiteY13" fmla="*/ 152113 h 358407"/>
                  <a:gd name="connsiteX14" fmla="*/ 119669 w 358544"/>
                  <a:gd name="connsiteY14" fmla="*/ 232964 h 358407"/>
                  <a:gd name="connsiteX15" fmla="*/ 286819 w 358544"/>
                  <a:gd name="connsiteY15" fmla="*/ 170233 h 358407"/>
                  <a:gd name="connsiteX16" fmla="*/ 357347 w 358544"/>
                  <a:gd name="connsiteY16" fmla="*/ 199950 h 358407"/>
                  <a:gd name="connsiteX17" fmla="*/ 354963 w 358544"/>
                  <a:gd name="connsiteY17" fmla="*/ 143349 h 358407"/>
                  <a:gd name="connsiteX18" fmla="*/ 267677 w 358544"/>
                  <a:gd name="connsiteY18" fmla="*/ 143349 h 358407"/>
                  <a:gd name="connsiteX19" fmla="*/ 268359 w 358544"/>
                  <a:gd name="connsiteY19" fmla="*/ 155124 h 358407"/>
                  <a:gd name="connsiteX20" fmla="*/ 268878 w 358544"/>
                  <a:gd name="connsiteY20" fmla="*/ 171864 h 358407"/>
                  <a:gd name="connsiteX21" fmla="*/ 286819 w 358544"/>
                  <a:gd name="connsiteY21" fmla="*/ 170233 h 358407"/>
                  <a:gd name="connsiteX22" fmla="*/ 19156 w 358544"/>
                  <a:gd name="connsiteY22" fmla="*/ 259867 h 358407"/>
                  <a:gd name="connsiteX23" fmla="*/ 96333 w 358544"/>
                  <a:gd name="connsiteY23" fmla="*/ 259867 h 358407"/>
                  <a:gd name="connsiteX24" fmla="*/ 128451 w 358544"/>
                  <a:gd name="connsiteY24" fmla="*/ 351149 h 358407"/>
                  <a:gd name="connsiteX25" fmla="*/ 21773 w 358544"/>
                  <a:gd name="connsiteY25" fmla="*/ 264867 h 358407"/>
                  <a:gd name="connsiteX26" fmla="*/ 19156 w 358544"/>
                  <a:gd name="connsiteY26" fmla="*/ 259867 h 358407"/>
                  <a:gd name="connsiteX27" fmla="*/ 3617 w 358544"/>
                  <a:gd name="connsiteY27" fmla="*/ 143349 h 358407"/>
                  <a:gd name="connsiteX28" fmla="*/ 90902 w 358544"/>
                  <a:gd name="connsiteY28" fmla="*/ 143349 h 358407"/>
                  <a:gd name="connsiteX29" fmla="*/ 91494 w 358544"/>
                  <a:gd name="connsiteY29" fmla="*/ 222569 h 358407"/>
                  <a:gd name="connsiteX30" fmla="*/ 92515 w 358544"/>
                  <a:gd name="connsiteY30" fmla="*/ 232964 h 358407"/>
                  <a:gd name="connsiteX31" fmla="*/ 8223 w 358544"/>
                  <a:gd name="connsiteY31" fmla="*/ 232964 h 358407"/>
                  <a:gd name="connsiteX32" fmla="*/ 3599 w 358544"/>
                  <a:gd name="connsiteY32" fmla="*/ 143349 h 358407"/>
                  <a:gd name="connsiteX33" fmla="*/ 232046 w 358544"/>
                  <a:gd name="connsiteY33" fmla="*/ 10306 h 358407"/>
                  <a:gd name="connsiteX34" fmla="*/ 230111 w 358544"/>
                  <a:gd name="connsiteY34" fmla="*/ 7259 h 358407"/>
                  <a:gd name="connsiteX35" fmla="*/ 347256 w 358544"/>
                  <a:gd name="connsiteY35" fmla="*/ 116464 h 358407"/>
                  <a:gd name="connsiteX36" fmla="*/ 264989 w 358544"/>
                  <a:gd name="connsiteY36" fmla="*/ 116464 h 358407"/>
                  <a:gd name="connsiteX37" fmla="*/ 232046 w 358544"/>
                  <a:gd name="connsiteY37" fmla="*/ 10306 h 358407"/>
                  <a:gd name="connsiteX38" fmla="*/ 126264 w 358544"/>
                  <a:gd name="connsiteY38" fmla="*/ 7922 h 358407"/>
                  <a:gd name="connsiteX39" fmla="*/ 128451 w 358544"/>
                  <a:gd name="connsiteY39" fmla="*/ 7259 h 358407"/>
                  <a:gd name="connsiteX40" fmla="*/ 94684 w 358544"/>
                  <a:gd name="connsiteY40" fmla="*/ 108578 h 358407"/>
                  <a:gd name="connsiteX41" fmla="*/ 93573 w 358544"/>
                  <a:gd name="connsiteY41" fmla="*/ 116464 h 358407"/>
                  <a:gd name="connsiteX42" fmla="*/ 11342 w 358544"/>
                  <a:gd name="connsiteY42" fmla="*/ 116464 h 358407"/>
                  <a:gd name="connsiteX43" fmla="*/ 126282 w 358544"/>
                  <a:gd name="connsiteY43" fmla="*/ 7904 h 358407"/>
                  <a:gd name="connsiteX44" fmla="*/ 179281 w 358544"/>
                  <a:gd name="connsiteY44" fmla="*/ 0 h 358407"/>
                  <a:gd name="connsiteX45" fmla="*/ 236886 w 358544"/>
                  <a:gd name="connsiteY45" fmla="*/ 110818 h 358407"/>
                  <a:gd name="connsiteX46" fmla="*/ 237728 w 358544"/>
                  <a:gd name="connsiteY46" fmla="*/ 116464 h 358407"/>
                  <a:gd name="connsiteX47" fmla="*/ 120834 w 358544"/>
                  <a:gd name="connsiteY47" fmla="*/ 116464 h 358407"/>
                  <a:gd name="connsiteX48" fmla="*/ 179281 w 358544"/>
                  <a:gd name="connsiteY48" fmla="*/ 0 h 358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58544" h="358407">
                    <a:moveTo>
                      <a:pt x="123791" y="259849"/>
                    </a:moveTo>
                    <a:lnTo>
                      <a:pt x="188637" y="259849"/>
                    </a:lnTo>
                    <a:cubicBezTo>
                      <a:pt x="188386" y="262806"/>
                      <a:pt x="188242" y="265799"/>
                      <a:pt x="188242" y="268810"/>
                    </a:cubicBezTo>
                    <a:cubicBezTo>
                      <a:pt x="188242" y="290336"/>
                      <a:pt x="196433" y="311127"/>
                      <a:pt x="211041" y="331326"/>
                    </a:cubicBezTo>
                    <a:cubicBezTo>
                      <a:pt x="201362" y="348514"/>
                      <a:pt x="190304" y="358408"/>
                      <a:pt x="179281" y="358408"/>
                    </a:cubicBezTo>
                    <a:cubicBezTo>
                      <a:pt x="157827" y="358408"/>
                      <a:pt x="136265" y="320877"/>
                      <a:pt x="124831" y="265136"/>
                    </a:cubicBezTo>
                    <a:lnTo>
                      <a:pt x="123791" y="259867"/>
                    </a:lnTo>
                    <a:close/>
                    <a:moveTo>
                      <a:pt x="119669" y="232964"/>
                    </a:moveTo>
                    <a:lnTo>
                      <a:pt x="194946" y="232964"/>
                    </a:lnTo>
                    <a:cubicBezTo>
                      <a:pt x="203764" y="210464"/>
                      <a:pt x="220511" y="191969"/>
                      <a:pt x="242030" y="180969"/>
                    </a:cubicBezTo>
                    <a:lnTo>
                      <a:pt x="242030" y="179213"/>
                    </a:lnTo>
                    <a:cubicBezTo>
                      <a:pt x="242030" y="166918"/>
                      <a:pt x="241564" y="154927"/>
                      <a:pt x="240667" y="143367"/>
                    </a:cubicBezTo>
                    <a:lnTo>
                      <a:pt x="117894" y="143367"/>
                    </a:lnTo>
                    <a:lnTo>
                      <a:pt x="117303" y="152113"/>
                    </a:lnTo>
                    <a:cubicBezTo>
                      <a:pt x="115745" y="179080"/>
                      <a:pt x="116537" y="206133"/>
                      <a:pt x="119669" y="232964"/>
                    </a:cubicBezTo>
                    <a:close/>
                    <a:moveTo>
                      <a:pt x="286819" y="170233"/>
                    </a:moveTo>
                    <a:cubicBezTo>
                      <a:pt x="314475" y="170233"/>
                      <a:pt x="339459" y="181615"/>
                      <a:pt x="357347" y="199950"/>
                    </a:cubicBezTo>
                    <a:cubicBezTo>
                      <a:pt x="359530" y="181075"/>
                      <a:pt x="358725" y="161974"/>
                      <a:pt x="354963" y="143349"/>
                    </a:cubicBezTo>
                    <a:lnTo>
                      <a:pt x="267677" y="143349"/>
                    </a:lnTo>
                    <a:lnTo>
                      <a:pt x="268359" y="155124"/>
                    </a:lnTo>
                    <a:cubicBezTo>
                      <a:pt x="268627" y="160645"/>
                      <a:pt x="268789" y="166237"/>
                      <a:pt x="268878" y="171864"/>
                    </a:cubicBezTo>
                    <a:cubicBezTo>
                      <a:pt x="274685" y="170789"/>
                      <a:pt x="280708" y="170233"/>
                      <a:pt x="286819" y="170233"/>
                    </a:cubicBezTo>
                    <a:close/>
                    <a:moveTo>
                      <a:pt x="19156" y="259867"/>
                    </a:moveTo>
                    <a:lnTo>
                      <a:pt x="96333" y="259867"/>
                    </a:lnTo>
                    <a:cubicBezTo>
                      <a:pt x="102857" y="297183"/>
                      <a:pt x="113951" y="328942"/>
                      <a:pt x="128451" y="351149"/>
                    </a:cubicBezTo>
                    <a:cubicBezTo>
                      <a:pt x="82882" y="337624"/>
                      <a:pt x="44525" y="306601"/>
                      <a:pt x="21773" y="264867"/>
                    </a:cubicBezTo>
                    <a:lnTo>
                      <a:pt x="19156" y="259867"/>
                    </a:lnTo>
                    <a:close/>
                    <a:moveTo>
                      <a:pt x="3617" y="143349"/>
                    </a:moveTo>
                    <a:lnTo>
                      <a:pt x="90902" y="143349"/>
                    </a:lnTo>
                    <a:cubicBezTo>
                      <a:pt x="89027" y="169730"/>
                      <a:pt x="89225" y="196218"/>
                      <a:pt x="91494" y="222569"/>
                    </a:cubicBezTo>
                    <a:lnTo>
                      <a:pt x="92515" y="232964"/>
                    </a:lnTo>
                    <a:lnTo>
                      <a:pt x="8223" y="232964"/>
                    </a:lnTo>
                    <a:cubicBezTo>
                      <a:pt x="-856" y="203961"/>
                      <a:pt x="-2447" y="173132"/>
                      <a:pt x="3599" y="143349"/>
                    </a:cubicBezTo>
                    <a:close/>
                    <a:moveTo>
                      <a:pt x="232046" y="10306"/>
                    </a:moveTo>
                    <a:lnTo>
                      <a:pt x="230111" y="7259"/>
                    </a:lnTo>
                    <a:cubicBezTo>
                      <a:pt x="284117" y="23288"/>
                      <a:pt x="327481" y="63714"/>
                      <a:pt x="347256" y="116464"/>
                    </a:cubicBezTo>
                    <a:lnTo>
                      <a:pt x="264989" y="116464"/>
                    </a:lnTo>
                    <a:cubicBezTo>
                      <a:pt x="259325" y="73162"/>
                      <a:pt x="247837" y="35954"/>
                      <a:pt x="232046" y="10306"/>
                    </a:cubicBezTo>
                    <a:close/>
                    <a:moveTo>
                      <a:pt x="126264" y="7922"/>
                    </a:moveTo>
                    <a:lnTo>
                      <a:pt x="128451" y="7259"/>
                    </a:lnTo>
                    <a:cubicBezTo>
                      <a:pt x="112661" y="31455"/>
                      <a:pt x="100921" y="66925"/>
                      <a:pt x="94684" y="108578"/>
                    </a:cubicBezTo>
                    <a:lnTo>
                      <a:pt x="93573" y="116464"/>
                    </a:lnTo>
                    <a:lnTo>
                      <a:pt x="11342" y="116464"/>
                    </a:lnTo>
                    <a:cubicBezTo>
                      <a:pt x="30827" y="64464"/>
                      <a:pt x="73255" y="24392"/>
                      <a:pt x="126282" y="7904"/>
                    </a:cubicBezTo>
                    <a:close/>
                    <a:moveTo>
                      <a:pt x="179281" y="0"/>
                    </a:moveTo>
                    <a:cubicBezTo>
                      <a:pt x="202921" y="0"/>
                      <a:pt x="226705" y="45560"/>
                      <a:pt x="236886" y="110818"/>
                    </a:cubicBezTo>
                    <a:lnTo>
                      <a:pt x="237728" y="116464"/>
                    </a:lnTo>
                    <a:lnTo>
                      <a:pt x="120834" y="116464"/>
                    </a:lnTo>
                    <a:cubicBezTo>
                      <a:pt x="130530" y="48195"/>
                      <a:pt x="154977" y="0"/>
                      <a:pt x="179281" y="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7" name="Freeform 96">
                <a:extLst>
                  <a:ext uri="{FF2B5EF4-FFF2-40B4-BE49-F238E27FC236}">
                    <a16:creationId xmlns:a16="http://schemas.microsoft.com/office/drawing/2014/main" id="{7DBB8B48-6F2D-8BF9-CD9A-4CCC3F6595EC}"/>
                  </a:ext>
                  <a:ext uri="{C183D7F6-B498-43B3-948B-1728B52AA6E4}">
                    <adec:decorative xmlns:adec="http://schemas.microsoft.com/office/drawing/2017/decorative" val="1"/>
                  </a:ext>
                </a:extLst>
              </p:cNvPr>
              <p:cNvSpPr/>
              <p:nvPr/>
            </p:nvSpPr>
            <p:spPr>
              <a:xfrm>
                <a:off x="1478903" y="3579865"/>
                <a:ext cx="161307" cy="188191"/>
              </a:xfrm>
              <a:custGeom>
                <a:avLst/>
                <a:gdLst>
                  <a:gd name="connsiteX0" fmla="*/ 161308 w 161307"/>
                  <a:gd name="connsiteY0" fmla="*/ 80654 h 188191"/>
                  <a:gd name="connsiteX1" fmla="*/ 80654 w 161307"/>
                  <a:gd name="connsiteY1" fmla="*/ 0 h 188191"/>
                  <a:gd name="connsiteX2" fmla="*/ 0 w 161307"/>
                  <a:gd name="connsiteY2" fmla="*/ 80654 h 188191"/>
                  <a:gd name="connsiteX3" fmla="*/ 75277 w 161307"/>
                  <a:gd name="connsiteY3" fmla="*/ 186400 h 188191"/>
                  <a:gd name="connsiteX4" fmla="*/ 86031 w 161307"/>
                  <a:gd name="connsiteY4" fmla="*/ 186400 h 188191"/>
                  <a:gd name="connsiteX5" fmla="*/ 161308 w 161307"/>
                  <a:gd name="connsiteY5" fmla="*/ 80654 h 188191"/>
                  <a:gd name="connsiteX6" fmla="*/ 53769 w 161307"/>
                  <a:gd name="connsiteY6" fmla="*/ 80654 h 188191"/>
                  <a:gd name="connsiteX7" fmla="*/ 80654 w 161307"/>
                  <a:gd name="connsiteY7" fmla="*/ 53769 h 188191"/>
                  <a:gd name="connsiteX8" fmla="*/ 107539 w 161307"/>
                  <a:gd name="connsiteY8" fmla="*/ 80654 h 188191"/>
                  <a:gd name="connsiteX9" fmla="*/ 80654 w 161307"/>
                  <a:gd name="connsiteY9" fmla="*/ 107539 h 188191"/>
                  <a:gd name="connsiteX10" fmla="*/ 53769 w 161307"/>
                  <a:gd name="connsiteY10" fmla="*/ 80654 h 188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307" h="188191">
                    <a:moveTo>
                      <a:pt x="161308" y="80654"/>
                    </a:moveTo>
                    <a:cubicBezTo>
                      <a:pt x="161308" y="36110"/>
                      <a:pt x="125198" y="0"/>
                      <a:pt x="80654" y="0"/>
                    </a:cubicBezTo>
                    <a:cubicBezTo>
                      <a:pt x="36110" y="0"/>
                      <a:pt x="0" y="36110"/>
                      <a:pt x="0" y="80654"/>
                    </a:cubicBezTo>
                    <a:cubicBezTo>
                      <a:pt x="0" y="114045"/>
                      <a:pt x="25451" y="149030"/>
                      <a:pt x="75277" y="186400"/>
                    </a:cubicBezTo>
                    <a:cubicBezTo>
                      <a:pt x="78464" y="188789"/>
                      <a:pt x="82844" y="188789"/>
                      <a:pt x="86031" y="186400"/>
                    </a:cubicBezTo>
                    <a:cubicBezTo>
                      <a:pt x="135857" y="149030"/>
                      <a:pt x="161308" y="114045"/>
                      <a:pt x="161308" y="80654"/>
                    </a:cubicBezTo>
                    <a:close/>
                    <a:moveTo>
                      <a:pt x="53769" y="80654"/>
                    </a:moveTo>
                    <a:cubicBezTo>
                      <a:pt x="53769" y="65806"/>
                      <a:pt x="65806" y="53769"/>
                      <a:pt x="80654" y="53769"/>
                    </a:cubicBezTo>
                    <a:cubicBezTo>
                      <a:pt x="95501" y="53769"/>
                      <a:pt x="107539" y="65806"/>
                      <a:pt x="107539" y="80654"/>
                    </a:cubicBezTo>
                    <a:cubicBezTo>
                      <a:pt x="107539" y="95501"/>
                      <a:pt x="95501" y="107539"/>
                      <a:pt x="80654" y="107539"/>
                    </a:cubicBezTo>
                    <a:cubicBezTo>
                      <a:pt x="65806" y="107539"/>
                      <a:pt x="53769" y="95501"/>
                      <a:pt x="53769" y="8065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9" name="Graphic 91">
                <a:extLst>
                  <a:ext uri="{FF2B5EF4-FFF2-40B4-BE49-F238E27FC236}">
                    <a16:creationId xmlns:a16="http://schemas.microsoft.com/office/drawing/2014/main" id="{BE13A639-E928-616F-5B80-F08E99379AC2}"/>
                  </a:ext>
                  <a:ext uri="{C183D7F6-B498-43B3-948B-1728B52AA6E4}">
                    <adec:decorative xmlns:adec="http://schemas.microsoft.com/office/drawing/2017/decorative" val="1"/>
                  </a:ext>
                </a:extLst>
              </p:cNvPr>
              <p:cNvSpPr/>
              <p:nvPr/>
            </p:nvSpPr>
            <p:spPr>
              <a:xfrm>
                <a:off x="1286424" y="4343212"/>
                <a:ext cx="335595" cy="349490"/>
              </a:xfrm>
              <a:custGeom>
                <a:avLst/>
                <a:gdLst>
                  <a:gd name="connsiteX0" fmla="*/ 167986 w 335595"/>
                  <a:gd name="connsiteY0" fmla="*/ 0 h 349490"/>
                  <a:gd name="connsiteX1" fmla="*/ 207094 w 335595"/>
                  <a:gd name="connsiteY1" fmla="*/ 4535 h 349490"/>
                  <a:gd name="connsiteX2" fmla="*/ 217526 w 335595"/>
                  <a:gd name="connsiteY2" fmla="*/ 16167 h 349490"/>
                  <a:gd name="connsiteX3" fmla="*/ 220572 w 335595"/>
                  <a:gd name="connsiteY3" fmla="*/ 43535 h 349490"/>
                  <a:gd name="connsiteX4" fmla="*/ 247973 w 335595"/>
                  <a:gd name="connsiteY4" fmla="*/ 65439 h 349490"/>
                  <a:gd name="connsiteX5" fmla="*/ 255110 w 335595"/>
                  <a:gd name="connsiteY5" fmla="*/ 63537 h 349490"/>
                  <a:gd name="connsiteX6" fmla="*/ 280220 w 335595"/>
                  <a:gd name="connsiteY6" fmla="*/ 52515 h 349490"/>
                  <a:gd name="connsiteX7" fmla="*/ 295455 w 335595"/>
                  <a:gd name="connsiteY7" fmla="*/ 55633 h 349490"/>
                  <a:gd name="connsiteX8" fmla="*/ 334958 w 335595"/>
                  <a:gd name="connsiteY8" fmla="*/ 123598 h 349490"/>
                  <a:gd name="connsiteX9" fmla="*/ 330100 w 335595"/>
                  <a:gd name="connsiteY9" fmla="*/ 138384 h 349490"/>
                  <a:gd name="connsiteX10" fmla="*/ 307840 w 335595"/>
                  <a:gd name="connsiteY10" fmla="*/ 154802 h 349490"/>
                  <a:gd name="connsiteX11" fmla="*/ 302545 w 335595"/>
                  <a:gd name="connsiteY11" fmla="*/ 189404 h 349490"/>
                  <a:gd name="connsiteX12" fmla="*/ 307840 w 335595"/>
                  <a:gd name="connsiteY12" fmla="*/ 194698 h 349490"/>
                  <a:gd name="connsiteX13" fmla="*/ 330118 w 335595"/>
                  <a:gd name="connsiteY13" fmla="*/ 211098 h 349490"/>
                  <a:gd name="connsiteX14" fmla="*/ 334993 w 335595"/>
                  <a:gd name="connsiteY14" fmla="*/ 225903 h 349490"/>
                  <a:gd name="connsiteX15" fmla="*/ 295491 w 335595"/>
                  <a:gd name="connsiteY15" fmla="*/ 293867 h 349490"/>
                  <a:gd name="connsiteX16" fmla="*/ 280292 w 335595"/>
                  <a:gd name="connsiteY16" fmla="*/ 297003 h 349490"/>
                  <a:gd name="connsiteX17" fmla="*/ 255074 w 335595"/>
                  <a:gd name="connsiteY17" fmla="*/ 285945 h 349490"/>
                  <a:gd name="connsiteX18" fmla="*/ 222490 w 335595"/>
                  <a:gd name="connsiteY18" fmla="*/ 298665 h 349490"/>
                  <a:gd name="connsiteX19" fmla="*/ 220555 w 335595"/>
                  <a:gd name="connsiteY19" fmla="*/ 305911 h 349490"/>
                  <a:gd name="connsiteX20" fmla="*/ 217526 w 335595"/>
                  <a:gd name="connsiteY20" fmla="*/ 333262 h 349490"/>
                  <a:gd name="connsiteX21" fmla="*/ 207274 w 335595"/>
                  <a:gd name="connsiteY21" fmla="*/ 344858 h 349490"/>
                  <a:gd name="connsiteX22" fmla="*/ 128304 w 335595"/>
                  <a:gd name="connsiteY22" fmla="*/ 344858 h 349490"/>
                  <a:gd name="connsiteX23" fmla="*/ 118052 w 335595"/>
                  <a:gd name="connsiteY23" fmla="*/ 333262 h 349490"/>
                  <a:gd name="connsiteX24" fmla="*/ 115041 w 335595"/>
                  <a:gd name="connsiteY24" fmla="*/ 305947 h 349490"/>
                  <a:gd name="connsiteX25" fmla="*/ 87625 w 335595"/>
                  <a:gd name="connsiteY25" fmla="*/ 284144 h 349490"/>
                  <a:gd name="connsiteX26" fmla="*/ 80521 w 335595"/>
                  <a:gd name="connsiteY26" fmla="*/ 286052 h 349490"/>
                  <a:gd name="connsiteX27" fmla="*/ 55322 w 335595"/>
                  <a:gd name="connsiteY27" fmla="*/ 297093 h 349490"/>
                  <a:gd name="connsiteX28" fmla="*/ 40105 w 335595"/>
                  <a:gd name="connsiteY28" fmla="*/ 293956 h 349490"/>
                  <a:gd name="connsiteX29" fmla="*/ 602 w 335595"/>
                  <a:gd name="connsiteY29" fmla="*/ 225920 h 349490"/>
                  <a:gd name="connsiteX30" fmla="*/ 5478 w 335595"/>
                  <a:gd name="connsiteY30" fmla="*/ 211116 h 349490"/>
                  <a:gd name="connsiteX31" fmla="*/ 27756 w 335595"/>
                  <a:gd name="connsiteY31" fmla="*/ 194698 h 349490"/>
                  <a:gd name="connsiteX32" fmla="*/ 33082 w 335595"/>
                  <a:gd name="connsiteY32" fmla="*/ 160127 h 349490"/>
                  <a:gd name="connsiteX33" fmla="*/ 27756 w 335595"/>
                  <a:gd name="connsiteY33" fmla="*/ 154802 h 349490"/>
                  <a:gd name="connsiteX34" fmla="*/ 5478 w 335595"/>
                  <a:gd name="connsiteY34" fmla="*/ 138420 h 349490"/>
                  <a:gd name="connsiteX35" fmla="*/ 620 w 335595"/>
                  <a:gd name="connsiteY35" fmla="*/ 123616 h 349490"/>
                  <a:gd name="connsiteX36" fmla="*/ 40123 w 335595"/>
                  <a:gd name="connsiteY36" fmla="*/ 55651 h 349490"/>
                  <a:gd name="connsiteX37" fmla="*/ 55357 w 335595"/>
                  <a:gd name="connsiteY37" fmla="*/ 52533 h 349490"/>
                  <a:gd name="connsiteX38" fmla="*/ 80450 w 335595"/>
                  <a:gd name="connsiteY38" fmla="*/ 63555 h 349490"/>
                  <a:gd name="connsiteX39" fmla="*/ 113145 w 335595"/>
                  <a:gd name="connsiteY39" fmla="*/ 50634 h 349490"/>
                  <a:gd name="connsiteX40" fmla="*/ 115041 w 335595"/>
                  <a:gd name="connsiteY40" fmla="*/ 43517 h 349490"/>
                  <a:gd name="connsiteX41" fmla="*/ 118088 w 335595"/>
                  <a:gd name="connsiteY41" fmla="*/ 16167 h 349490"/>
                  <a:gd name="connsiteX42" fmla="*/ 128537 w 335595"/>
                  <a:gd name="connsiteY42" fmla="*/ 4517 h 349490"/>
                  <a:gd name="connsiteX43" fmla="*/ 167986 w 335595"/>
                  <a:gd name="connsiteY43" fmla="*/ 0 h 349490"/>
                  <a:gd name="connsiteX44" fmla="*/ 167771 w 335595"/>
                  <a:gd name="connsiteY44" fmla="*/ 120981 h 349490"/>
                  <a:gd name="connsiteX45" fmla="*/ 114002 w 335595"/>
                  <a:gd name="connsiteY45" fmla="*/ 174750 h 349490"/>
                  <a:gd name="connsiteX46" fmla="*/ 167771 w 335595"/>
                  <a:gd name="connsiteY46" fmla="*/ 228519 h 349490"/>
                  <a:gd name="connsiteX47" fmla="*/ 221540 w 335595"/>
                  <a:gd name="connsiteY47" fmla="*/ 174750 h 349490"/>
                  <a:gd name="connsiteX48" fmla="*/ 167771 w 335595"/>
                  <a:gd name="connsiteY48" fmla="*/ 120981 h 349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35595" h="349490">
                    <a:moveTo>
                      <a:pt x="167986" y="0"/>
                    </a:moveTo>
                    <a:cubicBezTo>
                      <a:pt x="181142" y="143"/>
                      <a:pt x="194243" y="1667"/>
                      <a:pt x="207094" y="4535"/>
                    </a:cubicBezTo>
                    <a:cubicBezTo>
                      <a:pt x="212699" y="5786"/>
                      <a:pt x="216889" y="10459"/>
                      <a:pt x="217526" y="16167"/>
                    </a:cubicBezTo>
                    <a:lnTo>
                      <a:pt x="220572" y="43535"/>
                    </a:lnTo>
                    <a:cubicBezTo>
                      <a:pt x="222091" y="57150"/>
                      <a:pt x="234359" y="66957"/>
                      <a:pt x="247973" y="65439"/>
                    </a:cubicBezTo>
                    <a:cubicBezTo>
                      <a:pt x="250434" y="65165"/>
                      <a:pt x="252839" y="64524"/>
                      <a:pt x="255110" y="63537"/>
                    </a:cubicBezTo>
                    <a:lnTo>
                      <a:pt x="280220" y="52515"/>
                    </a:lnTo>
                    <a:cubicBezTo>
                      <a:pt x="285445" y="50213"/>
                      <a:pt x="291555" y="51464"/>
                      <a:pt x="295455" y="55633"/>
                    </a:cubicBezTo>
                    <a:cubicBezTo>
                      <a:pt x="313591" y="75010"/>
                      <a:pt x="327098" y="98247"/>
                      <a:pt x="334958" y="123598"/>
                    </a:cubicBezTo>
                    <a:cubicBezTo>
                      <a:pt x="336646" y="129058"/>
                      <a:pt x="334698" y="134989"/>
                      <a:pt x="330100" y="138384"/>
                    </a:cubicBezTo>
                    <a:lnTo>
                      <a:pt x="307840" y="154802"/>
                    </a:lnTo>
                    <a:cubicBezTo>
                      <a:pt x="296823" y="162894"/>
                      <a:pt x="294451" y="178387"/>
                      <a:pt x="302545" y="189404"/>
                    </a:cubicBezTo>
                    <a:cubicBezTo>
                      <a:pt x="304031" y="191426"/>
                      <a:pt x="305816" y="193213"/>
                      <a:pt x="307840" y="194698"/>
                    </a:cubicBezTo>
                    <a:lnTo>
                      <a:pt x="330118" y="211098"/>
                    </a:lnTo>
                    <a:cubicBezTo>
                      <a:pt x="334730" y="214491"/>
                      <a:pt x="336687" y="220432"/>
                      <a:pt x="334993" y="225903"/>
                    </a:cubicBezTo>
                    <a:cubicBezTo>
                      <a:pt x="327131" y="251251"/>
                      <a:pt x="313626" y="274488"/>
                      <a:pt x="295491" y="293867"/>
                    </a:cubicBezTo>
                    <a:cubicBezTo>
                      <a:pt x="291600" y="298027"/>
                      <a:pt x="285511" y="299283"/>
                      <a:pt x="280292" y="297003"/>
                    </a:cubicBezTo>
                    <a:lnTo>
                      <a:pt x="255074" y="285945"/>
                    </a:lnTo>
                    <a:cubicBezTo>
                      <a:pt x="242564" y="280459"/>
                      <a:pt x="227975" y="286155"/>
                      <a:pt x="222490" y="298665"/>
                    </a:cubicBezTo>
                    <a:cubicBezTo>
                      <a:pt x="221481" y="300968"/>
                      <a:pt x="220827" y="303411"/>
                      <a:pt x="220555" y="305911"/>
                    </a:cubicBezTo>
                    <a:lnTo>
                      <a:pt x="217526" y="333262"/>
                    </a:lnTo>
                    <a:cubicBezTo>
                      <a:pt x="216900" y="338904"/>
                      <a:pt x="212797" y="343546"/>
                      <a:pt x="207274" y="344858"/>
                    </a:cubicBezTo>
                    <a:cubicBezTo>
                      <a:pt x="181312" y="351034"/>
                      <a:pt x="154266" y="351034"/>
                      <a:pt x="128304" y="344858"/>
                    </a:cubicBezTo>
                    <a:cubicBezTo>
                      <a:pt x="122781" y="343546"/>
                      <a:pt x="118678" y="338904"/>
                      <a:pt x="118052" y="333262"/>
                    </a:cubicBezTo>
                    <a:lnTo>
                      <a:pt x="115041" y="305947"/>
                    </a:lnTo>
                    <a:cubicBezTo>
                      <a:pt x="113491" y="292356"/>
                      <a:pt x="101217" y="282593"/>
                      <a:pt x="87625" y="284144"/>
                    </a:cubicBezTo>
                    <a:cubicBezTo>
                      <a:pt x="85175" y="284423"/>
                      <a:pt x="82781" y="285067"/>
                      <a:pt x="80521" y="286052"/>
                    </a:cubicBezTo>
                    <a:lnTo>
                      <a:pt x="55322" y="297093"/>
                    </a:lnTo>
                    <a:cubicBezTo>
                      <a:pt x="50098" y="299382"/>
                      <a:pt x="43998" y="298124"/>
                      <a:pt x="40105" y="293956"/>
                    </a:cubicBezTo>
                    <a:cubicBezTo>
                      <a:pt x="21962" y="274557"/>
                      <a:pt x="8455" y="251294"/>
                      <a:pt x="602" y="225920"/>
                    </a:cubicBezTo>
                    <a:cubicBezTo>
                      <a:pt x="-1091" y="220450"/>
                      <a:pt x="865" y="214509"/>
                      <a:pt x="5478" y="211116"/>
                    </a:cubicBezTo>
                    <a:lnTo>
                      <a:pt x="27756" y="194698"/>
                    </a:lnTo>
                    <a:cubicBezTo>
                      <a:pt x="38773" y="186622"/>
                      <a:pt x="41158" y="171144"/>
                      <a:pt x="33082" y="160127"/>
                    </a:cubicBezTo>
                    <a:cubicBezTo>
                      <a:pt x="31589" y="158091"/>
                      <a:pt x="29793" y="156295"/>
                      <a:pt x="27756" y="154802"/>
                    </a:cubicBezTo>
                    <a:lnTo>
                      <a:pt x="5478" y="138420"/>
                    </a:lnTo>
                    <a:cubicBezTo>
                      <a:pt x="872" y="135022"/>
                      <a:pt x="-1077" y="129081"/>
                      <a:pt x="620" y="123616"/>
                    </a:cubicBezTo>
                    <a:cubicBezTo>
                      <a:pt x="8480" y="98265"/>
                      <a:pt x="21986" y="75028"/>
                      <a:pt x="40123" y="55651"/>
                    </a:cubicBezTo>
                    <a:cubicBezTo>
                      <a:pt x="44023" y="51482"/>
                      <a:pt x="50132" y="50231"/>
                      <a:pt x="55357" y="52533"/>
                    </a:cubicBezTo>
                    <a:lnTo>
                      <a:pt x="80450" y="63555"/>
                    </a:lnTo>
                    <a:cubicBezTo>
                      <a:pt x="93047" y="69016"/>
                      <a:pt x="107685" y="63231"/>
                      <a:pt x="113145" y="50634"/>
                    </a:cubicBezTo>
                    <a:cubicBezTo>
                      <a:pt x="114127" y="48369"/>
                      <a:pt x="114766" y="45970"/>
                      <a:pt x="115041" y="43517"/>
                    </a:cubicBezTo>
                    <a:lnTo>
                      <a:pt x="118088" y="16167"/>
                    </a:lnTo>
                    <a:cubicBezTo>
                      <a:pt x="118719" y="10447"/>
                      <a:pt x="122920" y="5763"/>
                      <a:pt x="128537" y="4517"/>
                    </a:cubicBezTo>
                    <a:cubicBezTo>
                      <a:pt x="141388" y="1667"/>
                      <a:pt x="154526" y="161"/>
                      <a:pt x="167986" y="0"/>
                    </a:cubicBezTo>
                    <a:close/>
                    <a:moveTo>
                      <a:pt x="167771" y="120981"/>
                    </a:moveTo>
                    <a:cubicBezTo>
                      <a:pt x="138074" y="120981"/>
                      <a:pt x="114002" y="145053"/>
                      <a:pt x="114002" y="174750"/>
                    </a:cubicBezTo>
                    <a:cubicBezTo>
                      <a:pt x="114002" y="204447"/>
                      <a:pt x="138074" y="228519"/>
                      <a:pt x="167771" y="228519"/>
                    </a:cubicBezTo>
                    <a:cubicBezTo>
                      <a:pt x="197468" y="228519"/>
                      <a:pt x="221540" y="204447"/>
                      <a:pt x="221540" y="174750"/>
                    </a:cubicBezTo>
                    <a:cubicBezTo>
                      <a:pt x="221540" y="145053"/>
                      <a:pt x="197468" y="120981"/>
                      <a:pt x="167771" y="120981"/>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00" name="Graphic 93">
                <a:extLst>
                  <a:ext uri="{FF2B5EF4-FFF2-40B4-BE49-F238E27FC236}">
                    <a16:creationId xmlns:a16="http://schemas.microsoft.com/office/drawing/2014/main" id="{CB5F2226-CD5F-5798-2DAA-442E77E30259}"/>
                  </a:ext>
                  <a:ext uri="{C183D7F6-B498-43B3-948B-1728B52AA6E4}">
                    <adec:decorative xmlns:adec="http://schemas.microsoft.com/office/drawing/2017/decorative" val="1"/>
                  </a:ext>
                </a:extLst>
              </p:cNvPr>
              <p:cNvSpPr/>
              <p:nvPr/>
            </p:nvSpPr>
            <p:spPr>
              <a:xfrm>
                <a:off x="1274992" y="5312620"/>
                <a:ext cx="358458" cy="286823"/>
              </a:xfrm>
              <a:custGeom>
                <a:avLst/>
                <a:gdLst>
                  <a:gd name="connsiteX0" fmla="*/ 112091 w 358458"/>
                  <a:gd name="connsiteY0" fmla="*/ 53823 h 286823"/>
                  <a:gd name="connsiteX1" fmla="*/ 143456 w 358458"/>
                  <a:gd name="connsiteY1" fmla="*/ 85188 h 286823"/>
                  <a:gd name="connsiteX2" fmla="*/ 143456 w 358458"/>
                  <a:gd name="connsiteY2" fmla="*/ 255458 h 286823"/>
                  <a:gd name="connsiteX3" fmla="*/ 112091 w 358458"/>
                  <a:gd name="connsiteY3" fmla="*/ 286823 h 286823"/>
                  <a:gd name="connsiteX4" fmla="*/ 31365 w 358458"/>
                  <a:gd name="connsiteY4" fmla="*/ 286823 h 286823"/>
                  <a:gd name="connsiteX5" fmla="*/ 0 w 358458"/>
                  <a:gd name="connsiteY5" fmla="*/ 255458 h 286823"/>
                  <a:gd name="connsiteX6" fmla="*/ 0 w 358458"/>
                  <a:gd name="connsiteY6" fmla="*/ 85188 h 286823"/>
                  <a:gd name="connsiteX7" fmla="*/ 31365 w 358458"/>
                  <a:gd name="connsiteY7" fmla="*/ 53823 h 286823"/>
                  <a:gd name="connsiteX8" fmla="*/ 112091 w 358458"/>
                  <a:gd name="connsiteY8" fmla="*/ 53823 h 286823"/>
                  <a:gd name="connsiteX9" fmla="*/ 76209 w 358458"/>
                  <a:gd name="connsiteY9" fmla="*/ 224003 h 286823"/>
                  <a:gd name="connsiteX10" fmla="*/ 67247 w 358458"/>
                  <a:gd name="connsiteY10" fmla="*/ 224003 h 286823"/>
                  <a:gd name="connsiteX11" fmla="*/ 53805 w 358458"/>
                  <a:gd name="connsiteY11" fmla="*/ 237445 h 286823"/>
                  <a:gd name="connsiteX12" fmla="*/ 67247 w 358458"/>
                  <a:gd name="connsiteY12" fmla="*/ 250887 h 286823"/>
                  <a:gd name="connsiteX13" fmla="*/ 76209 w 358458"/>
                  <a:gd name="connsiteY13" fmla="*/ 250887 h 286823"/>
                  <a:gd name="connsiteX14" fmla="*/ 89651 w 358458"/>
                  <a:gd name="connsiteY14" fmla="*/ 237445 h 286823"/>
                  <a:gd name="connsiteX15" fmla="*/ 76209 w 358458"/>
                  <a:gd name="connsiteY15" fmla="*/ 224003 h 286823"/>
                  <a:gd name="connsiteX16" fmla="*/ 345019 w 358458"/>
                  <a:gd name="connsiteY16" fmla="*/ 206115 h 286823"/>
                  <a:gd name="connsiteX17" fmla="*/ 358458 w 358458"/>
                  <a:gd name="connsiteY17" fmla="*/ 219561 h 286823"/>
                  <a:gd name="connsiteX18" fmla="*/ 346848 w 358458"/>
                  <a:gd name="connsiteY18" fmla="*/ 232875 h 286823"/>
                  <a:gd name="connsiteX19" fmla="*/ 345019 w 358458"/>
                  <a:gd name="connsiteY19" fmla="*/ 233000 h 286823"/>
                  <a:gd name="connsiteX20" fmla="*/ 161308 w 358458"/>
                  <a:gd name="connsiteY20" fmla="*/ 233000 h 286823"/>
                  <a:gd name="connsiteX21" fmla="*/ 161308 w 358458"/>
                  <a:gd name="connsiteY21" fmla="*/ 206115 h 286823"/>
                  <a:gd name="connsiteX22" fmla="*/ 345019 w 358458"/>
                  <a:gd name="connsiteY22" fmla="*/ 206115 h 286823"/>
                  <a:gd name="connsiteX23" fmla="*/ 291250 w 358458"/>
                  <a:gd name="connsiteY23" fmla="*/ 0 h 286823"/>
                  <a:gd name="connsiteX24" fmla="*/ 322616 w 358458"/>
                  <a:gd name="connsiteY24" fmla="*/ 31365 h 286823"/>
                  <a:gd name="connsiteX25" fmla="*/ 322616 w 358458"/>
                  <a:gd name="connsiteY25" fmla="*/ 165789 h 286823"/>
                  <a:gd name="connsiteX26" fmla="*/ 291250 w 358458"/>
                  <a:gd name="connsiteY26" fmla="*/ 197154 h 286823"/>
                  <a:gd name="connsiteX27" fmla="*/ 161308 w 358458"/>
                  <a:gd name="connsiteY27" fmla="*/ 197154 h 286823"/>
                  <a:gd name="connsiteX28" fmla="*/ 161308 w 358458"/>
                  <a:gd name="connsiteY28" fmla="*/ 71692 h 286823"/>
                  <a:gd name="connsiteX29" fmla="*/ 128150 w 358458"/>
                  <a:gd name="connsiteY29" fmla="*/ 35954 h 286823"/>
                  <a:gd name="connsiteX30" fmla="*/ 125462 w 358458"/>
                  <a:gd name="connsiteY30" fmla="*/ 35846 h 286823"/>
                  <a:gd name="connsiteX31" fmla="*/ 35846 w 358458"/>
                  <a:gd name="connsiteY31" fmla="*/ 35846 h 286823"/>
                  <a:gd name="connsiteX32" fmla="*/ 35846 w 358458"/>
                  <a:gd name="connsiteY32" fmla="*/ 31365 h 286823"/>
                  <a:gd name="connsiteX33" fmla="*/ 67212 w 358458"/>
                  <a:gd name="connsiteY33" fmla="*/ 0 h 286823"/>
                  <a:gd name="connsiteX34" fmla="*/ 291250 w 358458"/>
                  <a:gd name="connsiteY34" fmla="*/ 0 h 286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58458" h="286823">
                    <a:moveTo>
                      <a:pt x="112091" y="53823"/>
                    </a:moveTo>
                    <a:cubicBezTo>
                      <a:pt x="129423" y="53823"/>
                      <a:pt x="143456" y="67875"/>
                      <a:pt x="143456" y="85188"/>
                    </a:cubicBezTo>
                    <a:lnTo>
                      <a:pt x="143456" y="255458"/>
                    </a:lnTo>
                    <a:cubicBezTo>
                      <a:pt x="143456" y="272780"/>
                      <a:pt x="129414" y="286823"/>
                      <a:pt x="112091" y="286823"/>
                    </a:cubicBezTo>
                    <a:lnTo>
                      <a:pt x="31365" y="286823"/>
                    </a:lnTo>
                    <a:cubicBezTo>
                      <a:pt x="14043" y="286823"/>
                      <a:pt x="0" y="272780"/>
                      <a:pt x="0" y="255458"/>
                    </a:cubicBezTo>
                    <a:lnTo>
                      <a:pt x="0" y="85188"/>
                    </a:lnTo>
                    <a:cubicBezTo>
                      <a:pt x="0" y="67875"/>
                      <a:pt x="14052" y="53823"/>
                      <a:pt x="31365" y="53823"/>
                    </a:cubicBezTo>
                    <a:lnTo>
                      <a:pt x="112091" y="53823"/>
                    </a:lnTo>
                    <a:close/>
                    <a:moveTo>
                      <a:pt x="76209" y="224003"/>
                    </a:moveTo>
                    <a:lnTo>
                      <a:pt x="67247" y="224003"/>
                    </a:lnTo>
                    <a:cubicBezTo>
                      <a:pt x="59823" y="224003"/>
                      <a:pt x="53805" y="230021"/>
                      <a:pt x="53805" y="237445"/>
                    </a:cubicBezTo>
                    <a:cubicBezTo>
                      <a:pt x="53805" y="244869"/>
                      <a:pt x="59823" y="250887"/>
                      <a:pt x="67247" y="250887"/>
                    </a:cubicBezTo>
                    <a:lnTo>
                      <a:pt x="76209" y="250887"/>
                    </a:lnTo>
                    <a:cubicBezTo>
                      <a:pt x="83633" y="250887"/>
                      <a:pt x="89651" y="244869"/>
                      <a:pt x="89651" y="237445"/>
                    </a:cubicBezTo>
                    <a:cubicBezTo>
                      <a:pt x="89651" y="230021"/>
                      <a:pt x="83633" y="224003"/>
                      <a:pt x="76209" y="224003"/>
                    </a:cubicBezTo>
                    <a:close/>
                    <a:moveTo>
                      <a:pt x="345019" y="206115"/>
                    </a:moveTo>
                    <a:cubicBezTo>
                      <a:pt x="352443" y="206117"/>
                      <a:pt x="358460" y="212138"/>
                      <a:pt x="358458" y="219561"/>
                    </a:cubicBezTo>
                    <a:cubicBezTo>
                      <a:pt x="358456" y="226277"/>
                      <a:pt x="353499" y="231959"/>
                      <a:pt x="346848" y="232875"/>
                    </a:cubicBezTo>
                    <a:lnTo>
                      <a:pt x="345019" y="233000"/>
                    </a:lnTo>
                    <a:lnTo>
                      <a:pt x="161308" y="233000"/>
                    </a:lnTo>
                    <a:lnTo>
                      <a:pt x="161308" y="206115"/>
                    </a:lnTo>
                    <a:lnTo>
                      <a:pt x="345019" y="206115"/>
                    </a:lnTo>
                    <a:close/>
                    <a:moveTo>
                      <a:pt x="291250" y="0"/>
                    </a:moveTo>
                    <a:cubicBezTo>
                      <a:pt x="308564" y="0"/>
                      <a:pt x="322616" y="14052"/>
                      <a:pt x="322616" y="31365"/>
                    </a:cubicBezTo>
                    <a:lnTo>
                      <a:pt x="322616" y="165789"/>
                    </a:lnTo>
                    <a:cubicBezTo>
                      <a:pt x="322616" y="183111"/>
                      <a:pt x="308573" y="197154"/>
                      <a:pt x="291250" y="197154"/>
                    </a:cubicBezTo>
                    <a:lnTo>
                      <a:pt x="161308" y="197154"/>
                    </a:lnTo>
                    <a:lnTo>
                      <a:pt x="161308" y="71692"/>
                    </a:lnTo>
                    <a:cubicBezTo>
                      <a:pt x="161304" y="52940"/>
                      <a:pt x="146849" y="37360"/>
                      <a:pt x="128150" y="35954"/>
                    </a:cubicBezTo>
                    <a:lnTo>
                      <a:pt x="125462" y="35846"/>
                    </a:lnTo>
                    <a:lnTo>
                      <a:pt x="35846" y="35846"/>
                    </a:lnTo>
                    <a:lnTo>
                      <a:pt x="35846" y="31365"/>
                    </a:lnTo>
                    <a:cubicBezTo>
                      <a:pt x="35846" y="14052"/>
                      <a:pt x="49898" y="0"/>
                      <a:pt x="67212" y="0"/>
                    </a:cubicBezTo>
                    <a:lnTo>
                      <a:pt x="291250"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cxnSp>
            <p:nvCxnSpPr>
              <p:cNvPr id="103" name="Straight Connector 102">
                <a:extLst>
                  <a:ext uri="{FF2B5EF4-FFF2-40B4-BE49-F238E27FC236}">
                    <a16:creationId xmlns:a16="http://schemas.microsoft.com/office/drawing/2014/main" id="{FDDBBE27-5248-424C-2F8C-BF1954B67206}"/>
                  </a:ext>
                  <a:ext uri="{C183D7F6-B498-43B3-948B-1728B52AA6E4}">
                    <adec:decorative xmlns:adec="http://schemas.microsoft.com/office/drawing/2017/decorative" val="1"/>
                  </a:ext>
                </a:extLst>
              </p:cNvPr>
              <p:cNvCxnSpPr>
                <a:cxnSpLocks/>
              </p:cNvCxnSpPr>
              <p:nvPr/>
            </p:nvCxnSpPr>
            <p:spPr>
              <a:xfrm>
                <a:off x="3331028" y="2641807"/>
                <a:ext cx="0" cy="2814225"/>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1" name="Oval 50">
                <a:extLst>
                  <a:ext uri="{FF2B5EF4-FFF2-40B4-BE49-F238E27FC236}">
                    <a16:creationId xmlns:a16="http://schemas.microsoft.com/office/drawing/2014/main" id="{83E8A704-E841-0D86-8D43-69B1AA410831}"/>
                  </a:ext>
                  <a:ext uri="{C183D7F6-B498-43B3-948B-1728B52AA6E4}">
                    <adec:decorative xmlns:adec="http://schemas.microsoft.com/office/drawing/2017/decorative" val="1"/>
                  </a:ext>
                </a:extLst>
              </p:cNvPr>
              <p:cNvSpPr/>
              <p:nvPr/>
            </p:nvSpPr>
            <p:spPr bwMode="auto">
              <a:xfrm>
                <a:off x="3744841" y="3687617"/>
                <a:ext cx="770800" cy="77080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50" name="Graphic 65">
                <a:extLst>
                  <a:ext uri="{FF2B5EF4-FFF2-40B4-BE49-F238E27FC236}">
                    <a16:creationId xmlns:a16="http://schemas.microsoft.com/office/drawing/2014/main" id="{D5087F83-5096-11A0-2A68-7DA8F44D14AA}"/>
                  </a:ext>
                  <a:ext uri="{C183D7F6-B498-43B3-948B-1728B52AA6E4}">
                    <adec:decorative xmlns:adec="http://schemas.microsoft.com/office/drawing/2017/decorative" val="1"/>
                  </a:ext>
                </a:extLst>
              </p:cNvPr>
              <p:cNvSpPr/>
              <p:nvPr/>
            </p:nvSpPr>
            <p:spPr>
              <a:xfrm>
                <a:off x="3982098" y="3887886"/>
                <a:ext cx="296286" cy="370263"/>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53" name="Title 1">
                <a:extLst>
                  <a:ext uri="{FF2B5EF4-FFF2-40B4-BE49-F238E27FC236}">
                    <a16:creationId xmlns:a16="http://schemas.microsoft.com/office/drawing/2014/main" id="{7770451B-0C8A-F30B-A8D9-3965723108E9}"/>
                  </a:ext>
                  <a:ext uri="{C183D7F6-B498-43B3-948B-1728B52AA6E4}">
                    <adec:decorative xmlns:adec="http://schemas.microsoft.com/office/drawing/2017/decorative" val="1"/>
                  </a:ext>
                </a:extLst>
              </p:cNvPr>
              <p:cNvSpPr txBox="1">
                <a:spLocks/>
              </p:cNvSpPr>
              <p:nvPr/>
            </p:nvSpPr>
            <p:spPr>
              <a:xfrm>
                <a:off x="4641309" y="3639422"/>
                <a:ext cx="1721438" cy="37677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00" spc="0"/>
                  <a:t>Entra Conditional </a:t>
                </a:r>
                <a:br>
                  <a:rPr lang="en-US" sz="1200" spc="0"/>
                </a:br>
                <a:r>
                  <a:rPr lang="en-US" sz="1200" spc="0"/>
                  <a:t>Access Policies</a:t>
                </a:r>
              </a:p>
            </p:txBody>
          </p:sp>
          <p:cxnSp>
            <p:nvCxnSpPr>
              <p:cNvPr id="54" name="Straight Arrow Connector 53">
                <a:extLst>
                  <a:ext uri="{FF2B5EF4-FFF2-40B4-BE49-F238E27FC236}">
                    <a16:creationId xmlns:a16="http://schemas.microsoft.com/office/drawing/2014/main" id="{B8023D14-374E-5321-5267-260B6EACD5FE}"/>
                  </a:ext>
                  <a:ext uri="{C183D7F6-B498-43B3-948B-1728B52AA6E4}">
                    <adec:decorative xmlns:adec="http://schemas.microsoft.com/office/drawing/2017/decorative" val="1"/>
                  </a:ext>
                </a:extLst>
              </p:cNvPr>
              <p:cNvCxnSpPr>
                <a:cxnSpLocks/>
                <a:stCxn id="51" idx="6"/>
              </p:cNvCxnSpPr>
              <p:nvPr/>
            </p:nvCxnSpPr>
            <p:spPr>
              <a:xfrm>
                <a:off x="4515641" y="4073017"/>
                <a:ext cx="217099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5" name="Title 1">
                <a:extLst>
                  <a:ext uri="{FF2B5EF4-FFF2-40B4-BE49-F238E27FC236}">
                    <a16:creationId xmlns:a16="http://schemas.microsoft.com/office/drawing/2014/main" id="{0F9ADA79-1DD8-BD58-FC73-3D9E274570DC}"/>
                  </a:ext>
                  <a:ext uri="{C183D7F6-B498-43B3-948B-1728B52AA6E4}">
                    <adec:decorative xmlns:adec="http://schemas.microsoft.com/office/drawing/2017/decorative" val="1"/>
                  </a:ext>
                </a:extLst>
              </p:cNvPr>
              <p:cNvSpPr txBox="1">
                <a:spLocks/>
              </p:cNvSpPr>
              <p:nvPr/>
            </p:nvSpPr>
            <p:spPr>
              <a:xfrm>
                <a:off x="4641309" y="4126742"/>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Inbound</a:t>
                </a:r>
              </a:p>
            </p:txBody>
          </p:sp>
          <p:cxnSp>
            <p:nvCxnSpPr>
              <p:cNvPr id="104" name="Straight Arrow Connector 103">
                <a:extLst>
                  <a:ext uri="{FF2B5EF4-FFF2-40B4-BE49-F238E27FC236}">
                    <a16:creationId xmlns:a16="http://schemas.microsoft.com/office/drawing/2014/main" id="{637ED3E2-535A-8A43-AE7C-B6E31D7EDBC8}"/>
                  </a:ext>
                  <a:ext uri="{C183D7F6-B498-43B3-948B-1728B52AA6E4}">
                    <adec:decorative xmlns:adec="http://schemas.microsoft.com/office/drawing/2017/decorative" val="1"/>
                  </a:ext>
                </a:extLst>
              </p:cNvPr>
              <p:cNvCxnSpPr>
                <a:cxnSpLocks/>
              </p:cNvCxnSpPr>
              <p:nvPr/>
            </p:nvCxnSpPr>
            <p:spPr>
              <a:xfrm>
                <a:off x="3331028" y="4073017"/>
                <a:ext cx="413813"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A912CDF-7ACE-5DAF-0150-411117A9D728}"/>
                  </a:ext>
                  <a:ext uri="{C183D7F6-B498-43B3-948B-1728B52AA6E4}">
                    <adec:decorative xmlns:adec="http://schemas.microsoft.com/office/drawing/2017/decorative" val="1"/>
                  </a:ext>
                </a:extLst>
              </p:cNvPr>
              <p:cNvCxnSpPr>
                <a:cxnSpLocks/>
              </p:cNvCxnSpPr>
              <p:nvPr/>
            </p:nvCxnSpPr>
            <p:spPr>
              <a:xfrm>
                <a:off x="2868638" y="5456031"/>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A41E3329-46FE-F9D0-D3ED-A48FF0F0BEB3}"/>
                  </a:ext>
                  <a:ext uri="{C183D7F6-B498-43B3-948B-1728B52AA6E4}">
                    <adec:decorative xmlns:adec="http://schemas.microsoft.com/office/drawing/2017/decorative" val="1"/>
                  </a:ext>
                </a:extLst>
              </p:cNvPr>
              <p:cNvCxnSpPr>
                <a:cxnSpLocks/>
              </p:cNvCxnSpPr>
              <p:nvPr/>
            </p:nvCxnSpPr>
            <p:spPr>
              <a:xfrm>
                <a:off x="2868638" y="451795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3B853D7E-DFCD-336E-9C59-5EBD1C64EE75}"/>
                  </a:ext>
                  <a:ext uri="{C183D7F6-B498-43B3-948B-1728B52AA6E4}">
                    <adec:decorative xmlns:adec="http://schemas.microsoft.com/office/drawing/2017/decorative" val="1"/>
                  </a:ext>
                </a:extLst>
              </p:cNvPr>
              <p:cNvCxnSpPr>
                <a:cxnSpLocks/>
              </p:cNvCxnSpPr>
              <p:nvPr/>
            </p:nvCxnSpPr>
            <p:spPr>
              <a:xfrm>
                <a:off x="2868638" y="3579882"/>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5FF0AF47-3ED0-D363-2AB6-99001A920750}"/>
                  </a:ext>
                  <a:ext uri="{C183D7F6-B498-43B3-948B-1728B52AA6E4}">
                    <adec:decorative xmlns:adec="http://schemas.microsoft.com/office/drawing/2017/decorative" val="1"/>
                  </a:ext>
                </a:extLst>
              </p:cNvPr>
              <p:cNvCxnSpPr>
                <a:cxnSpLocks/>
              </p:cNvCxnSpPr>
              <p:nvPr/>
            </p:nvCxnSpPr>
            <p:spPr>
              <a:xfrm>
                <a:off x="2868638" y="2641807"/>
                <a:ext cx="462390" cy="0"/>
              </a:xfrm>
              <a:prstGeom prst="straightConnector1">
                <a:avLst/>
              </a:prstGeom>
              <a:ln w="12700" cap="rnd">
                <a:solidFill>
                  <a:schemeClr val="tx1"/>
                </a:solidFill>
                <a:headEnd type="oval" w="med" len="med"/>
                <a:tailEnd type="none" w="lg" len="sm"/>
              </a:ln>
              <a:effectLst/>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CC3EDE82-F8C9-EF4D-FCE6-2FC228D30B28}"/>
                  </a:ext>
                  <a:ext uri="{C183D7F6-B498-43B3-948B-1728B52AA6E4}">
                    <adec:decorative xmlns:adec="http://schemas.microsoft.com/office/drawing/2017/decorative" val="1"/>
                  </a:ext>
                </a:extLst>
              </p:cNvPr>
              <p:cNvSpPr txBox="1">
                <a:spLocks/>
              </p:cNvSpPr>
              <p:nvPr/>
            </p:nvSpPr>
            <p:spPr>
              <a:xfrm>
                <a:off x="6686641" y="4492423"/>
                <a:ext cx="1454120"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OneLake</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23" name="Graphic 122">
                <a:extLst>
                  <a:ext uri="{FF2B5EF4-FFF2-40B4-BE49-F238E27FC236}">
                    <a16:creationId xmlns:a16="http://schemas.microsoft.com/office/drawing/2014/main" id="{78D0DB35-EBCB-B0D8-9454-DB29270643F4}"/>
                  </a:ext>
                  <a:ext uri="{C183D7F6-B498-43B3-948B-1728B52AA6E4}">
                    <adec:decorative xmlns:adec="http://schemas.microsoft.com/office/drawing/2017/decorative" val="1"/>
                  </a:ext>
                </a:extLst>
              </p:cNvPr>
              <p:cNvPicPr>
                <a:picLocks/>
              </p:cNvPicPr>
              <p:nvPr/>
            </p:nvPicPr>
            <p:blipFill rotWithShape="1">
              <a:blip r:embed="rId3">
                <a:extLst>
                  <a:ext uri="{96DAC541-7B7A-43D3-8B79-37D633B846F1}">
                    <asvg:svgBlip xmlns:asvg="http://schemas.microsoft.com/office/drawing/2016/SVG/main" r:embed="rId4"/>
                  </a:ext>
                </a:extLst>
              </a:blip>
              <a:srcRect l="-5296" r="-5296"/>
              <a:stretch/>
            </p:blipFill>
            <p:spPr>
              <a:xfrm>
                <a:off x="7454668" y="3950753"/>
                <a:ext cx="421169" cy="380829"/>
              </a:xfrm>
              <a:prstGeom prst="rect">
                <a:avLst/>
              </a:prstGeom>
              <a:effectLst/>
            </p:spPr>
          </p:pic>
          <p:pic>
            <p:nvPicPr>
              <p:cNvPr id="124" name="Graphic 123">
                <a:extLst>
                  <a:ext uri="{FF2B5EF4-FFF2-40B4-BE49-F238E27FC236}">
                    <a16:creationId xmlns:a16="http://schemas.microsoft.com/office/drawing/2014/main" id="{5D7BF7B5-D054-AE16-5669-7D63A16BFB92}"/>
                  </a:ext>
                  <a:ext uri="{C183D7F6-B498-43B3-948B-1728B52AA6E4}">
                    <adec:decorative xmlns:adec="http://schemas.microsoft.com/office/drawing/2017/decorative" val="1"/>
                  </a:ext>
                </a:extLst>
              </p:cNvPr>
              <p:cNvPicPr>
                <a:picLocks/>
              </p:cNvPicPr>
              <p:nvPr/>
            </p:nvPicPr>
            <p:blipFill rotWithShape="1">
              <a:blip r:embed="rId5">
                <a:extLst>
                  <a:ext uri="{96DAC541-7B7A-43D3-8B79-37D633B846F1}">
                    <asvg:svgBlip xmlns:asvg="http://schemas.microsoft.com/office/drawing/2016/SVG/main" r:embed="rId6"/>
                  </a:ext>
                </a:extLst>
              </a:blip>
              <a:srcRect l="-5296" r="-5296"/>
              <a:stretch/>
            </p:blipFill>
            <p:spPr>
              <a:xfrm>
                <a:off x="6941897" y="3471520"/>
                <a:ext cx="445202" cy="402561"/>
              </a:xfrm>
              <a:prstGeom prst="rect">
                <a:avLst/>
              </a:prstGeom>
              <a:effectLst/>
            </p:spPr>
          </p:pic>
          <p:pic>
            <p:nvPicPr>
              <p:cNvPr id="125" name="Graphic 124">
                <a:extLst>
                  <a:ext uri="{FF2B5EF4-FFF2-40B4-BE49-F238E27FC236}">
                    <a16:creationId xmlns:a16="http://schemas.microsoft.com/office/drawing/2014/main" id="{F4E6874E-4106-D9A9-D4A5-40FC1CAD479B}"/>
                  </a:ext>
                  <a:ext uri="{C183D7F6-B498-43B3-948B-1728B52AA6E4}">
                    <adec:decorative xmlns:adec="http://schemas.microsoft.com/office/drawing/2017/decorative" val="1"/>
                  </a:ext>
                </a:extLst>
              </p:cNvPr>
              <p:cNvPicPr>
                <a:picLocks/>
              </p:cNvPicPr>
              <p:nvPr/>
            </p:nvPicPr>
            <p:blipFill rotWithShape="1">
              <a:blip r:embed="rId7">
                <a:extLst>
                  <a:ext uri="{96DAC541-7B7A-43D3-8B79-37D633B846F1}">
                    <asvg:svgBlip xmlns:asvg="http://schemas.microsoft.com/office/drawing/2016/SVG/main" r:embed="rId8"/>
                  </a:ext>
                </a:extLst>
              </a:blip>
              <a:srcRect l="-5296" r="-5296"/>
              <a:stretch/>
            </p:blipFill>
            <p:spPr>
              <a:xfrm>
                <a:off x="7444999" y="3473643"/>
                <a:ext cx="440507" cy="398315"/>
              </a:xfrm>
              <a:prstGeom prst="rect">
                <a:avLst/>
              </a:prstGeom>
              <a:effectLst/>
            </p:spPr>
          </p:pic>
          <p:pic>
            <p:nvPicPr>
              <p:cNvPr id="126" name="Graphic 125">
                <a:extLst>
                  <a:ext uri="{FF2B5EF4-FFF2-40B4-BE49-F238E27FC236}">
                    <a16:creationId xmlns:a16="http://schemas.microsoft.com/office/drawing/2014/main" id="{13B2840B-3ACE-8943-3D56-FF941DA155A8}"/>
                  </a:ext>
                  <a:ext uri="{C183D7F6-B498-43B3-948B-1728B52AA6E4}">
                    <adec:decorative xmlns:adec="http://schemas.microsoft.com/office/drawing/2017/decorative" val="1"/>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5296" r="-5296"/>
              <a:stretch/>
            </p:blipFill>
            <p:spPr>
              <a:xfrm>
                <a:off x="6953913" y="3950752"/>
                <a:ext cx="421171" cy="380831"/>
              </a:xfrm>
              <a:prstGeom prst="rect">
                <a:avLst/>
              </a:prstGeom>
              <a:effectLst/>
            </p:spPr>
          </p:pic>
          <p:sp>
            <p:nvSpPr>
              <p:cNvPr id="120" name="Rounded Rectangle 14">
                <a:extLst>
                  <a:ext uri="{FF2B5EF4-FFF2-40B4-BE49-F238E27FC236}">
                    <a16:creationId xmlns:a16="http://schemas.microsoft.com/office/drawing/2014/main" id="{42A8EFA2-7711-C1AD-D1C0-AAF31416F04E}"/>
                  </a:ext>
                  <a:ext uri="{C183D7F6-B498-43B3-948B-1728B52AA6E4}">
                    <adec:decorative xmlns:adec="http://schemas.microsoft.com/office/drawing/2017/decorative" val="1"/>
                  </a:ext>
                </a:extLst>
              </p:cNvPr>
              <p:cNvSpPr>
                <a:spLocks/>
              </p:cNvSpPr>
              <p:nvPr/>
            </p:nvSpPr>
            <p:spPr>
              <a:xfrm>
                <a:off x="6686640" y="3239796"/>
                <a:ext cx="1454108" cy="1666441"/>
              </a:xfrm>
              <a:prstGeom prst="roundRect">
                <a:avLst>
                  <a:gd name="adj" fmla="val 103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30" name="Title 1">
                <a:extLst>
                  <a:ext uri="{FF2B5EF4-FFF2-40B4-BE49-F238E27FC236}">
                    <a16:creationId xmlns:a16="http://schemas.microsoft.com/office/drawing/2014/main" id="{9261D4B4-A299-048A-E1AE-00A6AD1D4AEC}"/>
                  </a:ext>
                  <a:ext uri="{C183D7F6-B498-43B3-948B-1728B52AA6E4}">
                    <adec:decorative xmlns:adec="http://schemas.microsoft.com/office/drawing/2017/decorative" val="1"/>
                  </a:ext>
                </a:extLst>
              </p:cNvPr>
              <p:cNvSpPr txBox="1">
                <a:spLocks/>
              </p:cNvSpPr>
              <p:nvPr/>
            </p:nvSpPr>
            <p:spPr>
              <a:xfrm>
                <a:off x="6686641" y="4986898"/>
                <a:ext cx="1462284" cy="18352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00" spc="0">
                    <a:latin typeface="+mn-lt"/>
                  </a:rPr>
                  <a:t>Microsoft Fabric</a:t>
                </a:r>
              </a:p>
            </p:txBody>
          </p:sp>
        </p:grpSp>
        <p:cxnSp>
          <p:nvCxnSpPr>
            <p:cNvPr id="35" name="Straight Connector 34">
              <a:extLst>
                <a:ext uri="{FF2B5EF4-FFF2-40B4-BE49-F238E27FC236}">
                  <a16:creationId xmlns:a16="http://schemas.microsoft.com/office/drawing/2014/main" id="{EED8F8F3-8754-DFB2-8CA6-8A8A890B66C6}"/>
                </a:ext>
                <a:ext uri="{C183D7F6-B498-43B3-948B-1728B52AA6E4}">
                  <adec:decorative xmlns:adec="http://schemas.microsoft.com/office/drawing/2017/decorative" val="1"/>
                </a:ext>
              </a:extLst>
            </p:cNvPr>
            <p:cNvCxnSpPr>
              <a:cxnSpLocks/>
            </p:cNvCxnSpPr>
            <p:nvPr/>
          </p:nvCxnSpPr>
          <p:spPr>
            <a:xfrm>
              <a:off x="8935903" y="1828800"/>
              <a:ext cx="0" cy="4440238"/>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3" name="Group 132" descr="A flowchart illustrating the decision-making process for access control, where signals from different sources such as devices, networks, and applications are analyzed. Based on these inputs, the system makes a decision to allow full access, restrict access with limitations, or block access entirely, followed by enforcement measures to protect data and resources.">
              <a:extLst>
                <a:ext uri="{FF2B5EF4-FFF2-40B4-BE49-F238E27FC236}">
                  <a16:creationId xmlns:a16="http://schemas.microsoft.com/office/drawing/2014/main" id="{C3F06692-2248-7C36-62EF-1C3858AA5912}"/>
                </a:ext>
              </a:extLst>
            </p:cNvPr>
            <p:cNvGrpSpPr/>
            <p:nvPr/>
          </p:nvGrpSpPr>
          <p:grpSpPr>
            <a:xfrm>
              <a:off x="9718357" y="2157984"/>
              <a:ext cx="1409291" cy="3872706"/>
              <a:chOff x="9611187" y="2006054"/>
              <a:chExt cx="1375311" cy="3963542"/>
            </a:xfrm>
          </p:grpSpPr>
          <p:pic>
            <p:nvPicPr>
              <p:cNvPr id="40" name="Picture 2">
                <a:extLst>
                  <a:ext uri="{FF2B5EF4-FFF2-40B4-BE49-F238E27FC236}">
                    <a16:creationId xmlns:a16="http://schemas.microsoft.com/office/drawing/2014/main" id="{A5C06849-97D0-3A12-D5FF-4799CF1DA0DB}"/>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441" t="3331" r="70498" b="2586"/>
              <a:stretch/>
            </p:blipFill>
            <p:spPr bwMode="auto">
              <a:xfrm>
                <a:off x="9661634" y="2006054"/>
                <a:ext cx="1274416"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06E14292-CE04-201F-86B9-880A9C0860BC}"/>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7220" t="3331" r="32498" b="2586"/>
              <a:stretch/>
            </p:blipFill>
            <p:spPr bwMode="auto">
              <a:xfrm>
                <a:off x="9611187" y="3531623"/>
                <a:ext cx="1375311" cy="112385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2" name="Picture 2">
                <a:extLst>
                  <a:ext uri="{FF2B5EF4-FFF2-40B4-BE49-F238E27FC236}">
                    <a16:creationId xmlns:a16="http://schemas.microsoft.com/office/drawing/2014/main" id="{C85E720B-0D0D-6E7D-5BA8-7D6569B6B417}"/>
                  </a:ext>
                  <a:ext uri="{C183D7F6-B498-43B3-948B-1728B52AA6E4}">
                    <adec:decorative xmlns:adec="http://schemas.microsoft.com/office/drawing/2017/decorative" val="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74400" t="21032" r="2684" b="2586"/>
              <a:stretch/>
            </p:blipFill>
            <p:spPr bwMode="auto">
              <a:xfrm>
                <a:off x="9778454" y="5057192"/>
                <a:ext cx="1040776" cy="912404"/>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3" name="Straight Arrow Connector 42">
                <a:extLst>
                  <a:ext uri="{FF2B5EF4-FFF2-40B4-BE49-F238E27FC236}">
                    <a16:creationId xmlns:a16="http://schemas.microsoft.com/office/drawing/2014/main" id="{9111A084-1075-4168-199D-59FEB7AC21B2}"/>
                  </a:ext>
                  <a:ext uri="{C183D7F6-B498-43B3-948B-1728B52AA6E4}">
                    <adec:decorative xmlns:adec="http://schemas.microsoft.com/office/drawing/2017/decorative" val="1"/>
                  </a:ext>
                </a:extLst>
              </p:cNvPr>
              <p:cNvCxnSpPr>
                <a:cxnSpLocks/>
              </p:cNvCxnSpPr>
              <p:nvPr/>
            </p:nvCxnSpPr>
            <p:spPr>
              <a:xfrm>
                <a:off x="10298842" y="4726983"/>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BB770B-E7CB-496C-59E0-272079B2CE15}"/>
                  </a:ext>
                  <a:ext uri="{C183D7F6-B498-43B3-948B-1728B52AA6E4}">
                    <adec:decorative xmlns:adec="http://schemas.microsoft.com/office/drawing/2017/decorative" val="1"/>
                  </a:ext>
                </a:extLst>
              </p:cNvPr>
              <p:cNvCxnSpPr>
                <a:cxnSpLocks/>
              </p:cNvCxnSpPr>
              <p:nvPr/>
            </p:nvCxnSpPr>
            <p:spPr>
              <a:xfrm>
                <a:off x="10298842" y="3208149"/>
                <a:ext cx="0" cy="256592"/>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295581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54F5-4D37-ABB5-3528-A1758E89FC85}"/>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9CF5A39D-09A6-A344-B60B-F93C7F3D447C}"/>
              </a:ext>
            </a:extLst>
          </p:cNvPr>
          <p:cNvSpPr>
            <a:spLocks noGrp="1"/>
          </p:cNvSpPr>
          <p:nvPr>
            <p:ph type="title"/>
          </p:nvPr>
        </p:nvSpPr>
        <p:spPr>
          <a:xfrm>
            <a:off x="588263" y="457200"/>
            <a:ext cx="11018520" cy="553998"/>
          </a:xfrm>
        </p:spPr>
        <p:txBody>
          <a:bodyPr/>
          <a:lstStyle/>
          <a:p>
            <a:r>
              <a:rPr lang="en-US"/>
              <a:t>Private Link for Fabric</a:t>
            </a:r>
          </a:p>
        </p:txBody>
      </p:sp>
      <p:sp>
        <p:nvSpPr>
          <p:cNvPr id="16" name="Title 2">
            <a:extLst>
              <a:ext uri="{FF2B5EF4-FFF2-40B4-BE49-F238E27FC236}">
                <a16:creationId xmlns:a16="http://schemas.microsoft.com/office/drawing/2014/main" id="{2E1C46C5-46E5-FD7D-555C-4CCB20F27332}"/>
              </a:ext>
            </a:extLst>
          </p:cNvPr>
          <p:cNvSpPr txBox="1">
            <a:spLocks/>
          </p:cNvSpPr>
          <p:nvPr/>
        </p:nvSpPr>
        <p:spPr>
          <a:xfrm>
            <a:off x="588963" y="1067356"/>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Perimeter Network Security for your tenant </a:t>
            </a:r>
          </a:p>
        </p:txBody>
      </p:sp>
      <p:sp>
        <p:nvSpPr>
          <p:cNvPr id="20" name="Rounded Rectangle 19">
            <a:extLst>
              <a:ext uri="{FF2B5EF4-FFF2-40B4-BE49-F238E27FC236}">
                <a16:creationId xmlns:a16="http://schemas.microsoft.com/office/drawing/2014/main" id="{2064B952-1DA8-51CC-2397-2DF99ECA086D}"/>
              </a:ext>
              <a:ext uri="{C183D7F6-B498-43B3-948B-1728B52AA6E4}">
                <adec:decorative xmlns:adec="http://schemas.microsoft.com/office/drawing/2017/decorative" val="1"/>
              </a:ext>
            </a:extLst>
          </p:cNvPr>
          <p:cNvSpPr/>
          <p:nvPr/>
        </p:nvSpPr>
        <p:spPr bwMode="auto">
          <a:xfrm>
            <a:off x="588263" y="1715677"/>
            <a:ext cx="6980385" cy="5023053"/>
          </a:xfrm>
          <a:prstGeom prst="roundRect">
            <a:avLst>
              <a:gd name="adj" fmla="val 3493"/>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5" name="TextBox 24" descr="On click: What it means:&#10;">
            <a:extLst>
              <a:ext uri="{FF2B5EF4-FFF2-40B4-BE49-F238E27FC236}">
                <a16:creationId xmlns:a16="http://schemas.microsoft.com/office/drawing/2014/main" id="{652AFA39-0CE7-8E1F-6975-3911AF36FF48}"/>
              </a:ext>
            </a:extLst>
          </p:cNvPr>
          <p:cNvSpPr txBox="1">
            <a:spLocks/>
          </p:cNvSpPr>
          <p:nvPr/>
        </p:nvSpPr>
        <p:spPr>
          <a:xfrm>
            <a:off x="8400503" y="1715678"/>
            <a:ext cx="1572012" cy="336781"/>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What it means:</a:t>
            </a:r>
          </a:p>
        </p:txBody>
      </p:sp>
      <p:sp>
        <p:nvSpPr>
          <p:cNvPr id="37" name="TextBox 36" descr="Number 1">
            <a:extLst>
              <a:ext uri="{FF2B5EF4-FFF2-40B4-BE49-F238E27FC236}">
                <a16:creationId xmlns:a16="http://schemas.microsoft.com/office/drawing/2014/main" id="{F5282219-83CF-D16D-FFDE-AE2EDE2FB3F2}"/>
              </a:ext>
            </a:extLst>
          </p:cNvPr>
          <p:cNvSpPr txBox="1"/>
          <p:nvPr/>
        </p:nvSpPr>
        <p:spPr>
          <a:xfrm>
            <a:off x="8400503" y="2307045"/>
            <a:ext cx="331153" cy="24622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1.</a:t>
            </a:r>
          </a:p>
        </p:txBody>
      </p:sp>
      <p:sp>
        <p:nvSpPr>
          <p:cNvPr id="28" name="TextBox 27">
            <a:extLst>
              <a:ext uri="{FF2B5EF4-FFF2-40B4-BE49-F238E27FC236}">
                <a16:creationId xmlns:a16="http://schemas.microsoft.com/office/drawing/2014/main" id="{C9ECCEA4-1407-F5E3-C7D9-5221CF10DAAE}"/>
              </a:ext>
            </a:extLst>
          </p:cNvPr>
          <p:cNvSpPr txBox="1"/>
          <p:nvPr/>
        </p:nvSpPr>
        <p:spPr>
          <a:xfrm>
            <a:off x="8731656" y="2307045"/>
            <a:ext cx="3462189" cy="492443"/>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Fabric is disconnected from</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the public internet</a:t>
            </a:r>
          </a:p>
        </p:txBody>
      </p:sp>
      <p:sp>
        <p:nvSpPr>
          <p:cNvPr id="38" name="TextBox 37" descr="On click: Number 2">
            <a:extLst>
              <a:ext uri="{FF2B5EF4-FFF2-40B4-BE49-F238E27FC236}">
                <a16:creationId xmlns:a16="http://schemas.microsoft.com/office/drawing/2014/main" id="{7576D006-2A41-D712-8EC8-866E58129A60}"/>
              </a:ext>
            </a:extLst>
          </p:cNvPr>
          <p:cNvSpPr txBox="1"/>
          <p:nvPr/>
        </p:nvSpPr>
        <p:spPr>
          <a:xfrm>
            <a:off x="8400503" y="3054074"/>
            <a:ext cx="331153" cy="24622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2.</a:t>
            </a:r>
          </a:p>
        </p:txBody>
      </p:sp>
      <p:sp>
        <p:nvSpPr>
          <p:cNvPr id="29" name="TextBox 28">
            <a:extLst>
              <a:ext uri="{FF2B5EF4-FFF2-40B4-BE49-F238E27FC236}">
                <a16:creationId xmlns:a16="http://schemas.microsoft.com/office/drawing/2014/main" id="{577BCE87-0369-7453-98B3-D18EF82D12A9}"/>
              </a:ext>
            </a:extLst>
          </p:cNvPr>
          <p:cNvSpPr txBox="1"/>
          <p:nvPr/>
        </p:nvSpPr>
        <p:spPr>
          <a:xfrm>
            <a:off x="8731656" y="3054074"/>
            <a:ext cx="3462189" cy="738664"/>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Every users needs to connect to</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the private network to get access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on every device</a:t>
            </a:r>
          </a:p>
        </p:txBody>
      </p:sp>
      <p:sp>
        <p:nvSpPr>
          <p:cNvPr id="39" name="TextBox 38" descr="On click: Number 3">
            <a:extLst>
              <a:ext uri="{FF2B5EF4-FFF2-40B4-BE49-F238E27FC236}">
                <a16:creationId xmlns:a16="http://schemas.microsoft.com/office/drawing/2014/main" id="{1C138F82-2280-CD62-AED3-AA2F8E82EB5E}"/>
              </a:ext>
            </a:extLst>
          </p:cNvPr>
          <p:cNvSpPr txBox="1"/>
          <p:nvPr/>
        </p:nvSpPr>
        <p:spPr>
          <a:xfrm>
            <a:off x="8400503" y="4047324"/>
            <a:ext cx="331153" cy="24622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3.</a:t>
            </a:r>
          </a:p>
        </p:txBody>
      </p:sp>
      <p:sp>
        <p:nvSpPr>
          <p:cNvPr id="30" name="TextBox 29">
            <a:extLst>
              <a:ext uri="{FF2B5EF4-FFF2-40B4-BE49-F238E27FC236}">
                <a16:creationId xmlns:a16="http://schemas.microsoft.com/office/drawing/2014/main" id="{7805B5D7-A2D4-8803-FECC-EEC77484BB65}"/>
              </a:ext>
            </a:extLst>
          </p:cNvPr>
          <p:cNvSpPr txBox="1"/>
          <p:nvPr/>
        </p:nvSpPr>
        <p:spPr>
          <a:xfrm>
            <a:off x="8731656" y="4047324"/>
            <a:ext cx="3462189" cy="492443"/>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No longer able to load resources locally (slower reports)</a:t>
            </a:r>
          </a:p>
        </p:txBody>
      </p:sp>
      <p:sp>
        <p:nvSpPr>
          <p:cNvPr id="40" name="TextBox 39" descr="On click: Number 4">
            <a:extLst>
              <a:ext uri="{FF2B5EF4-FFF2-40B4-BE49-F238E27FC236}">
                <a16:creationId xmlns:a16="http://schemas.microsoft.com/office/drawing/2014/main" id="{C04C080A-038D-1965-9A7C-64B4500CEA3A}"/>
              </a:ext>
            </a:extLst>
          </p:cNvPr>
          <p:cNvSpPr txBox="1"/>
          <p:nvPr/>
        </p:nvSpPr>
        <p:spPr>
          <a:xfrm>
            <a:off x="8400503" y="4794353"/>
            <a:ext cx="331153" cy="24622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4.</a:t>
            </a:r>
          </a:p>
        </p:txBody>
      </p:sp>
      <p:sp>
        <p:nvSpPr>
          <p:cNvPr id="31" name="TextBox 30">
            <a:extLst>
              <a:ext uri="{FF2B5EF4-FFF2-40B4-BE49-F238E27FC236}">
                <a16:creationId xmlns:a16="http://schemas.microsoft.com/office/drawing/2014/main" id="{AE9D8843-F24A-08FE-7BCD-C4A8AEDB8384}"/>
              </a:ext>
            </a:extLst>
          </p:cNvPr>
          <p:cNvSpPr txBox="1"/>
          <p:nvPr/>
        </p:nvSpPr>
        <p:spPr>
          <a:xfrm>
            <a:off x="8731656" y="4794353"/>
            <a:ext cx="3462189" cy="492443"/>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Increases ExpressRoute bandwidth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and added costs for Private Links</a:t>
            </a:r>
          </a:p>
        </p:txBody>
      </p:sp>
      <p:sp>
        <p:nvSpPr>
          <p:cNvPr id="41" name="TextBox 40" descr="On click: Number 5">
            <a:extLst>
              <a:ext uri="{FF2B5EF4-FFF2-40B4-BE49-F238E27FC236}">
                <a16:creationId xmlns:a16="http://schemas.microsoft.com/office/drawing/2014/main" id="{FAEE311D-7D1C-7F5C-D955-611E32C3C832}"/>
              </a:ext>
            </a:extLst>
          </p:cNvPr>
          <p:cNvSpPr txBox="1"/>
          <p:nvPr/>
        </p:nvSpPr>
        <p:spPr>
          <a:xfrm>
            <a:off x="8400503" y="5541383"/>
            <a:ext cx="331153" cy="246221"/>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chemeClr val="accent1"/>
                </a:solidFill>
                <a:effectLst/>
                <a:uLnTx/>
                <a:uFillTx/>
                <a:latin typeface="+mj-lt"/>
                <a:ea typeface="+mn-ea"/>
                <a:cs typeface="+mn-cs"/>
              </a:rPr>
              <a:t>5.</a:t>
            </a:r>
          </a:p>
        </p:txBody>
      </p:sp>
      <p:sp>
        <p:nvSpPr>
          <p:cNvPr id="32" name="TextBox 31">
            <a:extLst>
              <a:ext uri="{FF2B5EF4-FFF2-40B4-BE49-F238E27FC236}">
                <a16:creationId xmlns:a16="http://schemas.microsoft.com/office/drawing/2014/main" id="{A1675171-72CF-890D-27A6-3CE5A80CD33E}"/>
              </a:ext>
            </a:extLst>
          </p:cNvPr>
          <p:cNvSpPr txBox="1"/>
          <p:nvPr/>
        </p:nvSpPr>
        <p:spPr>
          <a:xfrm>
            <a:off x="8731656" y="5541383"/>
            <a:ext cx="3462189" cy="492443"/>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0"/>
              </a:spcAft>
              <a:buClrTx/>
              <a:buSzTx/>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Several product limitations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(like on-prem data gateway)</a:t>
            </a:r>
          </a:p>
        </p:txBody>
      </p:sp>
      <p:sp>
        <p:nvSpPr>
          <p:cNvPr id="2" name="Rectangle: Rounded Corners 25">
            <a:extLst>
              <a:ext uri="{FF2B5EF4-FFF2-40B4-BE49-F238E27FC236}">
                <a16:creationId xmlns:a16="http://schemas.microsoft.com/office/drawing/2014/main" id="{B2C111AB-B5A6-046E-7497-0DC82980C0A1}"/>
              </a:ext>
              <a:ext uri="{C183D7F6-B498-43B3-948B-1728B52AA6E4}">
                <adec:decorative xmlns:adec="http://schemas.microsoft.com/office/drawing/2017/decorative" val="1"/>
              </a:ext>
            </a:extLst>
          </p:cNvPr>
          <p:cNvSpPr/>
          <p:nvPr/>
        </p:nvSpPr>
        <p:spPr>
          <a:xfrm>
            <a:off x="970885" y="2915213"/>
            <a:ext cx="1739057" cy="941258"/>
          </a:xfrm>
          <a:prstGeom prst="roundRect">
            <a:avLst>
              <a:gd name="adj" fmla="val 5425"/>
            </a:avLst>
          </a:prstGeom>
          <a:noFill/>
          <a:ln w="12700" cap="rnd" cmpd="sng" algn="ctr">
            <a:solidFill>
              <a:srgbClr val="0A0A0A"/>
            </a:solidFill>
            <a:prstDash val="dash"/>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IN" sz="800" kern="0">
              <a:solidFill>
                <a:srgbClr val="000000"/>
              </a:solidFill>
              <a:latin typeface="+mj-lt"/>
            </a:endParaRPr>
          </a:p>
        </p:txBody>
      </p:sp>
      <p:sp>
        <p:nvSpPr>
          <p:cNvPr id="4" name="Rectangle: Rounded Corners 7">
            <a:extLst>
              <a:ext uri="{FF2B5EF4-FFF2-40B4-BE49-F238E27FC236}">
                <a16:creationId xmlns:a16="http://schemas.microsoft.com/office/drawing/2014/main" id="{985FB0FC-5403-2757-ECF3-88AF97F44D21}"/>
              </a:ext>
              <a:ext uri="{C183D7F6-B498-43B3-948B-1728B52AA6E4}">
                <adec:decorative xmlns:adec="http://schemas.microsoft.com/office/drawing/2017/decorative" val="1"/>
              </a:ext>
            </a:extLst>
          </p:cNvPr>
          <p:cNvSpPr/>
          <p:nvPr/>
        </p:nvSpPr>
        <p:spPr>
          <a:xfrm>
            <a:off x="970885" y="1947186"/>
            <a:ext cx="798482" cy="309879"/>
          </a:xfrm>
          <a:prstGeom prst="roundRect">
            <a:avLst>
              <a:gd name="adj" fmla="val 18002"/>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latin typeface="+mj-lt"/>
                <a:cs typeface="Segoe UI"/>
              </a:rPr>
              <a:t>On-prem</a:t>
            </a:r>
          </a:p>
        </p:txBody>
      </p:sp>
      <p:cxnSp>
        <p:nvCxnSpPr>
          <p:cNvPr id="5" name="Connector: Elbow 11">
            <a:extLst>
              <a:ext uri="{FF2B5EF4-FFF2-40B4-BE49-F238E27FC236}">
                <a16:creationId xmlns:a16="http://schemas.microsoft.com/office/drawing/2014/main" id="{10924711-B24E-CA46-6403-D7CB30963E16}"/>
              </a:ext>
              <a:ext uri="{C183D7F6-B498-43B3-948B-1728B52AA6E4}">
                <adec:decorative xmlns:adec="http://schemas.microsoft.com/office/drawing/2017/decorative" val="1"/>
              </a:ext>
            </a:extLst>
          </p:cNvPr>
          <p:cNvCxnSpPr>
            <a:cxnSpLocks/>
            <a:stCxn id="4" idx="2"/>
            <a:endCxn id="2" idx="0"/>
          </p:cNvCxnSpPr>
          <p:nvPr/>
        </p:nvCxnSpPr>
        <p:spPr>
          <a:xfrm rot="16200000" flipH="1">
            <a:off x="1276196" y="2350995"/>
            <a:ext cx="658148" cy="470288"/>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F51594-DF3F-C8DB-00B7-4008A7D180B6}"/>
              </a:ext>
              <a:ext uri="{C183D7F6-B498-43B3-948B-1728B52AA6E4}">
                <adec:decorative xmlns:adec="http://schemas.microsoft.com/office/drawing/2017/decorative" val="1"/>
              </a:ext>
            </a:extLst>
          </p:cNvPr>
          <p:cNvSpPr txBox="1"/>
          <p:nvPr/>
        </p:nvSpPr>
        <p:spPr>
          <a:xfrm>
            <a:off x="970884" y="2627166"/>
            <a:ext cx="869529"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ExpressRoute </a:t>
            </a:r>
            <a:br>
              <a:rPr lang="en-US" sz="800">
                <a:cs typeface="Segoe UI"/>
              </a:rPr>
            </a:br>
            <a:r>
              <a:rPr lang="en-US" sz="800">
                <a:cs typeface="Segoe UI"/>
              </a:rPr>
              <a:t>/ VPN</a:t>
            </a:r>
          </a:p>
        </p:txBody>
      </p:sp>
      <p:sp>
        <p:nvSpPr>
          <p:cNvPr id="7" name="Rectangle: Rounded Corners 13">
            <a:extLst>
              <a:ext uri="{FF2B5EF4-FFF2-40B4-BE49-F238E27FC236}">
                <a16:creationId xmlns:a16="http://schemas.microsoft.com/office/drawing/2014/main" id="{D8CD4947-CE52-3D49-F827-977C7241DB27}"/>
              </a:ext>
              <a:ext uri="{C183D7F6-B498-43B3-948B-1728B52AA6E4}">
                <adec:decorative xmlns:adec="http://schemas.microsoft.com/office/drawing/2017/decorative" val="1"/>
              </a:ext>
            </a:extLst>
          </p:cNvPr>
          <p:cNvSpPr/>
          <p:nvPr/>
        </p:nvSpPr>
        <p:spPr>
          <a:xfrm>
            <a:off x="1827275" y="1947186"/>
            <a:ext cx="882667" cy="309878"/>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latin typeface="+mj-lt"/>
                <a:cs typeface="Segoe UI"/>
              </a:rPr>
              <a:t>Azure VNets</a:t>
            </a:r>
          </a:p>
        </p:txBody>
      </p:sp>
      <p:cxnSp>
        <p:nvCxnSpPr>
          <p:cNvPr id="8" name="Connector: Elbow 14">
            <a:extLst>
              <a:ext uri="{FF2B5EF4-FFF2-40B4-BE49-F238E27FC236}">
                <a16:creationId xmlns:a16="http://schemas.microsoft.com/office/drawing/2014/main" id="{5F040AAD-03D1-A402-A01D-B83887CC07DA}"/>
              </a:ext>
              <a:ext uri="{C183D7F6-B498-43B3-948B-1728B52AA6E4}">
                <adec:decorative xmlns:adec="http://schemas.microsoft.com/office/drawing/2017/decorative" val="1"/>
              </a:ext>
            </a:extLst>
          </p:cNvPr>
          <p:cNvCxnSpPr>
            <a:cxnSpLocks/>
          </p:cNvCxnSpPr>
          <p:nvPr/>
        </p:nvCxnSpPr>
        <p:spPr>
          <a:xfrm rot="5400000">
            <a:off x="1840210" y="2436203"/>
            <a:ext cx="658151" cy="299873"/>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A7C1646-E13E-CB1E-F45B-D89D25D80EDC}"/>
              </a:ext>
              <a:ext uri="{C183D7F6-B498-43B3-948B-1728B52AA6E4}">
                <adec:decorative xmlns:adec="http://schemas.microsoft.com/office/drawing/2017/decorative" val="1"/>
              </a:ext>
            </a:extLst>
          </p:cNvPr>
          <p:cNvSpPr txBox="1"/>
          <p:nvPr/>
        </p:nvSpPr>
        <p:spPr>
          <a:xfrm>
            <a:off x="2055981" y="2627166"/>
            <a:ext cx="686837"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Peering</a:t>
            </a:r>
          </a:p>
        </p:txBody>
      </p:sp>
      <p:sp>
        <p:nvSpPr>
          <p:cNvPr id="10" name="Title 1">
            <a:extLst>
              <a:ext uri="{FF2B5EF4-FFF2-40B4-BE49-F238E27FC236}">
                <a16:creationId xmlns:a16="http://schemas.microsoft.com/office/drawing/2014/main" id="{D7C773FA-BB8F-7180-AE3D-745DD45A6C4A}"/>
              </a:ext>
              <a:ext uri="{C183D7F6-B498-43B3-948B-1728B52AA6E4}">
                <adec:decorative xmlns:adec="http://schemas.microsoft.com/office/drawing/2017/decorative" val="1"/>
              </a:ext>
            </a:extLst>
          </p:cNvPr>
          <p:cNvSpPr txBox="1">
            <a:spLocks/>
          </p:cNvSpPr>
          <p:nvPr/>
        </p:nvSpPr>
        <p:spPr>
          <a:xfrm>
            <a:off x="1965406" y="3968235"/>
            <a:ext cx="756617" cy="12311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sz="800" spc="0">
                <a:solidFill>
                  <a:srgbClr val="000000"/>
                </a:solidFill>
                <a:latin typeface="+mn-lt"/>
                <a:cs typeface="Segoe Sans Display Semibold" pitchFamily="2" charset="0"/>
              </a:rPr>
              <a:t>Customer VNet1</a:t>
            </a:r>
          </a:p>
        </p:txBody>
      </p:sp>
      <p:cxnSp>
        <p:nvCxnSpPr>
          <p:cNvPr id="12" name="Straight Connector 11">
            <a:extLst>
              <a:ext uri="{FF2B5EF4-FFF2-40B4-BE49-F238E27FC236}">
                <a16:creationId xmlns:a16="http://schemas.microsoft.com/office/drawing/2014/main" id="{F1DF03C7-2B91-035E-EB38-CEEEE94617CA}"/>
              </a:ext>
              <a:ext uri="{C183D7F6-B498-43B3-948B-1728B52AA6E4}">
                <adec:decorative xmlns:adec="http://schemas.microsoft.com/office/drawing/2017/decorative" val="1"/>
              </a:ext>
            </a:extLst>
          </p:cNvPr>
          <p:cNvCxnSpPr>
            <a:cxnSpLocks/>
          </p:cNvCxnSpPr>
          <p:nvPr/>
        </p:nvCxnSpPr>
        <p:spPr>
          <a:xfrm>
            <a:off x="1510447" y="3385842"/>
            <a:ext cx="416689" cy="0"/>
          </a:xfrm>
          <a:prstGeom prst="line">
            <a:avLst/>
          </a:prstGeom>
          <a:ln w="12700" cap="rnd">
            <a:solidFill>
              <a:srgbClr val="0A0A0A"/>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60A209A-DBC1-8DC5-EB9D-80E86EE0E8B3}"/>
              </a:ext>
              <a:ext uri="{C183D7F6-B498-43B3-948B-1728B52AA6E4}">
                <adec:decorative xmlns:adec="http://schemas.microsoft.com/office/drawing/2017/decorative" val="1"/>
              </a:ext>
            </a:extLst>
          </p:cNvPr>
          <p:cNvSpPr/>
          <p:nvPr/>
        </p:nvSpPr>
        <p:spPr bwMode="auto">
          <a:xfrm>
            <a:off x="2139500" y="3733084"/>
            <a:ext cx="368214" cy="2351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103193E-6E09-8D7C-E3ED-F86A672F155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296" b="19295"/>
          <a:stretch/>
        </p:blipFill>
        <p:spPr>
          <a:xfrm>
            <a:off x="2159609" y="3749950"/>
            <a:ext cx="327997" cy="201418"/>
          </a:xfrm>
          <a:prstGeom prst="rect">
            <a:avLst/>
          </a:prstGeom>
        </p:spPr>
      </p:pic>
      <p:sp>
        <p:nvSpPr>
          <p:cNvPr id="21" name="Oval 20">
            <a:extLst>
              <a:ext uri="{FF2B5EF4-FFF2-40B4-BE49-F238E27FC236}">
                <a16:creationId xmlns:a16="http://schemas.microsoft.com/office/drawing/2014/main" id="{85E41FE8-7001-BDA1-5595-85A40779E803}"/>
              </a:ext>
              <a:ext uri="{C183D7F6-B498-43B3-948B-1728B52AA6E4}">
                <adec:decorative xmlns:adec="http://schemas.microsoft.com/office/drawing/2017/decorative" val="1"/>
              </a:ext>
            </a:extLst>
          </p:cNvPr>
          <p:cNvSpPr/>
          <p:nvPr/>
        </p:nvSpPr>
        <p:spPr bwMode="auto">
          <a:xfrm>
            <a:off x="1110501" y="3184999"/>
            <a:ext cx="401687" cy="401687"/>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2" name="Graphic 65">
            <a:extLst>
              <a:ext uri="{FF2B5EF4-FFF2-40B4-BE49-F238E27FC236}">
                <a16:creationId xmlns:a16="http://schemas.microsoft.com/office/drawing/2014/main" id="{D8F8565F-BE76-672C-F424-D251505D10E8}"/>
              </a:ext>
              <a:ext uri="{C183D7F6-B498-43B3-948B-1728B52AA6E4}">
                <adec:decorative xmlns:adec="http://schemas.microsoft.com/office/drawing/2017/decorative" val="1"/>
              </a:ext>
            </a:extLst>
          </p:cNvPr>
          <p:cNvSpPr/>
          <p:nvPr/>
        </p:nvSpPr>
        <p:spPr>
          <a:xfrm>
            <a:off x="1226423" y="3279717"/>
            <a:ext cx="169845" cy="21225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3" name="Title 1">
            <a:extLst>
              <a:ext uri="{FF2B5EF4-FFF2-40B4-BE49-F238E27FC236}">
                <a16:creationId xmlns:a16="http://schemas.microsoft.com/office/drawing/2014/main" id="{3F7280C4-53B1-F20D-5EB0-76F503BC6C06}"/>
              </a:ext>
              <a:ext uri="{C183D7F6-B498-43B3-948B-1728B52AA6E4}">
                <adec:decorative xmlns:adec="http://schemas.microsoft.com/office/drawing/2017/decorative" val="1"/>
              </a:ext>
            </a:extLst>
          </p:cNvPr>
          <p:cNvSpPr txBox="1">
            <a:spLocks/>
          </p:cNvSpPr>
          <p:nvPr/>
        </p:nvSpPr>
        <p:spPr>
          <a:xfrm>
            <a:off x="1977811" y="3395693"/>
            <a:ext cx="421589" cy="24622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200"/>
              </a:spcAft>
              <a:defRPr/>
            </a:pPr>
            <a:r>
              <a:rPr sz="800" spc="0">
                <a:solidFill>
                  <a:srgbClr val="000000"/>
                </a:solidFill>
                <a:cs typeface="Segoe Sans Display" pitchFamily="2" charset="0"/>
              </a:rPr>
              <a:t>Private </a:t>
            </a:r>
            <a:br>
              <a:rPr lang="en-US" sz="800" spc="0">
                <a:solidFill>
                  <a:srgbClr val="000000"/>
                </a:solidFill>
                <a:cs typeface="Segoe Sans Display" pitchFamily="2" charset="0"/>
              </a:rPr>
            </a:br>
            <a:r>
              <a:rPr sz="800" spc="0">
                <a:solidFill>
                  <a:srgbClr val="000000"/>
                </a:solidFill>
                <a:cs typeface="Segoe Sans Display" pitchFamily="2" charset="0"/>
              </a:rPr>
              <a:t>Endpoint</a:t>
            </a:r>
          </a:p>
        </p:txBody>
      </p:sp>
      <p:sp>
        <p:nvSpPr>
          <p:cNvPr id="24" name="Graphic 41">
            <a:extLst>
              <a:ext uri="{FF2B5EF4-FFF2-40B4-BE49-F238E27FC236}">
                <a16:creationId xmlns:a16="http://schemas.microsoft.com/office/drawing/2014/main" id="{0C95CB72-2964-1CDF-3F28-FB71453FAB24}"/>
              </a:ext>
              <a:ext uri="{C183D7F6-B498-43B3-948B-1728B52AA6E4}">
                <adec:decorative xmlns:adec="http://schemas.microsoft.com/office/drawing/2017/decorative" val="1"/>
              </a:ext>
            </a:extLst>
          </p:cNvPr>
          <p:cNvSpPr/>
          <p:nvPr/>
        </p:nvSpPr>
        <p:spPr>
          <a:xfrm>
            <a:off x="2091798" y="3129770"/>
            <a:ext cx="193614" cy="221252"/>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endParaRPr lang="en-US"/>
          </a:p>
        </p:txBody>
      </p:sp>
      <p:sp>
        <p:nvSpPr>
          <p:cNvPr id="26" name="Graphic 21">
            <a:extLst>
              <a:ext uri="{FF2B5EF4-FFF2-40B4-BE49-F238E27FC236}">
                <a16:creationId xmlns:a16="http://schemas.microsoft.com/office/drawing/2014/main" id="{AB4D3561-63A9-3814-280C-70300EBBA836}"/>
              </a:ext>
              <a:ext uri="{C183D7F6-B498-43B3-948B-1728B52AA6E4}">
                <adec:decorative xmlns:adec="http://schemas.microsoft.com/office/drawing/2017/decorative" val="1"/>
              </a:ext>
            </a:extLst>
          </p:cNvPr>
          <p:cNvSpPr/>
          <p:nvPr/>
        </p:nvSpPr>
        <p:spPr>
          <a:xfrm>
            <a:off x="2645823" y="2804475"/>
            <a:ext cx="152400" cy="19050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212121"/>
          </a:solidFill>
          <a:ln w="9525" cap="flat">
            <a:noFill/>
            <a:prstDash val="solid"/>
            <a:miter/>
          </a:ln>
        </p:spPr>
        <p:txBody>
          <a:bodyPr rtlCol="0" anchor="ctr"/>
          <a:lstStyle/>
          <a:p>
            <a:endParaRPr lang="en-US"/>
          </a:p>
        </p:txBody>
      </p:sp>
      <p:cxnSp>
        <p:nvCxnSpPr>
          <p:cNvPr id="27" name="Straight Arrow Connector 26">
            <a:extLst>
              <a:ext uri="{FF2B5EF4-FFF2-40B4-BE49-F238E27FC236}">
                <a16:creationId xmlns:a16="http://schemas.microsoft.com/office/drawing/2014/main" id="{6C68AC70-C9C7-72C1-4F0E-39F57463A7CE}"/>
              </a:ext>
              <a:ext uri="{C183D7F6-B498-43B3-948B-1728B52AA6E4}">
                <adec:decorative xmlns:adec="http://schemas.microsoft.com/office/drawing/2017/decorative" val="1"/>
              </a:ext>
            </a:extLst>
          </p:cNvPr>
          <p:cNvCxnSpPr>
            <a:cxnSpLocks/>
          </p:cNvCxnSpPr>
          <p:nvPr/>
        </p:nvCxnSpPr>
        <p:spPr>
          <a:xfrm>
            <a:off x="3049272" y="5602173"/>
            <a:ext cx="1791624" cy="0"/>
          </a:xfrm>
          <a:prstGeom prst="straightConnector1">
            <a:avLst/>
          </a:prstGeom>
          <a:ln w="12700" cap="rnd">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Graphic 213">
            <a:extLst>
              <a:ext uri="{FF2B5EF4-FFF2-40B4-BE49-F238E27FC236}">
                <a16:creationId xmlns:a16="http://schemas.microsoft.com/office/drawing/2014/main" id="{03559F4E-5B60-870E-ABDD-C52FD544BD25}"/>
              </a:ext>
              <a:ext uri="{C183D7F6-B498-43B3-948B-1728B52AA6E4}">
                <adec:decorative xmlns:adec="http://schemas.microsoft.com/office/drawing/2017/decorative" val="1"/>
              </a:ext>
            </a:extLst>
          </p:cNvPr>
          <p:cNvSpPr/>
          <p:nvPr/>
        </p:nvSpPr>
        <p:spPr>
          <a:xfrm>
            <a:off x="1420673" y="4600575"/>
            <a:ext cx="245497" cy="243596"/>
          </a:xfrm>
          <a:custGeom>
            <a:avLst/>
            <a:gdLst>
              <a:gd name="connsiteX0" fmla="*/ 266357 w 417684"/>
              <a:gd name="connsiteY0" fmla="*/ 146189 h 375915"/>
              <a:gd name="connsiteX1" fmla="*/ 302905 w 417684"/>
              <a:gd name="connsiteY1" fmla="*/ 182737 h 375915"/>
              <a:gd name="connsiteX2" fmla="*/ 302905 w 417684"/>
              <a:gd name="connsiteY2" fmla="*/ 281916 h 375915"/>
              <a:gd name="connsiteX3" fmla="*/ 208905 w 417684"/>
              <a:gd name="connsiteY3" fmla="*/ 375916 h 375915"/>
              <a:gd name="connsiteX4" fmla="*/ 114905 w 417684"/>
              <a:gd name="connsiteY4" fmla="*/ 281916 h 375915"/>
              <a:gd name="connsiteX5" fmla="*/ 114905 w 417684"/>
              <a:gd name="connsiteY5" fmla="*/ 182737 h 375915"/>
              <a:gd name="connsiteX6" fmla="*/ 151452 w 417684"/>
              <a:gd name="connsiteY6" fmla="*/ 146189 h 375915"/>
              <a:gd name="connsiteX7" fmla="*/ 266357 w 417684"/>
              <a:gd name="connsiteY7" fmla="*/ 146189 h 375915"/>
              <a:gd name="connsiteX8" fmla="*/ 107157 w 417684"/>
              <a:gd name="connsiteY8" fmla="*/ 146189 h 375915"/>
              <a:gd name="connsiteX9" fmla="*/ 94209 w 417684"/>
              <a:gd name="connsiteY9" fmla="*/ 178142 h 375915"/>
              <a:gd name="connsiteX10" fmla="*/ 94000 w 417684"/>
              <a:gd name="connsiteY10" fmla="*/ 182737 h 375915"/>
              <a:gd name="connsiteX11" fmla="*/ 94000 w 417684"/>
              <a:gd name="connsiteY11" fmla="*/ 281916 h 375915"/>
              <a:gd name="connsiteX12" fmla="*/ 105152 w 417684"/>
              <a:gd name="connsiteY12" fmla="*/ 331307 h 375915"/>
              <a:gd name="connsiteX13" fmla="*/ 2839 w 417684"/>
              <a:gd name="connsiteY13" fmla="*/ 272182 h 375915"/>
              <a:gd name="connsiteX14" fmla="*/ 0 w 417684"/>
              <a:gd name="connsiteY14" fmla="*/ 250590 h 375915"/>
              <a:gd name="connsiteX15" fmla="*/ 0 w 417684"/>
              <a:gd name="connsiteY15" fmla="*/ 182737 h 375915"/>
              <a:gd name="connsiteX16" fmla="*/ 33540 w 417684"/>
              <a:gd name="connsiteY16" fmla="*/ 146315 h 375915"/>
              <a:gd name="connsiteX17" fmla="*/ 36547 w 417684"/>
              <a:gd name="connsiteY17" fmla="*/ 146189 h 375915"/>
              <a:gd name="connsiteX18" fmla="*/ 107157 w 417684"/>
              <a:gd name="connsiteY18" fmla="*/ 146189 h 375915"/>
              <a:gd name="connsiteX19" fmla="*/ 310653 w 417684"/>
              <a:gd name="connsiteY19" fmla="*/ 146189 h 375915"/>
              <a:gd name="connsiteX20" fmla="*/ 381137 w 417684"/>
              <a:gd name="connsiteY20" fmla="*/ 146189 h 375915"/>
              <a:gd name="connsiteX21" fmla="*/ 417684 w 417684"/>
              <a:gd name="connsiteY21" fmla="*/ 182737 h 375915"/>
              <a:gd name="connsiteX22" fmla="*/ 417684 w 417684"/>
              <a:gd name="connsiteY22" fmla="*/ 250611 h 375915"/>
              <a:gd name="connsiteX23" fmla="*/ 334166 w 417684"/>
              <a:gd name="connsiteY23" fmla="*/ 334166 h 375915"/>
              <a:gd name="connsiteX24" fmla="*/ 312637 w 417684"/>
              <a:gd name="connsiteY24" fmla="*/ 331349 h 375915"/>
              <a:gd name="connsiteX25" fmla="*/ 323601 w 417684"/>
              <a:gd name="connsiteY25" fmla="*/ 288494 h 375915"/>
              <a:gd name="connsiteX26" fmla="*/ 323789 w 417684"/>
              <a:gd name="connsiteY26" fmla="*/ 281916 h 375915"/>
              <a:gd name="connsiteX27" fmla="*/ 323789 w 417684"/>
              <a:gd name="connsiteY27" fmla="*/ 182737 h 375915"/>
              <a:gd name="connsiteX28" fmla="*/ 310632 w 417684"/>
              <a:gd name="connsiteY28" fmla="*/ 146189 h 375915"/>
              <a:gd name="connsiteX29" fmla="*/ 208842 w 417684"/>
              <a:gd name="connsiteY29" fmla="*/ 0 h 375915"/>
              <a:gd name="connsiteX30" fmla="*/ 271495 w 417684"/>
              <a:gd name="connsiteY30" fmla="*/ 62653 h 375915"/>
              <a:gd name="connsiteX31" fmla="*/ 208842 w 417684"/>
              <a:gd name="connsiteY31" fmla="*/ 125305 h 375915"/>
              <a:gd name="connsiteX32" fmla="*/ 146189 w 417684"/>
              <a:gd name="connsiteY32" fmla="*/ 62653 h 375915"/>
              <a:gd name="connsiteX33" fmla="*/ 208842 w 417684"/>
              <a:gd name="connsiteY33" fmla="*/ 0 h 375915"/>
              <a:gd name="connsiteX34" fmla="*/ 344589 w 417684"/>
              <a:gd name="connsiteY34" fmla="*/ 20884 h 375915"/>
              <a:gd name="connsiteX35" fmla="*/ 396800 w 417684"/>
              <a:gd name="connsiteY35" fmla="*/ 73095 h 375915"/>
              <a:gd name="connsiteX36" fmla="*/ 344589 w 417684"/>
              <a:gd name="connsiteY36" fmla="*/ 125305 h 375915"/>
              <a:gd name="connsiteX37" fmla="*/ 292379 w 417684"/>
              <a:gd name="connsiteY37" fmla="*/ 73095 h 375915"/>
              <a:gd name="connsiteX38" fmla="*/ 344589 w 417684"/>
              <a:gd name="connsiteY38" fmla="*/ 20884 h 375915"/>
              <a:gd name="connsiteX39" fmla="*/ 73095 w 417684"/>
              <a:gd name="connsiteY39" fmla="*/ 20884 h 375915"/>
              <a:gd name="connsiteX40" fmla="*/ 125305 w 417684"/>
              <a:gd name="connsiteY40" fmla="*/ 73095 h 375915"/>
              <a:gd name="connsiteX41" fmla="*/ 73095 w 417684"/>
              <a:gd name="connsiteY41" fmla="*/ 125305 h 375915"/>
              <a:gd name="connsiteX42" fmla="*/ 20884 w 417684"/>
              <a:gd name="connsiteY42" fmla="*/ 73095 h 375915"/>
              <a:gd name="connsiteX43" fmla="*/ 73095 w 417684"/>
              <a:gd name="connsiteY43" fmla="*/ 20884 h 3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7684" h="375915">
                <a:moveTo>
                  <a:pt x="266357" y="146189"/>
                </a:moveTo>
                <a:cubicBezTo>
                  <a:pt x="286531" y="146189"/>
                  <a:pt x="302905" y="162563"/>
                  <a:pt x="302905" y="182737"/>
                </a:cubicBezTo>
                <a:lnTo>
                  <a:pt x="302905" y="281916"/>
                </a:lnTo>
                <a:cubicBezTo>
                  <a:pt x="302905" y="333830"/>
                  <a:pt x="260819" y="375916"/>
                  <a:pt x="208905" y="375916"/>
                </a:cubicBezTo>
                <a:cubicBezTo>
                  <a:pt x="156990" y="375916"/>
                  <a:pt x="114905" y="333830"/>
                  <a:pt x="114905" y="281916"/>
                </a:cubicBezTo>
                <a:lnTo>
                  <a:pt x="114905" y="182737"/>
                </a:lnTo>
                <a:cubicBezTo>
                  <a:pt x="114905" y="162563"/>
                  <a:pt x="131257" y="146189"/>
                  <a:pt x="151452" y="146189"/>
                </a:cubicBezTo>
                <a:lnTo>
                  <a:pt x="266357" y="146189"/>
                </a:lnTo>
                <a:close/>
                <a:moveTo>
                  <a:pt x="107157" y="146189"/>
                </a:moveTo>
                <a:cubicBezTo>
                  <a:pt x="99847" y="155003"/>
                  <a:pt x="95148" y="166029"/>
                  <a:pt x="94209" y="178142"/>
                </a:cubicBezTo>
                <a:lnTo>
                  <a:pt x="94000" y="182737"/>
                </a:lnTo>
                <a:lnTo>
                  <a:pt x="94000" y="281916"/>
                </a:lnTo>
                <a:cubicBezTo>
                  <a:pt x="94000" y="299605"/>
                  <a:pt x="98010" y="316354"/>
                  <a:pt x="105152" y="331307"/>
                </a:cubicBezTo>
                <a:cubicBezTo>
                  <a:pt x="60572" y="343234"/>
                  <a:pt x="14765" y="316761"/>
                  <a:pt x="2839" y="272182"/>
                </a:cubicBezTo>
                <a:cubicBezTo>
                  <a:pt x="954" y="265140"/>
                  <a:pt x="0" y="257880"/>
                  <a:pt x="0" y="250590"/>
                </a:cubicBezTo>
                <a:lnTo>
                  <a:pt x="0" y="182737"/>
                </a:lnTo>
                <a:cubicBezTo>
                  <a:pt x="1" y="163720"/>
                  <a:pt x="14587" y="147879"/>
                  <a:pt x="33540" y="146315"/>
                </a:cubicBezTo>
                <a:lnTo>
                  <a:pt x="36547" y="146189"/>
                </a:lnTo>
                <a:lnTo>
                  <a:pt x="107157" y="146189"/>
                </a:lnTo>
                <a:close/>
                <a:moveTo>
                  <a:pt x="310653" y="146189"/>
                </a:moveTo>
                <a:lnTo>
                  <a:pt x="381137" y="146189"/>
                </a:lnTo>
                <a:cubicBezTo>
                  <a:pt x="401311" y="146189"/>
                  <a:pt x="417684" y="162563"/>
                  <a:pt x="417684" y="182737"/>
                </a:cubicBezTo>
                <a:lnTo>
                  <a:pt x="417684" y="250611"/>
                </a:lnTo>
                <a:cubicBezTo>
                  <a:pt x="417695" y="296746"/>
                  <a:pt x="380301" y="334156"/>
                  <a:pt x="334166" y="334166"/>
                </a:cubicBezTo>
                <a:cubicBezTo>
                  <a:pt x="326898" y="334168"/>
                  <a:pt x="319660" y="333220"/>
                  <a:pt x="312637" y="331349"/>
                </a:cubicBezTo>
                <a:cubicBezTo>
                  <a:pt x="318902" y="318234"/>
                  <a:pt x="322745" y="303782"/>
                  <a:pt x="323601" y="288494"/>
                </a:cubicBezTo>
                <a:lnTo>
                  <a:pt x="323789" y="281916"/>
                </a:lnTo>
                <a:lnTo>
                  <a:pt x="323789" y="182737"/>
                </a:lnTo>
                <a:cubicBezTo>
                  <a:pt x="323789" y="168849"/>
                  <a:pt x="318860" y="156109"/>
                  <a:pt x="310632" y="146189"/>
                </a:cubicBezTo>
                <a:close/>
                <a:moveTo>
                  <a:pt x="208842" y="0"/>
                </a:moveTo>
                <a:cubicBezTo>
                  <a:pt x="243445" y="0"/>
                  <a:pt x="271495" y="28051"/>
                  <a:pt x="271495" y="62653"/>
                </a:cubicBezTo>
                <a:cubicBezTo>
                  <a:pt x="271495" y="97255"/>
                  <a:pt x="243445" y="125305"/>
                  <a:pt x="208842" y="125305"/>
                </a:cubicBezTo>
                <a:cubicBezTo>
                  <a:pt x="174239" y="125305"/>
                  <a:pt x="146189" y="97255"/>
                  <a:pt x="146189" y="62653"/>
                </a:cubicBezTo>
                <a:cubicBezTo>
                  <a:pt x="146189" y="28051"/>
                  <a:pt x="174239" y="0"/>
                  <a:pt x="208842" y="0"/>
                </a:cubicBezTo>
                <a:close/>
                <a:moveTo>
                  <a:pt x="344589" y="20884"/>
                </a:moveTo>
                <a:cubicBezTo>
                  <a:pt x="373424" y="20884"/>
                  <a:pt x="396800" y="44260"/>
                  <a:pt x="396800" y="73095"/>
                </a:cubicBezTo>
                <a:cubicBezTo>
                  <a:pt x="396800" y="101930"/>
                  <a:pt x="373424" y="125305"/>
                  <a:pt x="344589" y="125305"/>
                </a:cubicBezTo>
                <a:cubicBezTo>
                  <a:pt x="315755" y="125305"/>
                  <a:pt x="292379" y="101930"/>
                  <a:pt x="292379" y="73095"/>
                </a:cubicBezTo>
                <a:cubicBezTo>
                  <a:pt x="292379" y="44260"/>
                  <a:pt x="315755" y="20884"/>
                  <a:pt x="344589" y="20884"/>
                </a:cubicBezTo>
                <a:close/>
                <a:moveTo>
                  <a:pt x="73095" y="20884"/>
                </a:moveTo>
                <a:cubicBezTo>
                  <a:pt x="101930" y="20884"/>
                  <a:pt x="125305" y="44260"/>
                  <a:pt x="125305" y="73095"/>
                </a:cubicBezTo>
                <a:cubicBezTo>
                  <a:pt x="125305" y="101930"/>
                  <a:pt x="101930" y="125305"/>
                  <a:pt x="73095" y="125305"/>
                </a:cubicBezTo>
                <a:cubicBezTo>
                  <a:pt x="44260" y="125305"/>
                  <a:pt x="20884" y="101930"/>
                  <a:pt x="20884" y="73095"/>
                </a:cubicBezTo>
                <a:cubicBezTo>
                  <a:pt x="20884" y="44260"/>
                  <a:pt x="44260" y="20884"/>
                  <a:pt x="73095" y="2088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4" name="Graphic 215">
            <a:extLst>
              <a:ext uri="{FF2B5EF4-FFF2-40B4-BE49-F238E27FC236}">
                <a16:creationId xmlns:a16="http://schemas.microsoft.com/office/drawing/2014/main" id="{335716C9-187F-1FB1-373C-659A56B730E5}"/>
              </a:ext>
              <a:ext uri="{C183D7F6-B498-43B3-948B-1728B52AA6E4}">
                <adec:decorative xmlns:adec="http://schemas.microsoft.com/office/drawing/2017/decorative" val="1"/>
              </a:ext>
            </a:extLst>
          </p:cNvPr>
          <p:cNvSpPr/>
          <p:nvPr/>
        </p:nvSpPr>
        <p:spPr>
          <a:xfrm>
            <a:off x="1395147" y="5229064"/>
            <a:ext cx="260777" cy="185324"/>
          </a:xfrm>
          <a:custGeom>
            <a:avLst/>
            <a:gdLst>
              <a:gd name="connsiteX0" fmla="*/ 329644 w 417612"/>
              <a:gd name="connsiteY0" fmla="*/ 123206 h 296780"/>
              <a:gd name="connsiteX1" fmla="*/ 361054 w 417612"/>
              <a:gd name="connsiteY1" fmla="*/ 166750 h 296780"/>
              <a:gd name="connsiteX2" fmla="*/ 351959 w 417612"/>
              <a:gd name="connsiteY2" fmla="*/ 194850 h 296780"/>
              <a:gd name="connsiteX3" fmla="*/ 323859 w 417612"/>
              <a:gd name="connsiteY3" fmla="*/ 185755 h 296780"/>
              <a:gd name="connsiteX4" fmla="*/ 300114 w 417612"/>
              <a:gd name="connsiteY4" fmla="*/ 152758 h 296780"/>
              <a:gd name="connsiteX5" fmla="*/ 119125 w 417612"/>
              <a:gd name="connsiteY5" fmla="*/ 152724 h 296780"/>
              <a:gd name="connsiteX6" fmla="*/ 95449 w 417612"/>
              <a:gd name="connsiteY6" fmla="*/ 185379 h 296780"/>
              <a:gd name="connsiteX7" fmla="*/ 67189 w 417612"/>
              <a:gd name="connsiteY7" fmla="*/ 193960 h 296780"/>
              <a:gd name="connsiteX8" fmla="*/ 58191 w 417612"/>
              <a:gd name="connsiteY8" fmla="*/ 166520 h 296780"/>
              <a:gd name="connsiteX9" fmla="*/ 286328 w 417612"/>
              <a:gd name="connsiteY9" fmla="*/ 91812 h 296780"/>
              <a:gd name="connsiteX10" fmla="*/ 329644 w 417612"/>
              <a:gd name="connsiteY10" fmla="*/ 123206 h 296780"/>
              <a:gd name="connsiteX11" fmla="*/ 286853 w 417612"/>
              <a:gd name="connsiteY11" fmla="*/ 185692 h 296780"/>
              <a:gd name="connsiteX12" fmla="*/ 309846 w 417612"/>
              <a:gd name="connsiteY12" fmla="*/ 219608 h 296780"/>
              <a:gd name="connsiteX13" fmla="*/ 299101 w 417612"/>
              <a:gd name="connsiteY13" fmla="*/ 247123 h 296780"/>
              <a:gd name="connsiteX14" fmla="*/ 271586 w 417612"/>
              <a:gd name="connsiteY14" fmla="*/ 236378 h 296780"/>
              <a:gd name="connsiteX15" fmla="*/ 257322 w 417612"/>
              <a:gd name="connsiteY15" fmla="*/ 215222 h 296780"/>
              <a:gd name="connsiteX16" fmla="*/ 161840 w 417612"/>
              <a:gd name="connsiteY16" fmla="*/ 215222 h 296780"/>
              <a:gd name="connsiteX17" fmla="*/ 147806 w 417612"/>
              <a:gd name="connsiteY17" fmla="*/ 236106 h 296780"/>
              <a:gd name="connsiteX18" fmla="*/ 120430 w 417612"/>
              <a:gd name="connsiteY18" fmla="*/ 247192 h 296780"/>
              <a:gd name="connsiteX19" fmla="*/ 109345 w 417612"/>
              <a:gd name="connsiteY19" fmla="*/ 219815 h 296780"/>
              <a:gd name="connsiteX20" fmla="*/ 109546 w 417612"/>
              <a:gd name="connsiteY20" fmla="*/ 219357 h 296780"/>
              <a:gd name="connsiteX21" fmla="*/ 132309 w 417612"/>
              <a:gd name="connsiteY21" fmla="*/ 185692 h 296780"/>
              <a:gd name="connsiteX22" fmla="*/ 286853 w 417612"/>
              <a:gd name="connsiteY22" fmla="*/ 185692 h 296780"/>
              <a:gd name="connsiteX23" fmla="*/ 384674 w 417612"/>
              <a:gd name="connsiteY23" fmla="*/ 72896 h 296780"/>
              <a:gd name="connsiteX24" fmla="*/ 413996 w 417612"/>
              <a:gd name="connsiteY24" fmla="*/ 108212 h 296780"/>
              <a:gd name="connsiteX25" fmla="*/ 408472 w 417612"/>
              <a:gd name="connsiteY25" fmla="*/ 137226 h 296780"/>
              <a:gd name="connsiteX26" fmla="*/ 379620 w 417612"/>
              <a:gd name="connsiteY26" fmla="*/ 131936 h 296780"/>
              <a:gd name="connsiteX27" fmla="*/ 355144 w 417612"/>
              <a:gd name="connsiteY27" fmla="*/ 102427 h 296780"/>
              <a:gd name="connsiteX28" fmla="*/ 62285 w 417612"/>
              <a:gd name="connsiteY28" fmla="*/ 102427 h 296780"/>
              <a:gd name="connsiteX29" fmla="*/ 38059 w 417612"/>
              <a:gd name="connsiteY29" fmla="*/ 131873 h 296780"/>
              <a:gd name="connsiteX30" fmla="*/ 8988 w 417612"/>
              <a:gd name="connsiteY30" fmla="*/ 137136 h 296780"/>
              <a:gd name="connsiteX31" fmla="*/ 3725 w 417612"/>
              <a:gd name="connsiteY31" fmla="*/ 108065 h 296780"/>
              <a:gd name="connsiteX32" fmla="*/ 32754 w 417612"/>
              <a:gd name="connsiteY32" fmla="*/ 72896 h 296780"/>
              <a:gd name="connsiteX33" fmla="*/ 384674 w 417612"/>
              <a:gd name="connsiteY33" fmla="*/ 72896 h 296780"/>
              <a:gd name="connsiteX34" fmla="*/ 231008 w 417612"/>
              <a:gd name="connsiteY34" fmla="*/ 242936 h 296780"/>
              <a:gd name="connsiteX35" fmla="*/ 231679 w 417612"/>
              <a:gd name="connsiteY35" fmla="*/ 287262 h 296780"/>
              <a:gd name="connsiteX36" fmla="*/ 187352 w 417612"/>
              <a:gd name="connsiteY36" fmla="*/ 287931 h 296780"/>
              <a:gd name="connsiteX37" fmla="*/ 186692 w 417612"/>
              <a:gd name="connsiteY37" fmla="*/ 287273 h 296780"/>
              <a:gd name="connsiteX38" fmla="*/ 187341 w 417612"/>
              <a:gd name="connsiteY38" fmla="*/ 242946 h 296780"/>
              <a:gd name="connsiteX39" fmla="*/ 231008 w 417612"/>
              <a:gd name="connsiteY39" fmla="*/ 242936 h 29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7612" h="296780">
                <a:moveTo>
                  <a:pt x="329644" y="123206"/>
                </a:moveTo>
                <a:cubicBezTo>
                  <a:pt x="342300" y="136013"/>
                  <a:pt x="352895" y="150700"/>
                  <a:pt x="361054" y="166750"/>
                </a:cubicBezTo>
                <a:cubicBezTo>
                  <a:pt x="366302" y="177021"/>
                  <a:pt x="362230" y="189601"/>
                  <a:pt x="351959" y="194850"/>
                </a:cubicBezTo>
                <a:cubicBezTo>
                  <a:pt x="341688" y="200098"/>
                  <a:pt x="329108" y="196025"/>
                  <a:pt x="323859" y="185755"/>
                </a:cubicBezTo>
                <a:cubicBezTo>
                  <a:pt x="317686" y="173602"/>
                  <a:pt x="309677" y="162471"/>
                  <a:pt x="300114" y="152758"/>
                </a:cubicBezTo>
                <a:cubicBezTo>
                  <a:pt x="250144" y="102770"/>
                  <a:pt x="169114" y="102754"/>
                  <a:pt x="119125" y="152724"/>
                </a:cubicBezTo>
                <a:cubicBezTo>
                  <a:pt x="109557" y="162289"/>
                  <a:pt x="101565" y="173310"/>
                  <a:pt x="95449" y="185379"/>
                </a:cubicBezTo>
                <a:cubicBezTo>
                  <a:pt x="90015" y="195553"/>
                  <a:pt x="77362" y="199394"/>
                  <a:pt x="67189" y="193960"/>
                </a:cubicBezTo>
                <a:cubicBezTo>
                  <a:pt x="57330" y="188695"/>
                  <a:pt x="53364" y="176601"/>
                  <a:pt x="58191" y="166520"/>
                </a:cubicBezTo>
                <a:cubicBezTo>
                  <a:pt x="100560" y="82892"/>
                  <a:pt x="202700" y="49444"/>
                  <a:pt x="286328" y="91812"/>
                </a:cubicBezTo>
                <a:cubicBezTo>
                  <a:pt x="302336" y="99921"/>
                  <a:pt x="316955" y="110517"/>
                  <a:pt x="329644" y="123206"/>
                </a:cubicBezTo>
                <a:close/>
                <a:moveTo>
                  <a:pt x="286853" y="185692"/>
                </a:moveTo>
                <a:cubicBezTo>
                  <a:pt x="296459" y="195299"/>
                  <a:pt x="304354" y="207077"/>
                  <a:pt x="309846" y="219608"/>
                </a:cubicBezTo>
                <a:cubicBezTo>
                  <a:pt x="314476" y="230173"/>
                  <a:pt x="309666" y="242493"/>
                  <a:pt x="299101" y="247123"/>
                </a:cubicBezTo>
                <a:cubicBezTo>
                  <a:pt x="288536" y="251753"/>
                  <a:pt x="276216" y="246943"/>
                  <a:pt x="271586" y="236378"/>
                </a:cubicBezTo>
                <a:cubicBezTo>
                  <a:pt x="268165" y="228513"/>
                  <a:pt x="263331" y="221343"/>
                  <a:pt x="257322" y="215222"/>
                </a:cubicBezTo>
                <a:cubicBezTo>
                  <a:pt x="230956" y="188856"/>
                  <a:pt x="188206" y="188856"/>
                  <a:pt x="161840" y="215222"/>
                </a:cubicBezTo>
                <a:cubicBezTo>
                  <a:pt x="155904" y="221249"/>
                  <a:pt x="151144" y="228333"/>
                  <a:pt x="147806" y="236106"/>
                </a:cubicBezTo>
                <a:cubicBezTo>
                  <a:pt x="143307" y="246726"/>
                  <a:pt x="131050" y="251690"/>
                  <a:pt x="120430" y="247192"/>
                </a:cubicBezTo>
                <a:cubicBezTo>
                  <a:pt x="109809" y="242691"/>
                  <a:pt x="104846" y="230436"/>
                  <a:pt x="109345" y="219815"/>
                </a:cubicBezTo>
                <a:cubicBezTo>
                  <a:pt x="109410" y="219662"/>
                  <a:pt x="109477" y="219510"/>
                  <a:pt x="109546" y="219357"/>
                </a:cubicBezTo>
                <a:cubicBezTo>
                  <a:pt x="114969" y="206814"/>
                  <a:pt x="122690" y="195397"/>
                  <a:pt x="132309" y="185692"/>
                </a:cubicBezTo>
                <a:cubicBezTo>
                  <a:pt x="174986" y="143021"/>
                  <a:pt x="244176" y="143021"/>
                  <a:pt x="286853" y="185692"/>
                </a:cubicBezTo>
                <a:close/>
                <a:moveTo>
                  <a:pt x="384674" y="72896"/>
                </a:moveTo>
                <a:cubicBezTo>
                  <a:pt x="395283" y="83506"/>
                  <a:pt x="405287" y="95597"/>
                  <a:pt x="413996" y="108212"/>
                </a:cubicBezTo>
                <a:cubicBezTo>
                  <a:pt x="420482" y="117749"/>
                  <a:pt x="418008" y="130739"/>
                  <a:pt x="408472" y="137226"/>
                </a:cubicBezTo>
                <a:cubicBezTo>
                  <a:pt x="399026" y="143648"/>
                  <a:pt x="386172" y="141292"/>
                  <a:pt x="379620" y="131936"/>
                </a:cubicBezTo>
                <a:cubicBezTo>
                  <a:pt x="372311" y="121369"/>
                  <a:pt x="363915" y="111198"/>
                  <a:pt x="355144" y="102427"/>
                </a:cubicBezTo>
                <a:cubicBezTo>
                  <a:pt x="274280" y="21563"/>
                  <a:pt x="143169" y="21563"/>
                  <a:pt x="62285" y="102427"/>
                </a:cubicBezTo>
                <a:cubicBezTo>
                  <a:pt x="53931" y="110759"/>
                  <a:pt x="45640" y="120930"/>
                  <a:pt x="38059" y="131873"/>
                </a:cubicBezTo>
                <a:cubicBezTo>
                  <a:pt x="31485" y="141355"/>
                  <a:pt x="18469" y="143711"/>
                  <a:pt x="8988" y="137136"/>
                </a:cubicBezTo>
                <a:cubicBezTo>
                  <a:pt x="-493" y="130562"/>
                  <a:pt x="-2849" y="117547"/>
                  <a:pt x="3725" y="108065"/>
                </a:cubicBezTo>
                <a:cubicBezTo>
                  <a:pt x="12664" y="95159"/>
                  <a:pt x="22521" y="83109"/>
                  <a:pt x="32754" y="72896"/>
                </a:cubicBezTo>
                <a:cubicBezTo>
                  <a:pt x="129929" y="-24299"/>
                  <a:pt x="287500" y="-24299"/>
                  <a:pt x="384674" y="72896"/>
                </a:cubicBezTo>
                <a:close/>
                <a:moveTo>
                  <a:pt x="231008" y="242936"/>
                </a:moveTo>
                <a:cubicBezTo>
                  <a:pt x="243434" y="254992"/>
                  <a:pt x="243733" y="274836"/>
                  <a:pt x="231679" y="287262"/>
                </a:cubicBezTo>
                <a:cubicBezTo>
                  <a:pt x="219622" y="299688"/>
                  <a:pt x="199776" y="299987"/>
                  <a:pt x="187352" y="287931"/>
                </a:cubicBezTo>
                <a:cubicBezTo>
                  <a:pt x="187128" y="287715"/>
                  <a:pt x="186909" y="287496"/>
                  <a:pt x="186692" y="287273"/>
                </a:cubicBezTo>
                <a:cubicBezTo>
                  <a:pt x="174631" y="274853"/>
                  <a:pt x="174922" y="255007"/>
                  <a:pt x="187341" y="242946"/>
                </a:cubicBezTo>
                <a:cubicBezTo>
                  <a:pt x="199500" y="231138"/>
                  <a:pt x="218843" y="231132"/>
                  <a:pt x="231008" y="242936"/>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5" name="Graphic 217">
            <a:extLst>
              <a:ext uri="{FF2B5EF4-FFF2-40B4-BE49-F238E27FC236}">
                <a16:creationId xmlns:a16="http://schemas.microsoft.com/office/drawing/2014/main" id="{EFFFC083-CC2D-28CB-40A6-4C68E62C42DD}"/>
              </a:ext>
              <a:ext uri="{C183D7F6-B498-43B3-948B-1728B52AA6E4}">
                <adec:decorative xmlns:adec="http://schemas.microsoft.com/office/drawing/2017/decorative" val="1"/>
              </a:ext>
            </a:extLst>
          </p:cNvPr>
          <p:cNvSpPr/>
          <p:nvPr/>
        </p:nvSpPr>
        <p:spPr>
          <a:xfrm>
            <a:off x="1395147" y="5884247"/>
            <a:ext cx="260819" cy="208696"/>
          </a:xfrm>
          <a:custGeom>
            <a:avLst/>
            <a:gdLst>
              <a:gd name="connsiteX0" fmla="*/ 130610 w 417679"/>
              <a:gd name="connsiteY0" fmla="*/ 62715 h 334209"/>
              <a:gd name="connsiteX1" fmla="*/ 167157 w 417679"/>
              <a:gd name="connsiteY1" fmla="*/ 99263 h 334209"/>
              <a:gd name="connsiteX2" fmla="*/ 167157 w 417679"/>
              <a:gd name="connsiteY2" fmla="*/ 297663 h 334209"/>
              <a:gd name="connsiteX3" fmla="*/ 130610 w 417679"/>
              <a:gd name="connsiteY3" fmla="*/ 334210 h 334209"/>
              <a:gd name="connsiteX4" fmla="*/ 36547 w 417679"/>
              <a:gd name="connsiteY4" fmla="*/ 334210 h 334209"/>
              <a:gd name="connsiteX5" fmla="*/ 0 w 417679"/>
              <a:gd name="connsiteY5" fmla="*/ 297663 h 334209"/>
              <a:gd name="connsiteX6" fmla="*/ 0 w 417679"/>
              <a:gd name="connsiteY6" fmla="*/ 99263 h 334209"/>
              <a:gd name="connsiteX7" fmla="*/ 36547 w 417679"/>
              <a:gd name="connsiteY7" fmla="*/ 62715 h 334209"/>
              <a:gd name="connsiteX8" fmla="*/ 130610 w 417679"/>
              <a:gd name="connsiteY8" fmla="*/ 62715 h 334209"/>
              <a:gd name="connsiteX9" fmla="*/ 88800 w 417679"/>
              <a:gd name="connsiteY9" fmla="*/ 261011 h 334209"/>
              <a:gd name="connsiteX10" fmla="*/ 78358 w 417679"/>
              <a:gd name="connsiteY10" fmla="*/ 261011 h 334209"/>
              <a:gd name="connsiteX11" fmla="*/ 62694 w 417679"/>
              <a:gd name="connsiteY11" fmla="*/ 276674 h 334209"/>
              <a:gd name="connsiteX12" fmla="*/ 78358 w 417679"/>
              <a:gd name="connsiteY12" fmla="*/ 292337 h 334209"/>
              <a:gd name="connsiteX13" fmla="*/ 88800 w 417679"/>
              <a:gd name="connsiteY13" fmla="*/ 292337 h 334209"/>
              <a:gd name="connsiteX14" fmla="*/ 104463 w 417679"/>
              <a:gd name="connsiteY14" fmla="*/ 276674 h 334209"/>
              <a:gd name="connsiteX15" fmla="*/ 88800 w 417679"/>
              <a:gd name="connsiteY15" fmla="*/ 261011 h 334209"/>
              <a:gd name="connsiteX16" fmla="*/ 402021 w 417679"/>
              <a:gd name="connsiteY16" fmla="*/ 240168 h 334209"/>
              <a:gd name="connsiteX17" fmla="*/ 417680 w 417679"/>
              <a:gd name="connsiteY17" fmla="*/ 255836 h 334209"/>
              <a:gd name="connsiteX18" fmla="*/ 404151 w 417679"/>
              <a:gd name="connsiteY18" fmla="*/ 271349 h 334209"/>
              <a:gd name="connsiteX19" fmla="*/ 402021 w 417679"/>
              <a:gd name="connsiteY19" fmla="*/ 271495 h 334209"/>
              <a:gd name="connsiteX20" fmla="*/ 187958 w 417679"/>
              <a:gd name="connsiteY20" fmla="*/ 271495 h 334209"/>
              <a:gd name="connsiteX21" fmla="*/ 187958 w 417679"/>
              <a:gd name="connsiteY21" fmla="*/ 240168 h 334209"/>
              <a:gd name="connsiteX22" fmla="*/ 402021 w 417679"/>
              <a:gd name="connsiteY22" fmla="*/ 240168 h 334209"/>
              <a:gd name="connsiteX23" fmla="*/ 339368 w 417679"/>
              <a:gd name="connsiteY23" fmla="*/ 0 h 334209"/>
              <a:gd name="connsiteX24" fmla="*/ 375916 w 417679"/>
              <a:gd name="connsiteY24" fmla="*/ 36547 h 334209"/>
              <a:gd name="connsiteX25" fmla="*/ 375916 w 417679"/>
              <a:gd name="connsiteY25" fmla="*/ 193179 h 334209"/>
              <a:gd name="connsiteX26" fmla="*/ 339368 w 417679"/>
              <a:gd name="connsiteY26" fmla="*/ 229726 h 334209"/>
              <a:gd name="connsiteX27" fmla="*/ 187958 w 417679"/>
              <a:gd name="connsiteY27" fmla="*/ 229726 h 334209"/>
              <a:gd name="connsiteX28" fmla="*/ 187958 w 417679"/>
              <a:gd name="connsiteY28" fmla="*/ 83537 h 334209"/>
              <a:gd name="connsiteX29" fmla="*/ 149322 w 417679"/>
              <a:gd name="connsiteY29" fmla="*/ 41894 h 334209"/>
              <a:gd name="connsiteX30" fmla="*/ 146189 w 417679"/>
              <a:gd name="connsiteY30" fmla="*/ 41768 h 334209"/>
              <a:gd name="connsiteX31" fmla="*/ 41768 w 417679"/>
              <a:gd name="connsiteY31" fmla="*/ 41768 h 334209"/>
              <a:gd name="connsiteX32" fmla="*/ 41768 w 417679"/>
              <a:gd name="connsiteY32" fmla="*/ 36547 h 334209"/>
              <a:gd name="connsiteX33" fmla="*/ 78316 w 417679"/>
              <a:gd name="connsiteY33" fmla="*/ 0 h 334209"/>
              <a:gd name="connsiteX34" fmla="*/ 339368 w 417679"/>
              <a:gd name="connsiteY34" fmla="*/ 0 h 33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7679" h="334209">
                <a:moveTo>
                  <a:pt x="130610" y="62715"/>
                </a:moveTo>
                <a:cubicBezTo>
                  <a:pt x="150805" y="62715"/>
                  <a:pt x="167157" y="79088"/>
                  <a:pt x="167157" y="99263"/>
                </a:cubicBezTo>
                <a:lnTo>
                  <a:pt x="167157" y="297663"/>
                </a:lnTo>
                <a:cubicBezTo>
                  <a:pt x="167157" y="317847"/>
                  <a:pt x="150794" y="334210"/>
                  <a:pt x="130610" y="334210"/>
                </a:cubicBezTo>
                <a:lnTo>
                  <a:pt x="36547" y="334210"/>
                </a:lnTo>
                <a:cubicBezTo>
                  <a:pt x="16363" y="334210"/>
                  <a:pt x="0" y="317847"/>
                  <a:pt x="0" y="297663"/>
                </a:cubicBezTo>
                <a:lnTo>
                  <a:pt x="0" y="99263"/>
                </a:lnTo>
                <a:cubicBezTo>
                  <a:pt x="0" y="79088"/>
                  <a:pt x="16373" y="62715"/>
                  <a:pt x="36547" y="62715"/>
                </a:cubicBezTo>
                <a:lnTo>
                  <a:pt x="130610" y="62715"/>
                </a:lnTo>
                <a:close/>
                <a:moveTo>
                  <a:pt x="88800" y="261011"/>
                </a:moveTo>
                <a:lnTo>
                  <a:pt x="78358" y="261011"/>
                </a:lnTo>
                <a:cubicBezTo>
                  <a:pt x="69707" y="261011"/>
                  <a:pt x="62694" y="268024"/>
                  <a:pt x="62694" y="276674"/>
                </a:cubicBezTo>
                <a:cubicBezTo>
                  <a:pt x="62694" y="285324"/>
                  <a:pt x="69707" y="292337"/>
                  <a:pt x="78358" y="292337"/>
                </a:cubicBezTo>
                <a:lnTo>
                  <a:pt x="88800" y="292337"/>
                </a:lnTo>
                <a:cubicBezTo>
                  <a:pt x="97450" y="292337"/>
                  <a:pt x="104463" y="285324"/>
                  <a:pt x="104463" y="276674"/>
                </a:cubicBezTo>
                <a:cubicBezTo>
                  <a:pt x="104463" y="268024"/>
                  <a:pt x="97450" y="261011"/>
                  <a:pt x="88800" y="261011"/>
                </a:cubicBezTo>
                <a:close/>
                <a:moveTo>
                  <a:pt x="402021" y="240168"/>
                </a:moveTo>
                <a:cubicBezTo>
                  <a:pt x="410671" y="240170"/>
                  <a:pt x="417682" y="247186"/>
                  <a:pt x="417680" y="255836"/>
                </a:cubicBezTo>
                <a:cubicBezTo>
                  <a:pt x="417678" y="263661"/>
                  <a:pt x="411901" y="270281"/>
                  <a:pt x="404151" y="271349"/>
                </a:cubicBezTo>
                <a:lnTo>
                  <a:pt x="402021" y="271495"/>
                </a:lnTo>
                <a:lnTo>
                  <a:pt x="187958" y="271495"/>
                </a:lnTo>
                <a:lnTo>
                  <a:pt x="187958" y="240168"/>
                </a:lnTo>
                <a:lnTo>
                  <a:pt x="402021" y="240168"/>
                </a:lnTo>
                <a:close/>
                <a:moveTo>
                  <a:pt x="339368" y="0"/>
                </a:moveTo>
                <a:cubicBezTo>
                  <a:pt x="359543" y="0"/>
                  <a:pt x="375916" y="16373"/>
                  <a:pt x="375916" y="36547"/>
                </a:cubicBezTo>
                <a:lnTo>
                  <a:pt x="375916" y="193179"/>
                </a:lnTo>
                <a:cubicBezTo>
                  <a:pt x="375916" y="213364"/>
                  <a:pt x="359553" y="229726"/>
                  <a:pt x="339368" y="229726"/>
                </a:cubicBezTo>
                <a:lnTo>
                  <a:pt x="187958" y="229726"/>
                </a:lnTo>
                <a:lnTo>
                  <a:pt x="187958" y="83537"/>
                </a:lnTo>
                <a:cubicBezTo>
                  <a:pt x="187954" y="61687"/>
                  <a:pt x="171111" y="43533"/>
                  <a:pt x="149322" y="41894"/>
                </a:cubicBezTo>
                <a:lnTo>
                  <a:pt x="146189" y="41768"/>
                </a:lnTo>
                <a:lnTo>
                  <a:pt x="41768" y="41768"/>
                </a:lnTo>
                <a:lnTo>
                  <a:pt x="41768" y="36547"/>
                </a:lnTo>
                <a:cubicBezTo>
                  <a:pt x="41768" y="16373"/>
                  <a:pt x="58142" y="0"/>
                  <a:pt x="78316" y="0"/>
                </a:cubicBezTo>
                <a:lnTo>
                  <a:pt x="339368"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36" name="Graphic 219">
            <a:extLst>
              <a:ext uri="{FF2B5EF4-FFF2-40B4-BE49-F238E27FC236}">
                <a16:creationId xmlns:a16="http://schemas.microsoft.com/office/drawing/2014/main" id="{92EB21B7-5DAA-9E0D-64DC-250FA609D4F5}"/>
              </a:ext>
              <a:ext uri="{C183D7F6-B498-43B3-948B-1728B52AA6E4}">
                <adec:decorative xmlns:adec="http://schemas.microsoft.com/office/drawing/2017/decorative" val="1"/>
              </a:ext>
            </a:extLst>
          </p:cNvPr>
          <p:cNvSpPr/>
          <p:nvPr/>
        </p:nvSpPr>
        <p:spPr>
          <a:xfrm>
            <a:off x="1388196" y="6460444"/>
            <a:ext cx="260822" cy="260822"/>
          </a:xfrm>
          <a:custGeom>
            <a:avLst/>
            <a:gdLst>
              <a:gd name="connsiteX0" fmla="*/ 386274 w 417684"/>
              <a:gd name="connsiteY0" fmla="*/ 75747 h 417684"/>
              <a:gd name="connsiteX1" fmla="*/ 417684 w 417684"/>
              <a:gd name="connsiteY1" fmla="*/ 120084 h 417684"/>
              <a:gd name="connsiteX2" fmla="*/ 417684 w 417684"/>
              <a:gd name="connsiteY2" fmla="*/ 328926 h 417684"/>
              <a:gd name="connsiteX3" fmla="*/ 328926 w 417684"/>
              <a:gd name="connsiteY3" fmla="*/ 417684 h 417684"/>
              <a:gd name="connsiteX4" fmla="*/ 120084 w 417684"/>
              <a:gd name="connsiteY4" fmla="*/ 417684 h 417684"/>
              <a:gd name="connsiteX5" fmla="*/ 75747 w 417684"/>
              <a:gd name="connsiteY5" fmla="*/ 386274 h 417684"/>
              <a:gd name="connsiteX6" fmla="*/ 119541 w 417684"/>
              <a:gd name="connsiteY6" fmla="*/ 386358 h 417684"/>
              <a:gd name="connsiteX7" fmla="*/ 328926 w 417684"/>
              <a:gd name="connsiteY7" fmla="*/ 386358 h 417684"/>
              <a:gd name="connsiteX8" fmla="*/ 386358 w 417684"/>
              <a:gd name="connsiteY8" fmla="*/ 328926 h 417684"/>
              <a:gd name="connsiteX9" fmla="*/ 386358 w 417684"/>
              <a:gd name="connsiteY9" fmla="*/ 120084 h 417684"/>
              <a:gd name="connsiteX10" fmla="*/ 386274 w 417684"/>
              <a:gd name="connsiteY10" fmla="*/ 119019 h 417684"/>
              <a:gd name="connsiteX11" fmla="*/ 386274 w 417684"/>
              <a:gd name="connsiteY11" fmla="*/ 75747 h 417684"/>
              <a:gd name="connsiteX12" fmla="*/ 318401 w 417684"/>
              <a:gd name="connsiteY12" fmla="*/ 0 h 417684"/>
              <a:gd name="connsiteX13" fmla="*/ 365390 w 417684"/>
              <a:gd name="connsiteY13" fmla="*/ 46989 h 417684"/>
              <a:gd name="connsiteX14" fmla="*/ 365390 w 417684"/>
              <a:gd name="connsiteY14" fmla="*/ 318422 h 417684"/>
              <a:gd name="connsiteX15" fmla="*/ 318401 w 417684"/>
              <a:gd name="connsiteY15" fmla="*/ 365411 h 417684"/>
              <a:gd name="connsiteX16" fmla="*/ 46989 w 417684"/>
              <a:gd name="connsiteY16" fmla="*/ 365411 h 417684"/>
              <a:gd name="connsiteX17" fmla="*/ 0 w 417684"/>
              <a:gd name="connsiteY17" fmla="*/ 318422 h 417684"/>
              <a:gd name="connsiteX18" fmla="*/ 0 w 417684"/>
              <a:gd name="connsiteY18" fmla="*/ 46989 h 417684"/>
              <a:gd name="connsiteX19" fmla="*/ 46989 w 417684"/>
              <a:gd name="connsiteY19" fmla="*/ 0 h 417684"/>
              <a:gd name="connsiteX20" fmla="*/ 318422 w 417684"/>
              <a:gd name="connsiteY20" fmla="*/ 0 h 4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684" h="417684">
                <a:moveTo>
                  <a:pt x="386274" y="75747"/>
                </a:moveTo>
                <a:cubicBezTo>
                  <a:pt x="405093" y="82361"/>
                  <a:pt x="417686" y="100136"/>
                  <a:pt x="417684" y="120084"/>
                </a:cubicBezTo>
                <a:lnTo>
                  <a:pt x="417684" y="328926"/>
                </a:lnTo>
                <a:cubicBezTo>
                  <a:pt x="417684" y="377946"/>
                  <a:pt x="377946" y="417684"/>
                  <a:pt x="328926" y="417684"/>
                </a:cubicBezTo>
                <a:lnTo>
                  <a:pt x="120084" y="417684"/>
                </a:lnTo>
                <a:cubicBezTo>
                  <a:pt x="100136" y="417686"/>
                  <a:pt x="82361" y="405093"/>
                  <a:pt x="75747" y="386274"/>
                </a:cubicBezTo>
                <a:lnTo>
                  <a:pt x="119541" y="386358"/>
                </a:lnTo>
                <a:lnTo>
                  <a:pt x="328926" y="386358"/>
                </a:lnTo>
                <a:cubicBezTo>
                  <a:pt x="360645" y="386358"/>
                  <a:pt x="386358" y="360645"/>
                  <a:pt x="386358" y="328926"/>
                </a:cubicBezTo>
                <a:lnTo>
                  <a:pt x="386358" y="120084"/>
                </a:lnTo>
                <a:lnTo>
                  <a:pt x="386274" y="119019"/>
                </a:lnTo>
                <a:lnTo>
                  <a:pt x="386274" y="75747"/>
                </a:lnTo>
                <a:close/>
                <a:moveTo>
                  <a:pt x="318401" y="0"/>
                </a:moveTo>
                <a:cubicBezTo>
                  <a:pt x="344351" y="0"/>
                  <a:pt x="365390" y="21038"/>
                  <a:pt x="365390" y="46989"/>
                </a:cubicBezTo>
                <a:lnTo>
                  <a:pt x="365390" y="318422"/>
                </a:lnTo>
                <a:cubicBezTo>
                  <a:pt x="365390" y="344372"/>
                  <a:pt x="344351" y="365411"/>
                  <a:pt x="318401" y="365411"/>
                </a:cubicBezTo>
                <a:lnTo>
                  <a:pt x="46989" y="365411"/>
                </a:lnTo>
                <a:cubicBezTo>
                  <a:pt x="21038" y="365411"/>
                  <a:pt x="0" y="344372"/>
                  <a:pt x="0" y="318422"/>
                </a:cubicBezTo>
                <a:lnTo>
                  <a:pt x="0" y="46989"/>
                </a:lnTo>
                <a:cubicBezTo>
                  <a:pt x="0" y="21038"/>
                  <a:pt x="21038" y="0"/>
                  <a:pt x="46989" y="0"/>
                </a:cubicBezTo>
                <a:lnTo>
                  <a:pt x="318422"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2" name="Oval 41">
            <a:extLst>
              <a:ext uri="{FF2B5EF4-FFF2-40B4-BE49-F238E27FC236}">
                <a16:creationId xmlns:a16="http://schemas.microsoft.com/office/drawing/2014/main" id="{5A8526D6-FF7B-F315-D6ED-C8311F88A8E7}"/>
              </a:ext>
              <a:ext uri="{C183D7F6-B498-43B3-948B-1728B52AA6E4}">
                <adec:decorative xmlns:adec="http://schemas.microsoft.com/office/drawing/2017/decorative" val="1"/>
              </a:ext>
            </a:extLst>
          </p:cNvPr>
          <p:cNvSpPr/>
          <p:nvPr/>
        </p:nvSpPr>
        <p:spPr bwMode="auto">
          <a:xfrm>
            <a:off x="2478908" y="5334708"/>
            <a:ext cx="534646" cy="53464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43" name="Graphic 65">
            <a:extLst>
              <a:ext uri="{FF2B5EF4-FFF2-40B4-BE49-F238E27FC236}">
                <a16:creationId xmlns:a16="http://schemas.microsoft.com/office/drawing/2014/main" id="{5A75CE3E-15C5-FCE3-178E-D113F7089CE6}"/>
              </a:ext>
              <a:ext uri="{C183D7F6-B498-43B3-948B-1728B52AA6E4}">
                <adec:decorative xmlns:adec="http://schemas.microsoft.com/office/drawing/2017/decorative" val="1"/>
              </a:ext>
            </a:extLst>
          </p:cNvPr>
          <p:cNvSpPr/>
          <p:nvPr/>
        </p:nvSpPr>
        <p:spPr>
          <a:xfrm>
            <a:off x="2633199" y="5460779"/>
            <a:ext cx="226064" cy="282505"/>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grpSp>
        <p:nvGrpSpPr>
          <p:cNvPr id="44" name="Group 43">
            <a:extLst>
              <a:ext uri="{FF2B5EF4-FFF2-40B4-BE49-F238E27FC236}">
                <a16:creationId xmlns:a16="http://schemas.microsoft.com/office/drawing/2014/main" id="{66C05CEE-5AB3-6EB3-1459-996677BD768C}"/>
              </a:ext>
            </a:extLst>
          </p:cNvPr>
          <p:cNvGrpSpPr/>
          <p:nvPr/>
        </p:nvGrpSpPr>
        <p:grpSpPr>
          <a:xfrm rot="10800000">
            <a:off x="1819124" y="4683748"/>
            <a:ext cx="689843" cy="1863214"/>
            <a:chOff x="10300006" y="2670902"/>
            <a:chExt cx="509383" cy="1740417"/>
          </a:xfrm>
        </p:grpSpPr>
        <p:cxnSp>
          <p:nvCxnSpPr>
            <p:cNvPr id="45" name="Straight Arrow Connector 44">
              <a:extLst>
                <a:ext uri="{FF2B5EF4-FFF2-40B4-BE49-F238E27FC236}">
                  <a16:creationId xmlns:a16="http://schemas.microsoft.com/office/drawing/2014/main" id="{EA3BF159-8D05-EC1B-3433-FCEC73C07E51}"/>
                </a:ext>
                <a:ext uri="{C183D7F6-B498-43B3-948B-1728B52AA6E4}">
                  <adec:decorative xmlns:adec="http://schemas.microsoft.com/office/drawing/2017/decorative" val="1"/>
                </a:ext>
              </a:extLst>
            </p:cNvPr>
            <p:cNvCxnSpPr>
              <a:cxnSpLocks/>
            </p:cNvCxnSpPr>
            <p:nvPr/>
          </p:nvCxnSpPr>
          <p:spPr>
            <a:xfrm flipH="1">
              <a:off x="10562795" y="2670902"/>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5F13802F-13FB-696C-A5E6-DC21ECDF16AC}"/>
                </a:ext>
                <a:ext uri="{C183D7F6-B498-43B3-948B-1728B52AA6E4}">
                  <adec:decorative xmlns:adec="http://schemas.microsoft.com/office/drawing/2017/decorative" val="1"/>
                </a:ext>
              </a:extLst>
            </p:cNvPr>
            <p:cNvCxnSpPr>
              <a:cxnSpLocks/>
            </p:cNvCxnSpPr>
            <p:nvPr/>
          </p:nvCxnSpPr>
          <p:spPr>
            <a:xfrm flipH="1">
              <a:off x="10562795" y="3236101"/>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0ACC5BD-F5F4-38A6-1112-C4EAD7EB07A0}"/>
                </a:ext>
                <a:ext uri="{C183D7F6-B498-43B3-948B-1728B52AA6E4}">
                  <adec:decorative xmlns:adec="http://schemas.microsoft.com/office/drawing/2017/decorative" val="1"/>
                </a:ext>
              </a:extLst>
            </p:cNvPr>
            <p:cNvCxnSpPr>
              <a:cxnSpLocks/>
            </p:cNvCxnSpPr>
            <p:nvPr/>
          </p:nvCxnSpPr>
          <p:spPr>
            <a:xfrm flipH="1">
              <a:off x="10562795" y="3820345"/>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75EA030-453F-0225-15DD-B2453937626F}"/>
                </a:ext>
                <a:ext uri="{C183D7F6-B498-43B3-948B-1728B52AA6E4}">
                  <adec:decorative xmlns:adec="http://schemas.microsoft.com/office/drawing/2017/decorative" val="1"/>
                </a:ext>
              </a:extLst>
            </p:cNvPr>
            <p:cNvCxnSpPr>
              <a:cxnSpLocks/>
            </p:cNvCxnSpPr>
            <p:nvPr/>
          </p:nvCxnSpPr>
          <p:spPr>
            <a:xfrm flipH="1">
              <a:off x="10562795" y="4402614"/>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DD6C7344-49B2-5C35-8827-5FF2C2741217}"/>
                </a:ext>
                <a:ext uri="{C183D7F6-B498-43B3-948B-1728B52AA6E4}">
                  <adec:decorative xmlns:adec="http://schemas.microsoft.com/office/drawing/2017/decorative" val="1"/>
                </a:ext>
              </a:extLst>
            </p:cNvPr>
            <p:cNvCxnSpPr>
              <a:cxnSpLocks/>
            </p:cNvCxnSpPr>
            <p:nvPr/>
          </p:nvCxnSpPr>
          <p:spPr>
            <a:xfrm>
              <a:off x="10587793" y="2670902"/>
              <a:ext cx="0" cy="1740417"/>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E20A7D9-1CDE-B8E4-6ABC-0E58292503D3}"/>
                </a:ext>
                <a:ext uri="{C183D7F6-B498-43B3-948B-1728B52AA6E4}">
                  <adec:decorative xmlns:adec="http://schemas.microsoft.com/office/drawing/2017/decorative" val="1"/>
                </a:ext>
              </a:extLst>
            </p:cNvPr>
            <p:cNvCxnSpPr>
              <a:cxnSpLocks/>
            </p:cNvCxnSpPr>
            <p:nvPr/>
          </p:nvCxnSpPr>
          <p:spPr>
            <a:xfrm flipH="1">
              <a:off x="10300006" y="3543300"/>
              <a:ext cx="287787" cy="0"/>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grpSp>
      <p:sp>
        <p:nvSpPr>
          <p:cNvPr id="51" name="TextBox 50">
            <a:extLst>
              <a:ext uri="{FF2B5EF4-FFF2-40B4-BE49-F238E27FC236}">
                <a16:creationId xmlns:a16="http://schemas.microsoft.com/office/drawing/2014/main" id="{2B1922C4-AC32-0041-06A8-8E59A9B0CEA8}"/>
              </a:ext>
              <a:ext uri="{C183D7F6-B498-43B3-948B-1728B52AA6E4}">
                <adec:decorative xmlns:adec="http://schemas.microsoft.com/office/drawing/2017/decorative" val="1"/>
              </a:ext>
            </a:extLst>
          </p:cNvPr>
          <p:cNvSpPr txBox="1">
            <a:spLocks/>
          </p:cNvSpPr>
          <p:nvPr/>
        </p:nvSpPr>
        <p:spPr>
          <a:xfrm>
            <a:off x="5975041" y="4773318"/>
            <a:ext cx="1454120"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OneLake</a:t>
            </a: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52" name="Graphic 51">
            <a:extLst>
              <a:ext uri="{FF2B5EF4-FFF2-40B4-BE49-F238E27FC236}">
                <a16:creationId xmlns:a16="http://schemas.microsoft.com/office/drawing/2014/main" id="{903FC573-30D1-397B-0266-883424B2C5CF}"/>
              </a:ext>
              <a:ext uri="{C183D7F6-B498-43B3-948B-1728B52AA6E4}">
                <adec:decorative xmlns:adec="http://schemas.microsoft.com/office/drawing/2017/decorative" val="1"/>
              </a:ext>
            </a:extLst>
          </p:cNvPr>
          <p:cNvPicPr>
            <a:picLocks/>
          </p:cNvPicPr>
          <p:nvPr/>
        </p:nvPicPr>
        <p:blipFill rotWithShape="1">
          <a:blip r:embed="rId5">
            <a:extLst>
              <a:ext uri="{96DAC541-7B7A-43D3-8B79-37D633B846F1}">
                <asvg:svgBlip xmlns:asvg="http://schemas.microsoft.com/office/drawing/2016/SVG/main" r:embed="rId6"/>
              </a:ext>
            </a:extLst>
          </a:blip>
          <a:srcRect l="-5296" r="-5296"/>
          <a:stretch/>
        </p:blipFill>
        <p:spPr>
          <a:xfrm>
            <a:off x="6743068" y="4231648"/>
            <a:ext cx="421169" cy="380829"/>
          </a:xfrm>
          <a:prstGeom prst="rect">
            <a:avLst/>
          </a:prstGeom>
          <a:effectLst/>
        </p:spPr>
      </p:pic>
      <p:pic>
        <p:nvPicPr>
          <p:cNvPr id="53" name="Graphic 52">
            <a:extLst>
              <a:ext uri="{FF2B5EF4-FFF2-40B4-BE49-F238E27FC236}">
                <a16:creationId xmlns:a16="http://schemas.microsoft.com/office/drawing/2014/main" id="{22DE215C-2231-8EA9-217A-B1676490674A}"/>
              </a:ext>
              <a:ext uri="{C183D7F6-B498-43B3-948B-1728B52AA6E4}">
                <adec:decorative xmlns:adec="http://schemas.microsoft.com/office/drawing/2017/decorative" val="1"/>
              </a:ext>
            </a:extLst>
          </p:cNvPr>
          <p:cNvPicPr>
            <a:picLocks/>
          </p:cNvPicPr>
          <p:nvPr/>
        </p:nvPicPr>
        <p:blipFill rotWithShape="1">
          <a:blip r:embed="rId7">
            <a:extLst>
              <a:ext uri="{96DAC541-7B7A-43D3-8B79-37D633B846F1}">
                <asvg:svgBlip xmlns:asvg="http://schemas.microsoft.com/office/drawing/2016/SVG/main" r:embed="rId8"/>
              </a:ext>
            </a:extLst>
          </a:blip>
          <a:srcRect l="-5296" r="-5296"/>
          <a:stretch/>
        </p:blipFill>
        <p:spPr>
          <a:xfrm>
            <a:off x="6230297" y="3752415"/>
            <a:ext cx="445202" cy="402561"/>
          </a:xfrm>
          <a:prstGeom prst="rect">
            <a:avLst/>
          </a:prstGeom>
          <a:effectLst/>
        </p:spPr>
      </p:pic>
      <p:pic>
        <p:nvPicPr>
          <p:cNvPr id="54" name="Graphic 53">
            <a:extLst>
              <a:ext uri="{FF2B5EF4-FFF2-40B4-BE49-F238E27FC236}">
                <a16:creationId xmlns:a16="http://schemas.microsoft.com/office/drawing/2014/main" id="{25606A7E-D00B-1B64-1857-109C279833A0}"/>
              </a:ext>
              <a:ext uri="{C183D7F6-B498-43B3-948B-1728B52AA6E4}">
                <adec:decorative xmlns:adec="http://schemas.microsoft.com/office/drawing/2017/decorative" val="1"/>
              </a:ext>
            </a:extLst>
          </p:cNvPr>
          <p:cNvPicPr>
            <a:picLocks/>
          </p:cNvPicPr>
          <p:nvPr/>
        </p:nvPicPr>
        <p:blipFill rotWithShape="1">
          <a:blip r:embed="rId9">
            <a:extLst>
              <a:ext uri="{96DAC541-7B7A-43D3-8B79-37D633B846F1}">
                <asvg:svgBlip xmlns:asvg="http://schemas.microsoft.com/office/drawing/2016/SVG/main" r:embed="rId10"/>
              </a:ext>
            </a:extLst>
          </a:blip>
          <a:srcRect l="-5296" r="-5296"/>
          <a:stretch/>
        </p:blipFill>
        <p:spPr>
          <a:xfrm>
            <a:off x="6733399" y="3754538"/>
            <a:ext cx="440507" cy="398315"/>
          </a:xfrm>
          <a:prstGeom prst="rect">
            <a:avLst/>
          </a:prstGeom>
          <a:effectLst/>
        </p:spPr>
      </p:pic>
      <p:pic>
        <p:nvPicPr>
          <p:cNvPr id="55" name="Graphic 54">
            <a:extLst>
              <a:ext uri="{FF2B5EF4-FFF2-40B4-BE49-F238E27FC236}">
                <a16:creationId xmlns:a16="http://schemas.microsoft.com/office/drawing/2014/main" id="{96B1ED1B-112A-5CA2-2D87-7A97CDA5B01B}"/>
              </a:ext>
              <a:ext uri="{C183D7F6-B498-43B3-948B-1728B52AA6E4}">
                <adec:decorative xmlns:adec="http://schemas.microsoft.com/office/drawing/2017/decorative" val="1"/>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5296" r="-5296"/>
          <a:stretch/>
        </p:blipFill>
        <p:spPr>
          <a:xfrm>
            <a:off x="6242313" y="4231647"/>
            <a:ext cx="421171" cy="380831"/>
          </a:xfrm>
          <a:prstGeom prst="rect">
            <a:avLst/>
          </a:prstGeom>
          <a:effectLst/>
        </p:spPr>
      </p:pic>
      <p:sp>
        <p:nvSpPr>
          <p:cNvPr id="56" name="Rounded Rectangle 14">
            <a:extLst>
              <a:ext uri="{FF2B5EF4-FFF2-40B4-BE49-F238E27FC236}">
                <a16:creationId xmlns:a16="http://schemas.microsoft.com/office/drawing/2014/main" id="{37521AD4-3F80-956D-324C-5D4F4721BE46}"/>
              </a:ext>
              <a:ext uri="{C183D7F6-B498-43B3-948B-1728B52AA6E4}">
                <adec:decorative xmlns:adec="http://schemas.microsoft.com/office/drawing/2017/decorative" val="1"/>
              </a:ext>
            </a:extLst>
          </p:cNvPr>
          <p:cNvSpPr>
            <a:spLocks/>
          </p:cNvSpPr>
          <p:nvPr/>
        </p:nvSpPr>
        <p:spPr>
          <a:xfrm>
            <a:off x="5975040" y="3520691"/>
            <a:ext cx="1454108" cy="1666441"/>
          </a:xfrm>
          <a:prstGeom prst="roundRect">
            <a:avLst>
              <a:gd name="adj" fmla="val 1038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57" name="Title 1">
            <a:extLst>
              <a:ext uri="{FF2B5EF4-FFF2-40B4-BE49-F238E27FC236}">
                <a16:creationId xmlns:a16="http://schemas.microsoft.com/office/drawing/2014/main" id="{E79C462F-0CD0-B7FD-ED69-5143863E9047}"/>
              </a:ext>
              <a:ext uri="{C183D7F6-B498-43B3-948B-1728B52AA6E4}">
                <adec:decorative xmlns:adec="http://schemas.microsoft.com/office/drawing/2017/decorative" val="1"/>
              </a:ext>
            </a:extLst>
          </p:cNvPr>
          <p:cNvSpPr txBox="1">
            <a:spLocks/>
          </p:cNvSpPr>
          <p:nvPr/>
        </p:nvSpPr>
        <p:spPr>
          <a:xfrm>
            <a:off x="5975041" y="5267793"/>
            <a:ext cx="1462284" cy="18352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00" spc="0">
                <a:latin typeface="+mn-lt"/>
              </a:rPr>
              <a:t>Microsoft Fabric</a:t>
            </a:r>
          </a:p>
        </p:txBody>
      </p:sp>
      <p:cxnSp>
        <p:nvCxnSpPr>
          <p:cNvPr id="73" name="Straight Arrow Connector 72">
            <a:extLst>
              <a:ext uri="{FF2B5EF4-FFF2-40B4-BE49-F238E27FC236}">
                <a16:creationId xmlns:a16="http://schemas.microsoft.com/office/drawing/2014/main" id="{D03DA27D-8A6B-01EC-881A-A527679A0A58}"/>
              </a:ext>
              <a:ext uri="{C183D7F6-B498-43B3-948B-1728B52AA6E4}">
                <adec:decorative xmlns:adec="http://schemas.microsoft.com/office/drawing/2017/decorative" val="1"/>
              </a:ext>
            </a:extLst>
          </p:cNvPr>
          <p:cNvCxnSpPr>
            <a:cxnSpLocks/>
          </p:cNvCxnSpPr>
          <p:nvPr/>
        </p:nvCxnSpPr>
        <p:spPr>
          <a:xfrm flipV="1">
            <a:off x="2352791" y="3334709"/>
            <a:ext cx="2471637" cy="21915"/>
          </a:xfrm>
          <a:prstGeom prst="straightConnector1">
            <a:avLst/>
          </a:prstGeom>
          <a:ln w="12700" cap="rnd">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E46901F-B317-3564-9BF8-6AD3E13A0AED}"/>
              </a:ext>
              <a:ext uri="{C183D7F6-B498-43B3-948B-1728B52AA6E4}">
                <adec:decorative xmlns:adec="http://schemas.microsoft.com/office/drawing/2017/decorative" val="1"/>
              </a:ext>
            </a:extLst>
          </p:cNvPr>
          <p:cNvCxnSpPr>
            <a:cxnSpLocks/>
          </p:cNvCxnSpPr>
          <p:nvPr/>
        </p:nvCxnSpPr>
        <p:spPr>
          <a:xfrm>
            <a:off x="4834053" y="3334709"/>
            <a:ext cx="4812" cy="2267464"/>
          </a:xfrm>
          <a:prstGeom prst="straightConnector1">
            <a:avLst/>
          </a:prstGeom>
          <a:ln w="12700" cap="rnd">
            <a:solidFill>
              <a:schemeClr val="accent1"/>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76524429-CE95-C0C8-70B0-79ABFC5126B4}"/>
              </a:ext>
              <a:ext uri="{C183D7F6-B498-43B3-948B-1728B52AA6E4}">
                <adec:decorative xmlns:adec="http://schemas.microsoft.com/office/drawing/2017/decorative" val="1"/>
              </a:ext>
            </a:extLst>
          </p:cNvPr>
          <p:cNvSpPr txBox="1"/>
          <p:nvPr/>
        </p:nvSpPr>
        <p:spPr>
          <a:xfrm>
            <a:off x="986154" y="4590262"/>
            <a:ext cx="686837"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Users &amp; Groups</a:t>
            </a:r>
          </a:p>
        </p:txBody>
      </p:sp>
      <p:sp>
        <p:nvSpPr>
          <p:cNvPr id="86" name="TextBox 85">
            <a:extLst>
              <a:ext uri="{FF2B5EF4-FFF2-40B4-BE49-F238E27FC236}">
                <a16:creationId xmlns:a16="http://schemas.microsoft.com/office/drawing/2014/main" id="{F39CA069-72CF-91EE-2E6E-3FB9895219D2}"/>
              </a:ext>
              <a:ext uri="{C183D7F6-B498-43B3-948B-1728B52AA6E4}">
                <adec:decorative xmlns:adec="http://schemas.microsoft.com/office/drawing/2017/decorative" val="1"/>
              </a:ext>
            </a:extLst>
          </p:cNvPr>
          <p:cNvSpPr txBox="1"/>
          <p:nvPr/>
        </p:nvSpPr>
        <p:spPr>
          <a:xfrm>
            <a:off x="944787" y="5198615"/>
            <a:ext cx="549734"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Network Location</a:t>
            </a:r>
          </a:p>
        </p:txBody>
      </p:sp>
      <p:sp>
        <p:nvSpPr>
          <p:cNvPr id="87" name="TextBox 86">
            <a:extLst>
              <a:ext uri="{FF2B5EF4-FFF2-40B4-BE49-F238E27FC236}">
                <a16:creationId xmlns:a16="http://schemas.microsoft.com/office/drawing/2014/main" id="{B823F153-6A17-6E42-9492-F0798BF3FC88}"/>
              </a:ext>
              <a:ext uri="{C183D7F6-B498-43B3-948B-1728B52AA6E4}">
                <adec:decorative xmlns:adec="http://schemas.microsoft.com/office/drawing/2017/decorative" val="1"/>
              </a:ext>
            </a:extLst>
          </p:cNvPr>
          <p:cNvSpPr txBox="1"/>
          <p:nvPr/>
        </p:nvSpPr>
        <p:spPr>
          <a:xfrm>
            <a:off x="960713" y="5891928"/>
            <a:ext cx="549734"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Devices</a:t>
            </a:r>
          </a:p>
        </p:txBody>
      </p:sp>
      <p:sp>
        <p:nvSpPr>
          <p:cNvPr id="88" name="TextBox 87">
            <a:extLst>
              <a:ext uri="{FF2B5EF4-FFF2-40B4-BE49-F238E27FC236}">
                <a16:creationId xmlns:a16="http://schemas.microsoft.com/office/drawing/2014/main" id="{D7C96DDA-A0CF-6309-0C89-FC5B51A9F658}"/>
              </a:ext>
              <a:ext uri="{C183D7F6-B498-43B3-948B-1728B52AA6E4}">
                <adec:decorative xmlns:adec="http://schemas.microsoft.com/office/drawing/2017/decorative" val="1"/>
              </a:ext>
            </a:extLst>
          </p:cNvPr>
          <p:cNvSpPr txBox="1"/>
          <p:nvPr/>
        </p:nvSpPr>
        <p:spPr>
          <a:xfrm>
            <a:off x="733580" y="6491205"/>
            <a:ext cx="614733"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Applications</a:t>
            </a:r>
          </a:p>
        </p:txBody>
      </p:sp>
      <p:cxnSp>
        <p:nvCxnSpPr>
          <p:cNvPr id="90" name="Straight Arrow Connector 89">
            <a:extLst>
              <a:ext uri="{FF2B5EF4-FFF2-40B4-BE49-F238E27FC236}">
                <a16:creationId xmlns:a16="http://schemas.microsoft.com/office/drawing/2014/main" id="{1E7BD223-1363-00E1-16B3-CC24309E7679}"/>
              </a:ext>
              <a:ext uri="{C183D7F6-B498-43B3-948B-1728B52AA6E4}">
                <adec:decorative xmlns:adec="http://schemas.microsoft.com/office/drawing/2017/decorative" val="1"/>
              </a:ext>
            </a:extLst>
          </p:cNvPr>
          <p:cNvCxnSpPr>
            <a:cxnSpLocks/>
          </p:cNvCxnSpPr>
          <p:nvPr/>
        </p:nvCxnSpPr>
        <p:spPr>
          <a:xfrm>
            <a:off x="4840896" y="4353911"/>
            <a:ext cx="1018880" cy="0"/>
          </a:xfrm>
          <a:prstGeom prst="straightConnector1">
            <a:avLst/>
          </a:prstGeom>
          <a:ln w="12700" cap="rnd">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itle 1">
            <a:extLst>
              <a:ext uri="{FF2B5EF4-FFF2-40B4-BE49-F238E27FC236}">
                <a16:creationId xmlns:a16="http://schemas.microsoft.com/office/drawing/2014/main" id="{87F16AB1-383D-51D8-B949-12094849CB65}"/>
              </a:ext>
              <a:ext uri="{C183D7F6-B498-43B3-948B-1728B52AA6E4}">
                <adec:decorative xmlns:adec="http://schemas.microsoft.com/office/drawing/2017/decorative" val="1"/>
              </a:ext>
            </a:extLst>
          </p:cNvPr>
          <p:cNvSpPr txBox="1">
            <a:spLocks/>
          </p:cNvSpPr>
          <p:nvPr/>
        </p:nvSpPr>
        <p:spPr>
          <a:xfrm>
            <a:off x="4537701" y="4424287"/>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Inbound</a:t>
            </a:r>
          </a:p>
        </p:txBody>
      </p:sp>
      <p:sp>
        <p:nvSpPr>
          <p:cNvPr id="95" name="Title 1">
            <a:extLst>
              <a:ext uri="{FF2B5EF4-FFF2-40B4-BE49-F238E27FC236}">
                <a16:creationId xmlns:a16="http://schemas.microsoft.com/office/drawing/2014/main" id="{CC6106DC-8D6C-E54F-98C0-1EBDD07D2EC8}"/>
              </a:ext>
              <a:ext uri="{C183D7F6-B498-43B3-948B-1728B52AA6E4}">
                <adec:decorative xmlns:adec="http://schemas.microsoft.com/office/drawing/2017/decorative" val="1"/>
              </a:ext>
            </a:extLst>
          </p:cNvPr>
          <p:cNvSpPr txBox="1">
            <a:spLocks/>
          </p:cNvSpPr>
          <p:nvPr/>
        </p:nvSpPr>
        <p:spPr>
          <a:xfrm>
            <a:off x="2964540" y="5678624"/>
            <a:ext cx="1721438" cy="376770"/>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00" spc="0"/>
              <a:t>Entra Conditional </a:t>
            </a:r>
            <a:br>
              <a:rPr lang="en-US" sz="1200" spc="0"/>
            </a:br>
            <a:r>
              <a:rPr lang="en-US" sz="1200" spc="0"/>
              <a:t>Access Policies</a:t>
            </a:r>
          </a:p>
        </p:txBody>
      </p:sp>
      <p:sp>
        <p:nvSpPr>
          <p:cNvPr id="96" name="Title 1">
            <a:extLst>
              <a:ext uri="{FF2B5EF4-FFF2-40B4-BE49-F238E27FC236}">
                <a16:creationId xmlns:a16="http://schemas.microsoft.com/office/drawing/2014/main" id="{47FDF40C-CE54-236E-0848-D3F74495F2AF}"/>
              </a:ext>
              <a:ext uri="{C183D7F6-B498-43B3-948B-1728B52AA6E4}">
                <adec:decorative xmlns:adec="http://schemas.microsoft.com/office/drawing/2017/decorative" val="1"/>
              </a:ext>
            </a:extLst>
          </p:cNvPr>
          <p:cNvSpPr txBox="1">
            <a:spLocks/>
          </p:cNvSpPr>
          <p:nvPr/>
        </p:nvSpPr>
        <p:spPr>
          <a:xfrm>
            <a:off x="2944592" y="2915213"/>
            <a:ext cx="1721438" cy="36933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200" spc="0"/>
              <a:t>Azure Private Link (Tenant Level)</a:t>
            </a:r>
          </a:p>
        </p:txBody>
      </p:sp>
    </p:spTree>
    <p:extLst>
      <p:ext uri="{BB962C8B-B14F-4D97-AF65-F5344CB8AC3E}">
        <p14:creationId xmlns:p14="http://schemas.microsoft.com/office/powerpoint/2010/main" val="422897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100"/>
                                  </p:stCondLst>
                                  <p:childTnLst>
                                    <p:animMotion origin="layout" path="M 4.79167E-6 4.81481E-6 L 4.79167E-6 0.03541 " pathEditMode="relative" rAng="0" ptsTypes="AA">
                                      <p:cBhvr>
                                        <p:cTn id="19" dur="700" spd="-100000" fill="hold"/>
                                        <p:tgtEl>
                                          <p:spTgt spid="20"/>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42" presetClass="path" presetSubtype="0" decel="100000" fill="hold" grpId="1" nodeType="withEffect">
                                  <p:stCondLst>
                                    <p:cond delay="0"/>
                                  </p:stCondLst>
                                  <p:childTnLst>
                                    <p:animMotion origin="layout" path="M 4.375E-6 1.48148E-6 L 4.375E-6 0.03542 " pathEditMode="relative" rAng="0" ptsTypes="AA">
                                      <p:cBhvr>
                                        <p:cTn id="26" dur="700" spd="-100000" fill="hold"/>
                                        <p:tgtEl>
                                          <p:spTgt spid="25"/>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42" presetClass="path" presetSubtype="0" decel="100000" fill="hold" grpId="1" nodeType="withEffect">
                                  <p:stCondLst>
                                    <p:cond delay="0"/>
                                  </p:stCondLst>
                                  <p:childTnLst>
                                    <p:animMotion origin="layout" path="M -4.16667E-6 3.33333E-6 L -4.16667E-6 0.03541 " pathEditMode="relative" rAng="0" ptsTypes="AA">
                                      <p:cBhvr>
                                        <p:cTn id="31" dur="700" spd="-100000" fill="hold"/>
                                        <p:tgtEl>
                                          <p:spTgt spid="3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42" presetClass="path" presetSubtype="0" decel="100000" fill="hold" grpId="1" nodeType="withEffect">
                                  <p:stCondLst>
                                    <p:cond delay="0"/>
                                  </p:stCondLst>
                                  <p:childTnLst>
                                    <p:animMotion origin="layout" path="M -2.91667E-6 -2.22222E-6 L -2.91667E-6 0.03542 " pathEditMode="relative" rAng="0" ptsTypes="AA">
                                      <p:cBhvr>
                                        <p:cTn id="36" dur="700" spd="-100000" fill="hold"/>
                                        <p:tgtEl>
                                          <p:spTgt spid="28"/>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42" presetClass="path" presetSubtype="0" decel="100000" fill="hold" grpId="1" nodeType="withEffect">
                                  <p:stCondLst>
                                    <p:cond delay="0"/>
                                  </p:stCondLst>
                                  <p:childTnLst>
                                    <p:animMotion origin="layout" path="M -4.16667E-6 -4.44444E-6 L -4.16667E-6 0.03542 " pathEditMode="relative" rAng="0" ptsTypes="AA">
                                      <p:cBhvr>
                                        <p:cTn id="43" dur="700" spd="-100000" fill="hold"/>
                                        <p:tgtEl>
                                          <p:spTgt spid="38"/>
                                        </p:tgtEl>
                                        <p:attrNameLst>
                                          <p:attrName>ppt_x</p:attrName>
                                          <p:attrName>ppt_y</p:attrName>
                                        </p:attrNameLst>
                                      </p:cBhvr>
                                      <p:rCtr x="0" y="1759"/>
                                    </p:animMotion>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par>
                                <p:cTn id="47" presetID="42" presetClass="path" presetSubtype="0" decel="100000" fill="hold" grpId="1" nodeType="withEffect">
                                  <p:stCondLst>
                                    <p:cond delay="0"/>
                                  </p:stCondLst>
                                  <p:childTnLst>
                                    <p:animMotion origin="layout" path="M -2.91667E-6 -4.07407E-6 L -2.91667E-6 0.03542 " pathEditMode="relative" rAng="0" ptsTypes="AA">
                                      <p:cBhvr>
                                        <p:cTn id="48" dur="700" spd="-100000" fill="hold"/>
                                        <p:tgtEl>
                                          <p:spTgt spid="29"/>
                                        </p:tgtEl>
                                        <p:attrNameLst>
                                          <p:attrName>ppt_x</p:attrName>
                                          <p:attrName>ppt_y</p:attrName>
                                        </p:attrNameLst>
                                      </p:cBhvr>
                                      <p:rCtr x="0" y="175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42" presetClass="path" presetSubtype="0" decel="100000" fill="hold" grpId="1" nodeType="withEffect">
                                  <p:stCondLst>
                                    <p:cond delay="0"/>
                                  </p:stCondLst>
                                  <p:childTnLst>
                                    <p:animMotion origin="layout" path="M -4.16667E-6 -1.85185E-6 L -4.16667E-6 0.03542 " pathEditMode="relative" rAng="0" ptsTypes="AA">
                                      <p:cBhvr>
                                        <p:cTn id="55" dur="700" spd="-100000" fill="hold"/>
                                        <p:tgtEl>
                                          <p:spTgt spid="39"/>
                                        </p:tgtEl>
                                        <p:attrNameLst>
                                          <p:attrName>ppt_x</p:attrName>
                                          <p:attrName>ppt_y</p:attrName>
                                        </p:attrNameLst>
                                      </p:cBhvr>
                                      <p:rCtr x="0" y="1759"/>
                                    </p:animMotion>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42" presetClass="path" presetSubtype="0" decel="100000" fill="hold" grpId="1" nodeType="withEffect">
                                  <p:stCondLst>
                                    <p:cond delay="0"/>
                                  </p:stCondLst>
                                  <p:childTnLst>
                                    <p:animMotion origin="layout" path="M -2.91667E-6 4.07407E-6 L -2.91667E-6 0.03541 " pathEditMode="relative" rAng="0" ptsTypes="AA">
                                      <p:cBhvr>
                                        <p:cTn id="60" dur="700" spd="-100000" fill="hold"/>
                                        <p:tgtEl>
                                          <p:spTgt spid="30"/>
                                        </p:tgtEl>
                                        <p:attrNameLst>
                                          <p:attrName>ppt_x</p:attrName>
                                          <p:attrName>ppt_y</p:attrName>
                                        </p:attrNameLst>
                                      </p:cBhvr>
                                      <p:rCtr x="0" y="1759"/>
                                    </p:animMotion>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fade">
                                      <p:cBhvr>
                                        <p:cTn id="65" dur="500"/>
                                        <p:tgtEl>
                                          <p:spTgt spid="40"/>
                                        </p:tgtEl>
                                      </p:cBhvr>
                                    </p:animEffect>
                                  </p:childTnLst>
                                </p:cTn>
                              </p:par>
                              <p:par>
                                <p:cTn id="66" presetID="42" presetClass="path" presetSubtype="0" decel="100000" fill="hold" grpId="1" nodeType="withEffect">
                                  <p:stCondLst>
                                    <p:cond delay="0"/>
                                  </p:stCondLst>
                                  <p:childTnLst>
                                    <p:animMotion origin="layout" path="M -4.16667E-6 1.85185E-6 L -4.16667E-6 0.03541 " pathEditMode="relative" rAng="0" ptsTypes="AA">
                                      <p:cBhvr>
                                        <p:cTn id="67" dur="700" spd="-100000" fill="hold"/>
                                        <p:tgtEl>
                                          <p:spTgt spid="40"/>
                                        </p:tgtEl>
                                        <p:attrNameLst>
                                          <p:attrName>ppt_x</p:attrName>
                                          <p:attrName>ppt_y</p:attrName>
                                        </p:attrNameLst>
                                      </p:cBhvr>
                                      <p:rCtr x="0" y="1759"/>
                                    </p:animMotion>
                                  </p:childTnLst>
                                </p:cTn>
                              </p:par>
                              <p:par>
                                <p:cTn id="68" presetID="10" presetClass="entr" presetSubtype="0"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42" presetClass="path" presetSubtype="0" decel="100000" fill="hold" grpId="1" nodeType="withEffect">
                                  <p:stCondLst>
                                    <p:cond delay="0"/>
                                  </p:stCondLst>
                                  <p:childTnLst>
                                    <p:animMotion origin="layout" path="M -2.91667E-6 -3.7037E-6 L -2.91667E-6 0.03542 " pathEditMode="relative" rAng="0" ptsTypes="AA">
                                      <p:cBhvr>
                                        <p:cTn id="72" dur="700" spd="-100000" fill="hold"/>
                                        <p:tgtEl>
                                          <p:spTgt spid="31"/>
                                        </p:tgtEl>
                                        <p:attrNameLst>
                                          <p:attrName>ppt_x</p:attrName>
                                          <p:attrName>ppt_y</p:attrName>
                                        </p:attrNameLst>
                                      </p:cBhvr>
                                      <p:rCtr x="0" y="1759"/>
                                    </p:animMotion>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par>
                                <p:cTn id="78" presetID="42" presetClass="path" presetSubtype="0" decel="100000" fill="hold" grpId="1" nodeType="withEffect">
                                  <p:stCondLst>
                                    <p:cond delay="0"/>
                                  </p:stCondLst>
                                  <p:childTnLst>
                                    <p:animMotion origin="layout" path="M -4.16667E-6 4.07407E-6 L -4.16667E-6 0.03541 " pathEditMode="relative" rAng="0" ptsTypes="AA">
                                      <p:cBhvr>
                                        <p:cTn id="79" dur="700" spd="-100000" fill="hold"/>
                                        <p:tgtEl>
                                          <p:spTgt spid="41"/>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500"/>
                                        <p:tgtEl>
                                          <p:spTgt spid="32"/>
                                        </p:tgtEl>
                                      </p:cBhvr>
                                    </p:animEffect>
                                  </p:childTnLst>
                                </p:cTn>
                              </p:par>
                              <p:par>
                                <p:cTn id="83" presetID="42" presetClass="path" presetSubtype="0" decel="100000" fill="hold" grpId="1" nodeType="withEffect">
                                  <p:stCondLst>
                                    <p:cond delay="0"/>
                                  </p:stCondLst>
                                  <p:childTnLst>
                                    <p:animMotion origin="layout" path="M -2.91667E-6 -1.48148E-6 L -2.91667E-6 0.03542 " pathEditMode="relative" rAng="0" ptsTypes="AA">
                                      <p:cBhvr>
                                        <p:cTn id="84" dur="700" spd="-100000" fill="hold"/>
                                        <p:tgtEl>
                                          <p:spTgt spid="3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0"/>
      <p:bldP spid="16" grpId="1"/>
      <p:bldP spid="20" grpId="0" animBg="1"/>
      <p:bldP spid="20" grpId="1" animBg="1"/>
      <p:bldP spid="25" grpId="0" animBg="1"/>
      <p:bldP spid="25" grpId="1" animBg="1"/>
      <p:bldP spid="37" grpId="0"/>
      <p:bldP spid="37" grpId="1"/>
      <p:bldP spid="28" grpId="0"/>
      <p:bldP spid="28" grpId="1"/>
      <p:bldP spid="38" grpId="0"/>
      <p:bldP spid="38" grpId="1"/>
      <p:bldP spid="29" grpId="0"/>
      <p:bldP spid="29" grpId="1"/>
      <p:bldP spid="39" grpId="0"/>
      <p:bldP spid="39" grpId="1"/>
      <p:bldP spid="30" grpId="0"/>
      <p:bldP spid="30" grpId="1"/>
      <p:bldP spid="40" grpId="0"/>
      <p:bldP spid="40" grpId="1"/>
      <p:bldP spid="31" grpId="0"/>
      <p:bldP spid="31" grpId="1"/>
      <p:bldP spid="41" grpId="0"/>
      <p:bldP spid="41" grpId="1"/>
      <p:bldP spid="32" grpId="0"/>
      <p:bldP spid="32"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D8D91-EB19-951B-F73C-7F9E05450331}"/>
            </a:ext>
          </a:extLst>
        </p:cNvPr>
        <p:cNvGrpSpPr/>
        <p:nvPr/>
      </p:nvGrpSpPr>
      <p:grpSpPr>
        <a:xfrm>
          <a:off x="0" y="0"/>
          <a:ext cx="0" cy="0"/>
          <a:chOff x="0" y="0"/>
          <a:chExt cx="0" cy="0"/>
        </a:xfrm>
      </p:grpSpPr>
      <p:sp>
        <p:nvSpPr>
          <p:cNvPr id="75" name="Title 74">
            <a:extLst>
              <a:ext uri="{FF2B5EF4-FFF2-40B4-BE49-F238E27FC236}">
                <a16:creationId xmlns:a16="http://schemas.microsoft.com/office/drawing/2014/main" id="{7F2E6825-B98C-19EF-2875-46AF3C6E9E12}"/>
              </a:ext>
            </a:extLst>
          </p:cNvPr>
          <p:cNvSpPr>
            <a:spLocks noGrp="1"/>
          </p:cNvSpPr>
          <p:nvPr>
            <p:ph type="title"/>
          </p:nvPr>
        </p:nvSpPr>
        <p:spPr>
          <a:xfrm>
            <a:off x="588263" y="457200"/>
            <a:ext cx="11018520" cy="553998"/>
          </a:xfrm>
        </p:spPr>
        <p:txBody>
          <a:bodyPr/>
          <a:lstStyle/>
          <a:p>
            <a:r>
              <a:rPr lang="en-US"/>
              <a:t>Workspace level Private Link for Fabric</a:t>
            </a:r>
          </a:p>
        </p:txBody>
      </p:sp>
      <p:sp>
        <p:nvSpPr>
          <p:cNvPr id="79" name="Title 2">
            <a:extLst>
              <a:ext uri="{FF2B5EF4-FFF2-40B4-BE49-F238E27FC236}">
                <a16:creationId xmlns:a16="http://schemas.microsoft.com/office/drawing/2014/main" id="{3C774CC3-BF26-51F0-BF19-7096A679D1E3}"/>
              </a:ext>
            </a:extLst>
          </p:cNvPr>
          <p:cNvSpPr txBox="1">
            <a:spLocks/>
          </p:cNvSpPr>
          <p:nvPr/>
        </p:nvSpPr>
        <p:spPr>
          <a:xfrm>
            <a:off x="588963" y="1067356"/>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rPr>
              <a:t>Perimeter Network Security for your workspace </a:t>
            </a:r>
          </a:p>
        </p:txBody>
      </p:sp>
      <p:grpSp>
        <p:nvGrpSpPr>
          <p:cNvPr id="295" name="Group 294" descr="This diagram illustrates the architecture of a Fabric Tenant, showing how access to different workspaces is managed through private and public connectivity options.&#10;&#10;On the left side, users connect from on-premises networks or Azure VNets using ExpressRoute or VPN, reaching a private endpoint inside a customer VNet.&#10;&#10;The private endpoint connects to Workspace A within the Fabric Tenant via an Azure Private Link. Workspace A includes services such as Lakehouse, Warehouse, Notebook, OneLake, and Spark Job Definition.&#10;&#10;Workspace A provides private data access to Workspace B, which contains Semantic Models, Reports, Pipelines, and a KQL Database.&#10;&#10;Public access to Workspace A appears to be disabled, while public access to Workspace B is enabled with Entra Conditional Access Policies for security control.&#10;&#10;On the right side, users, groups, network locations, applications, and devices are managed through Entra Conditional Access Policies at the tenant level, ensuring that only authorized users can access the Fabric Tenant resources.&#10;&#10;This diagram highlights the use of private and secure connections for sensitive workloads while allowing conditional public access where necessary.">
            <a:extLst>
              <a:ext uri="{FF2B5EF4-FFF2-40B4-BE49-F238E27FC236}">
                <a16:creationId xmlns:a16="http://schemas.microsoft.com/office/drawing/2014/main" id="{1A371C1C-E80B-E1D8-7B09-4D981D6F0850}"/>
              </a:ext>
            </a:extLst>
          </p:cNvPr>
          <p:cNvGrpSpPr/>
          <p:nvPr/>
        </p:nvGrpSpPr>
        <p:grpSpPr>
          <a:xfrm>
            <a:off x="588263" y="1828800"/>
            <a:ext cx="11017945" cy="3429000"/>
            <a:chOff x="588263" y="1828800"/>
            <a:chExt cx="11017945" cy="3429000"/>
          </a:xfrm>
        </p:grpSpPr>
        <p:sp>
          <p:nvSpPr>
            <p:cNvPr id="80" name="Rounded Rectangle 79">
              <a:extLst>
                <a:ext uri="{FF2B5EF4-FFF2-40B4-BE49-F238E27FC236}">
                  <a16:creationId xmlns:a16="http://schemas.microsoft.com/office/drawing/2014/main" id="{5BA7F164-102A-5C89-7F2A-1FA110819FA6}"/>
                </a:ext>
                <a:ext uri="{C183D7F6-B498-43B3-948B-1728B52AA6E4}">
                  <adec:decorative xmlns:adec="http://schemas.microsoft.com/office/drawing/2017/decorative" val="1"/>
                </a:ext>
              </a:extLst>
            </p:cNvPr>
            <p:cNvSpPr/>
            <p:nvPr/>
          </p:nvSpPr>
          <p:spPr bwMode="auto">
            <a:xfrm>
              <a:off x="588263" y="1828800"/>
              <a:ext cx="11017945" cy="3429000"/>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5" name="Rectangle: Rounded Corners 3">
              <a:extLst>
                <a:ext uri="{FF2B5EF4-FFF2-40B4-BE49-F238E27FC236}">
                  <a16:creationId xmlns:a16="http://schemas.microsoft.com/office/drawing/2014/main" id="{2CDB1F08-FCF7-C122-440E-2055D4CDEF19}"/>
                </a:ext>
                <a:ext uri="{C183D7F6-B498-43B3-948B-1728B52AA6E4}">
                  <adec:decorative xmlns:adec="http://schemas.microsoft.com/office/drawing/2017/decorative" val="1"/>
                </a:ext>
              </a:extLst>
            </p:cNvPr>
            <p:cNvSpPr/>
            <p:nvPr/>
          </p:nvSpPr>
          <p:spPr>
            <a:xfrm>
              <a:off x="3879557" y="2134169"/>
              <a:ext cx="5009463" cy="2220084"/>
            </a:xfrm>
            <a:prstGeom prst="roundRect">
              <a:avLst>
                <a:gd name="adj" fmla="val 4258"/>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lang="en-US" sz="1653" b="1">
                <a:solidFill>
                  <a:srgbClr val="FFFFFF"/>
                </a:solidFill>
                <a:latin typeface="Segoe UI Variable Display Semibold" pitchFamily="2" charset="0"/>
                <a:cs typeface="Segoe Sans Display Semibold" pitchFamily="2" charset="0"/>
              </a:endParaRPr>
            </a:p>
          </p:txBody>
        </p:sp>
        <p:sp>
          <p:nvSpPr>
            <p:cNvPr id="66" name="Rectangle: Rounded Corners 6">
              <a:extLst>
                <a:ext uri="{FF2B5EF4-FFF2-40B4-BE49-F238E27FC236}">
                  <a16:creationId xmlns:a16="http://schemas.microsoft.com/office/drawing/2014/main" id="{E0F3F635-2A07-89A2-1819-5D14AE6EFD44}"/>
                </a:ext>
                <a:ext uri="{C183D7F6-B498-43B3-948B-1728B52AA6E4}">
                  <adec:decorative xmlns:adec="http://schemas.microsoft.com/office/drawing/2017/decorative" val="1"/>
                </a:ext>
              </a:extLst>
            </p:cNvPr>
            <p:cNvSpPr/>
            <p:nvPr/>
          </p:nvSpPr>
          <p:spPr>
            <a:xfrm>
              <a:off x="6875124" y="2954373"/>
              <a:ext cx="1786194"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26" name="Rectangle: Rounded Corners 6">
              <a:extLst>
                <a:ext uri="{FF2B5EF4-FFF2-40B4-BE49-F238E27FC236}">
                  <a16:creationId xmlns:a16="http://schemas.microsoft.com/office/drawing/2014/main" id="{176EA611-9DA3-86CD-15A3-29D1CA57391B}"/>
                </a:ext>
                <a:ext uri="{C183D7F6-B498-43B3-948B-1728B52AA6E4}">
                  <adec:decorative xmlns:adec="http://schemas.microsoft.com/office/drawing/2017/decorative" val="1"/>
                </a:ext>
              </a:extLst>
            </p:cNvPr>
            <p:cNvSpPr/>
            <p:nvPr/>
          </p:nvSpPr>
          <p:spPr>
            <a:xfrm>
              <a:off x="4110771" y="2954373"/>
              <a:ext cx="2047863" cy="1116655"/>
            </a:xfrm>
            <a:prstGeom prst="roundRect">
              <a:avLst>
                <a:gd name="adj" fmla="val 5644"/>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1400">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F5E3CB68-3B6F-86E6-8E65-1C0A622B9412}"/>
                </a:ext>
                <a:ext uri="{C183D7F6-B498-43B3-948B-1728B52AA6E4}">
                  <adec:decorative xmlns:adec="http://schemas.microsoft.com/office/drawing/2017/decorative" val="1"/>
                </a:ext>
              </a:extLst>
            </p:cNvPr>
            <p:cNvSpPr txBox="1"/>
            <p:nvPr/>
          </p:nvSpPr>
          <p:spPr>
            <a:xfrm>
              <a:off x="4107260" y="2733068"/>
              <a:ext cx="204786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latin typeface="+mj-lt"/>
                  <a:cs typeface="Segoe UI"/>
                </a:rPr>
                <a:t>Workspace A</a:t>
              </a:r>
              <a:endParaRPr lang="en-US" sz="1100">
                <a:latin typeface="+mj-lt"/>
              </a:endParaRPr>
            </a:p>
          </p:txBody>
        </p:sp>
        <p:sp>
          <p:nvSpPr>
            <p:cNvPr id="28" name="TextBox 27">
              <a:extLst>
                <a:ext uri="{FF2B5EF4-FFF2-40B4-BE49-F238E27FC236}">
                  <a16:creationId xmlns:a16="http://schemas.microsoft.com/office/drawing/2014/main" id="{3EE25FC0-8ACD-2F52-7F33-B99CC4670FC2}"/>
                </a:ext>
                <a:ext uri="{C183D7F6-B498-43B3-948B-1728B52AA6E4}">
                  <adec:decorative xmlns:adec="http://schemas.microsoft.com/office/drawing/2017/decorative" val="1"/>
                </a:ext>
              </a:extLst>
            </p:cNvPr>
            <p:cNvSpPr txBox="1"/>
            <p:nvPr/>
          </p:nvSpPr>
          <p:spPr>
            <a:xfrm>
              <a:off x="5798010" y="2268927"/>
              <a:ext cx="1533306"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Fabric Tenant</a:t>
              </a:r>
            </a:p>
          </p:txBody>
        </p:sp>
        <p:pic>
          <p:nvPicPr>
            <p:cNvPr id="29" name="Picture 28">
              <a:extLst>
                <a:ext uri="{FF2B5EF4-FFF2-40B4-BE49-F238E27FC236}">
                  <a16:creationId xmlns:a16="http://schemas.microsoft.com/office/drawing/2014/main" id="{A1BF54EF-B177-F493-BA46-E704039638A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437261" y="2277238"/>
              <a:ext cx="247402" cy="260377"/>
            </a:xfrm>
            <a:prstGeom prst="rect">
              <a:avLst/>
            </a:prstGeom>
          </p:spPr>
        </p:pic>
        <p:sp>
          <p:nvSpPr>
            <p:cNvPr id="34" name="TextBox 33">
              <a:extLst>
                <a:ext uri="{FF2B5EF4-FFF2-40B4-BE49-F238E27FC236}">
                  <a16:creationId xmlns:a16="http://schemas.microsoft.com/office/drawing/2014/main" id="{2968B8B4-EE74-A708-F215-BD46BB98B3FB}"/>
                </a:ext>
                <a:ext uri="{C183D7F6-B498-43B3-948B-1728B52AA6E4}">
                  <adec:decorative xmlns:adec="http://schemas.microsoft.com/office/drawing/2017/decorative" val="1"/>
                </a:ext>
              </a:extLst>
            </p:cNvPr>
            <p:cNvSpPr txBox="1"/>
            <p:nvPr/>
          </p:nvSpPr>
          <p:spPr>
            <a:xfrm>
              <a:off x="4214837"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Lakehouse</a:t>
              </a:r>
            </a:p>
          </p:txBody>
        </p:sp>
        <p:sp>
          <p:nvSpPr>
            <p:cNvPr id="35" name="TextBox 34">
              <a:extLst>
                <a:ext uri="{FF2B5EF4-FFF2-40B4-BE49-F238E27FC236}">
                  <a16:creationId xmlns:a16="http://schemas.microsoft.com/office/drawing/2014/main" id="{815D69D0-3546-FB49-7D0B-74C6C8C71464}"/>
                </a:ext>
                <a:ext uri="{C183D7F6-B498-43B3-948B-1728B52AA6E4}">
                  <adec:decorative xmlns:adec="http://schemas.microsoft.com/office/drawing/2017/decorative" val="1"/>
                </a:ext>
              </a:extLst>
            </p:cNvPr>
            <p:cNvSpPr txBox="1"/>
            <p:nvPr/>
          </p:nvSpPr>
          <p:spPr>
            <a:xfrm>
              <a:off x="4809249"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Warehouse</a:t>
              </a:r>
            </a:p>
          </p:txBody>
        </p:sp>
        <p:sp>
          <p:nvSpPr>
            <p:cNvPr id="36" name="TextBox 35">
              <a:extLst>
                <a:ext uri="{FF2B5EF4-FFF2-40B4-BE49-F238E27FC236}">
                  <a16:creationId xmlns:a16="http://schemas.microsoft.com/office/drawing/2014/main" id="{B5FC78B8-A214-AC41-6E1A-3D40D9E1B656}"/>
                </a:ext>
                <a:ext uri="{C183D7F6-B498-43B3-948B-1728B52AA6E4}">
                  <adec:decorative xmlns:adec="http://schemas.microsoft.com/office/drawing/2017/decorative" val="1"/>
                </a:ext>
              </a:extLst>
            </p:cNvPr>
            <p:cNvSpPr txBox="1"/>
            <p:nvPr/>
          </p:nvSpPr>
          <p:spPr>
            <a:xfrm>
              <a:off x="5403661" y="3334500"/>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Notebook</a:t>
              </a:r>
            </a:p>
          </p:txBody>
        </p:sp>
        <p:sp>
          <p:nvSpPr>
            <p:cNvPr id="37" name="TextBox 36">
              <a:extLst>
                <a:ext uri="{FF2B5EF4-FFF2-40B4-BE49-F238E27FC236}">
                  <a16:creationId xmlns:a16="http://schemas.microsoft.com/office/drawing/2014/main" id="{9EBD1D66-E2AA-04DD-E2DB-4AF1BAF7B689}"/>
                </a:ext>
                <a:ext uri="{C183D7F6-B498-43B3-948B-1728B52AA6E4}">
                  <adec:decorative xmlns:adec="http://schemas.microsoft.com/office/drawing/2017/decorative" val="1"/>
                </a:ext>
              </a:extLst>
            </p:cNvPr>
            <p:cNvSpPr txBox="1"/>
            <p:nvPr/>
          </p:nvSpPr>
          <p:spPr>
            <a:xfrm>
              <a:off x="5011272" y="3840227"/>
              <a:ext cx="94615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Spark Job Definition</a:t>
              </a:r>
            </a:p>
          </p:txBody>
        </p:sp>
        <p:sp>
          <p:nvSpPr>
            <p:cNvPr id="39" name="TextBox 38">
              <a:extLst>
                <a:ext uri="{FF2B5EF4-FFF2-40B4-BE49-F238E27FC236}">
                  <a16:creationId xmlns:a16="http://schemas.microsoft.com/office/drawing/2014/main" id="{9C0D1882-F071-8A97-DC27-EB23A4BDF46A}"/>
                </a:ext>
                <a:ext uri="{C183D7F6-B498-43B3-948B-1728B52AA6E4}">
                  <adec:decorative xmlns:adec="http://schemas.microsoft.com/office/drawing/2017/decorative" val="1"/>
                </a:ext>
              </a:extLst>
            </p:cNvPr>
            <p:cNvSpPr txBox="1"/>
            <p:nvPr/>
          </p:nvSpPr>
          <p:spPr>
            <a:xfrm>
              <a:off x="4311978" y="3840227"/>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OneLake</a:t>
              </a:r>
            </a:p>
          </p:txBody>
        </p:sp>
        <p:sp>
          <p:nvSpPr>
            <p:cNvPr id="41" name="TextBox 40">
              <a:extLst>
                <a:ext uri="{FF2B5EF4-FFF2-40B4-BE49-F238E27FC236}">
                  <a16:creationId xmlns:a16="http://schemas.microsoft.com/office/drawing/2014/main" id="{C7157D98-0461-B2E8-D279-C89640122CAA}"/>
                </a:ext>
                <a:ext uri="{C183D7F6-B498-43B3-948B-1728B52AA6E4}">
                  <adec:decorative xmlns:adec="http://schemas.microsoft.com/office/drawing/2017/decorative" val="1"/>
                </a:ext>
              </a:extLst>
            </p:cNvPr>
            <p:cNvSpPr txBox="1"/>
            <p:nvPr/>
          </p:nvSpPr>
          <p:spPr>
            <a:xfrm>
              <a:off x="6875124" y="2733068"/>
              <a:ext cx="1786193"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100">
                  <a:latin typeface="+mj-lt"/>
                  <a:cs typeface="Segoe UI"/>
                </a:rPr>
                <a:t>Workspace B</a:t>
              </a:r>
              <a:endParaRPr lang="en-US" sz="1100">
                <a:latin typeface="+mj-lt"/>
              </a:endParaRPr>
            </a:p>
          </p:txBody>
        </p:sp>
        <p:sp>
          <p:nvSpPr>
            <p:cNvPr id="46" name="TextBox 45">
              <a:extLst>
                <a:ext uri="{FF2B5EF4-FFF2-40B4-BE49-F238E27FC236}">
                  <a16:creationId xmlns:a16="http://schemas.microsoft.com/office/drawing/2014/main" id="{E9AA0CC0-EEB7-3B89-7596-E2AC2B2A588F}"/>
                </a:ext>
                <a:ext uri="{C183D7F6-B498-43B3-948B-1728B52AA6E4}">
                  <adec:decorative xmlns:adec="http://schemas.microsoft.com/office/drawing/2017/decorative" val="1"/>
                </a:ext>
              </a:extLst>
            </p:cNvPr>
            <p:cNvSpPr txBox="1"/>
            <p:nvPr/>
          </p:nvSpPr>
          <p:spPr>
            <a:xfrm>
              <a:off x="7024205" y="3301858"/>
              <a:ext cx="6509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Semantic Model</a:t>
              </a:r>
            </a:p>
          </p:txBody>
        </p:sp>
        <p:sp>
          <p:nvSpPr>
            <p:cNvPr id="47" name="TextBox 46">
              <a:extLst>
                <a:ext uri="{FF2B5EF4-FFF2-40B4-BE49-F238E27FC236}">
                  <a16:creationId xmlns:a16="http://schemas.microsoft.com/office/drawing/2014/main" id="{D2A23207-ABA4-5153-C873-F4392DDE1BE9}"/>
                </a:ext>
                <a:ext uri="{C183D7F6-B498-43B3-948B-1728B52AA6E4}">
                  <adec:decorative xmlns:adec="http://schemas.microsoft.com/office/drawing/2017/decorative" val="1"/>
                </a:ext>
              </a:extLst>
            </p:cNvPr>
            <p:cNvSpPr txBox="1"/>
            <p:nvPr/>
          </p:nvSpPr>
          <p:spPr>
            <a:xfrm>
              <a:off x="7024205" y="3855432"/>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Pipeline</a:t>
              </a:r>
            </a:p>
          </p:txBody>
        </p:sp>
        <p:sp>
          <p:nvSpPr>
            <p:cNvPr id="48" name="TextBox 47">
              <a:extLst>
                <a:ext uri="{FF2B5EF4-FFF2-40B4-BE49-F238E27FC236}">
                  <a16:creationId xmlns:a16="http://schemas.microsoft.com/office/drawing/2014/main" id="{25FBF177-AB33-3FFC-1DAD-D780978E16E7}"/>
                </a:ext>
                <a:ext uri="{C183D7F6-B498-43B3-948B-1728B52AA6E4}">
                  <adec:decorative xmlns:adec="http://schemas.microsoft.com/office/drawing/2017/decorative" val="1"/>
                </a:ext>
              </a:extLst>
            </p:cNvPr>
            <p:cNvSpPr txBox="1"/>
            <p:nvPr/>
          </p:nvSpPr>
          <p:spPr>
            <a:xfrm>
              <a:off x="7766374" y="3301858"/>
              <a:ext cx="650906"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Report</a:t>
              </a:r>
            </a:p>
          </p:txBody>
        </p:sp>
        <p:sp>
          <p:nvSpPr>
            <p:cNvPr id="49" name="TextBox 48">
              <a:extLst>
                <a:ext uri="{FF2B5EF4-FFF2-40B4-BE49-F238E27FC236}">
                  <a16:creationId xmlns:a16="http://schemas.microsoft.com/office/drawing/2014/main" id="{6AAF29E5-8A8B-DC56-B495-B5B369B0D9EB}"/>
                </a:ext>
                <a:ext uri="{C183D7F6-B498-43B3-948B-1728B52AA6E4}">
                  <adec:decorative xmlns:adec="http://schemas.microsoft.com/office/drawing/2017/decorative" val="1"/>
                </a:ext>
              </a:extLst>
            </p:cNvPr>
            <p:cNvSpPr txBox="1"/>
            <p:nvPr/>
          </p:nvSpPr>
          <p:spPr>
            <a:xfrm>
              <a:off x="7671417" y="3855432"/>
              <a:ext cx="840821"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cs typeface="Segoe UI"/>
                </a:rPr>
                <a:t>KQL Database</a:t>
              </a:r>
            </a:p>
          </p:txBody>
        </p:sp>
        <p:sp>
          <p:nvSpPr>
            <p:cNvPr id="51" name="TextBox 50">
              <a:extLst>
                <a:ext uri="{FF2B5EF4-FFF2-40B4-BE49-F238E27FC236}">
                  <a16:creationId xmlns:a16="http://schemas.microsoft.com/office/drawing/2014/main" id="{ADFE2630-F757-404D-67E8-0C4C7405E07D}"/>
                </a:ext>
                <a:ext uri="{C183D7F6-B498-43B3-948B-1728B52AA6E4}">
                  <adec:decorative xmlns:adec="http://schemas.microsoft.com/office/drawing/2017/decorative" val="1"/>
                </a:ext>
              </a:extLst>
            </p:cNvPr>
            <p:cNvSpPr txBox="1"/>
            <p:nvPr/>
          </p:nvSpPr>
          <p:spPr>
            <a:xfrm>
              <a:off x="6163198" y="3236101"/>
              <a:ext cx="717606"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dirty="0">
                  <a:solidFill>
                    <a:schemeClr val="accent1"/>
                  </a:solidFill>
                  <a:cs typeface="Segoe UI"/>
                </a:rPr>
                <a:t>Private Data Access</a:t>
              </a:r>
            </a:p>
          </p:txBody>
        </p:sp>
        <p:sp>
          <p:nvSpPr>
            <p:cNvPr id="53" name="TextBox 52">
              <a:extLst>
                <a:ext uri="{FF2B5EF4-FFF2-40B4-BE49-F238E27FC236}">
                  <a16:creationId xmlns:a16="http://schemas.microsoft.com/office/drawing/2014/main" id="{6D78267C-7D90-24BE-7F39-96283F49B33A}"/>
                </a:ext>
                <a:ext uri="{C183D7F6-B498-43B3-948B-1728B52AA6E4}">
                  <adec:decorative xmlns:adec="http://schemas.microsoft.com/office/drawing/2017/decorative" val="1"/>
                </a:ext>
              </a:extLst>
            </p:cNvPr>
            <p:cNvSpPr txBox="1"/>
            <p:nvPr/>
          </p:nvSpPr>
          <p:spPr>
            <a:xfrm>
              <a:off x="5403661" y="4439764"/>
              <a:ext cx="553765"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800">
                  <a:cs typeface="Segoe UI"/>
                </a:rPr>
                <a:t>Disabled</a:t>
              </a:r>
            </a:p>
          </p:txBody>
        </p:sp>
        <p:sp>
          <p:nvSpPr>
            <p:cNvPr id="56" name="TextBox 55">
              <a:extLst>
                <a:ext uri="{FF2B5EF4-FFF2-40B4-BE49-F238E27FC236}">
                  <a16:creationId xmlns:a16="http://schemas.microsoft.com/office/drawing/2014/main" id="{AFB01358-AFB3-ABF0-E360-D7BD33B182F3}"/>
                </a:ext>
                <a:ext uri="{C183D7F6-B498-43B3-948B-1728B52AA6E4}">
                  <adec:decorative xmlns:adec="http://schemas.microsoft.com/office/drawing/2017/decorative" val="1"/>
                </a:ext>
              </a:extLst>
            </p:cNvPr>
            <p:cNvSpPr txBox="1"/>
            <p:nvPr/>
          </p:nvSpPr>
          <p:spPr>
            <a:xfrm>
              <a:off x="5872671" y="4829320"/>
              <a:ext cx="1154159"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800">
                  <a:latin typeface="+mj-lt"/>
                  <a:cs typeface="Segoe UI"/>
                </a:rPr>
                <a:t>Public Access</a:t>
              </a:r>
            </a:p>
          </p:txBody>
        </p:sp>
        <p:sp>
          <p:nvSpPr>
            <p:cNvPr id="101" name="Rectangle: Rounded Corners 25">
              <a:extLst>
                <a:ext uri="{FF2B5EF4-FFF2-40B4-BE49-F238E27FC236}">
                  <a16:creationId xmlns:a16="http://schemas.microsoft.com/office/drawing/2014/main" id="{5E3307FE-DF90-877A-43A3-0C286D86C5A4}"/>
                </a:ext>
                <a:ext uri="{C183D7F6-B498-43B3-948B-1728B52AA6E4}">
                  <adec:decorative xmlns:adec="http://schemas.microsoft.com/office/drawing/2017/decorative" val="1"/>
                </a:ext>
              </a:extLst>
            </p:cNvPr>
            <p:cNvSpPr/>
            <p:nvPr/>
          </p:nvSpPr>
          <p:spPr>
            <a:xfrm>
              <a:off x="1018129" y="3102196"/>
              <a:ext cx="1739057" cy="941258"/>
            </a:xfrm>
            <a:prstGeom prst="roundRect">
              <a:avLst>
                <a:gd name="adj" fmla="val 5425"/>
              </a:avLst>
            </a:prstGeom>
            <a:noFill/>
            <a:ln w="12700" cap="rnd" cmpd="sng" algn="ctr">
              <a:solidFill>
                <a:srgbClr val="0A0A0A"/>
              </a:solidFill>
              <a:prstDash val="dash"/>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IN" sz="800" kern="0">
                <a:solidFill>
                  <a:srgbClr val="000000"/>
                </a:solidFill>
                <a:latin typeface="+mj-lt"/>
              </a:endParaRPr>
            </a:p>
          </p:txBody>
        </p:sp>
        <p:sp>
          <p:nvSpPr>
            <p:cNvPr id="83" name="Rectangle: Rounded Corners 7">
              <a:extLst>
                <a:ext uri="{FF2B5EF4-FFF2-40B4-BE49-F238E27FC236}">
                  <a16:creationId xmlns:a16="http://schemas.microsoft.com/office/drawing/2014/main" id="{7A342B00-9B93-A707-797B-440F13F300E5}"/>
                </a:ext>
                <a:ext uri="{C183D7F6-B498-43B3-948B-1728B52AA6E4}">
                  <adec:decorative xmlns:adec="http://schemas.microsoft.com/office/drawing/2017/decorative" val="1"/>
                </a:ext>
              </a:extLst>
            </p:cNvPr>
            <p:cNvSpPr/>
            <p:nvPr/>
          </p:nvSpPr>
          <p:spPr>
            <a:xfrm>
              <a:off x="1018129" y="2134169"/>
              <a:ext cx="798482" cy="309879"/>
            </a:xfrm>
            <a:prstGeom prst="roundRect">
              <a:avLst>
                <a:gd name="adj" fmla="val 18002"/>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latin typeface="+mj-lt"/>
                  <a:cs typeface="Segoe UI"/>
                </a:rPr>
                <a:t>On-prem</a:t>
              </a:r>
            </a:p>
          </p:txBody>
        </p:sp>
        <p:cxnSp>
          <p:nvCxnSpPr>
            <p:cNvPr id="87" name="Connector: Elbow 11">
              <a:extLst>
                <a:ext uri="{FF2B5EF4-FFF2-40B4-BE49-F238E27FC236}">
                  <a16:creationId xmlns:a16="http://schemas.microsoft.com/office/drawing/2014/main" id="{481D00DB-D315-7012-9C19-B6C884929C00}"/>
                </a:ext>
                <a:ext uri="{C183D7F6-B498-43B3-948B-1728B52AA6E4}">
                  <adec:decorative xmlns:adec="http://schemas.microsoft.com/office/drawing/2017/decorative" val="1"/>
                </a:ext>
              </a:extLst>
            </p:cNvPr>
            <p:cNvCxnSpPr>
              <a:cxnSpLocks/>
              <a:stCxn id="83" idx="2"/>
              <a:endCxn id="101" idx="0"/>
            </p:cNvCxnSpPr>
            <p:nvPr/>
          </p:nvCxnSpPr>
          <p:spPr>
            <a:xfrm rot="16200000" flipH="1">
              <a:off x="1323440" y="2537978"/>
              <a:ext cx="658148" cy="470288"/>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856D693-42BB-0C3C-0E29-6E9D001D3B1C}"/>
                </a:ext>
                <a:ext uri="{C183D7F6-B498-43B3-948B-1728B52AA6E4}">
                  <adec:decorative xmlns:adec="http://schemas.microsoft.com/office/drawing/2017/decorative" val="1"/>
                </a:ext>
              </a:extLst>
            </p:cNvPr>
            <p:cNvSpPr txBox="1"/>
            <p:nvPr/>
          </p:nvSpPr>
          <p:spPr>
            <a:xfrm>
              <a:off x="1018128" y="2814149"/>
              <a:ext cx="869529" cy="24622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ExpressRoute </a:t>
              </a:r>
              <a:br>
                <a:rPr lang="en-US" sz="800">
                  <a:cs typeface="Segoe UI"/>
                </a:rPr>
              </a:br>
              <a:r>
                <a:rPr lang="en-US" sz="800">
                  <a:cs typeface="Segoe UI"/>
                </a:rPr>
                <a:t>/ VPN</a:t>
              </a:r>
            </a:p>
          </p:txBody>
        </p:sp>
        <p:sp>
          <p:nvSpPr>
            <p:cNvPr id="89" name="Rectangle: Rounded Corners 13">
              <a:extLst>
                <a:ext uri="{FF2B5EF4-FFF2-40B4-BE49-F238E27FC236}">
                  <a16:creationId xmlns:a16="http://schemas.microsoft.com/office/drawing/2014/main" id="{56443B74-2E87-7738-F7D1-377B1B824B27}"/>
                </a:ext>
                <a:ext uri="{C183D7F6-B498-43B3-948B-1728B52AA6E4}">
                  <adec:decorative xmlns:adec="http://schemas.microsoft.com/office/drawing/2017/decorative" val="1"/>
                </a:ext>
              </a:extLst>
            </p:cNvPr>
            <p:cNvSpPr/>
            <p:nvPr/>
          </p:nvSpPr>
          <p:spPr>
            <a:xfrm>
              <a:off x="1874519" y="2134169"/>
              <a:ext cx="882667" cy="309878"/>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en-US" sz="800">
                  <a:latin typeface="+mj-lt"/>
                  <a:cs typeface="Segoe UI"/>
                </a:rPr>
                <a:t>Azure VNets</a:t>
              </a:r>
            </a:p>
          </p:txBody>
        </p:sp>
        <p:cxnSp>
          <p:nvCxnSpPr>
            <p:cNvPr id="90" name="Connector: Elbow 14">
              <a:extLst>
                <a:ext uri="{FF2B5EF4-FFF2-40B4-BE49-F238E27FC236}">
                  <a16:creationId xmlns:a16="http://schemas.microsoft.com/office/drawing/2014/main" id="{B24603B2-52C8-714A-69FF-976F0E3FF402}"/>
                </a:ext>
                <a:ext uri="{C183D7F6-B498-43B3-948B-1728B52AA6E4}">
                  <adec:decorative xmlns:adec="http://schemas.microsoft.com/office/drawing/2017/decorative" val="1"/>
                </a:ext>
              </a:extLst>
            </p:cNvPr>
            <p:cNvCxnSpPr>
              <a:cxnSpLocks/>
            </p:cNvCxnSpPr>
            <p:nvPr/>
          </p:nvCxnSpPr>
          <p:spPr>
            <a:xfrm rot="5400000">
              <a:off x="1887454" y="2623186"/>
              <a:ext cx="658151" cy="299873"/>
            </a:xfrm>
            <a:prstGeom prst="bentConnector3">
              <a:avLst>
                <a:gd name="adj1" fmla="val 50000"/>
              </a:avLst>
            </a:prstGeom>
            <a:ln w="12700" cap="rnd">
              <a:solidFill>
                <a:srgbClr val="0A0A0A"/>
              </a:solidFill>
              <a:prstDash val="dash"/>
              <a:tailEnd type="arrow" w="lg" len="sm"/>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DC8D5511-C433-2FF9-6D39-3EDFE4BA6849}"/>
                </a:ext>
                <a:ext uri="{C183D7F6-B498-43B3-948B-1728B52AA6E4}">
                  <adec:decorative xmlns:adec="http://schemas.microsoft.com/office/drawing/2017/decorative" val="1"/>
                </a:ext>
              </a:extLst>
            </p:cNvPr>
            <p:cNvSpPr txBox="1"/>
            <p:nvPr/>
          </p:nvSpPr>
          <p:spPr>
            <a:xfrm>
              <a:off x="2103225" y="2814149"/>
              <a:ext cx="686837" cy="123111"/>
            </a:xfrm>
            <a:prstGeom prst="rect">
              <a:avLst/>
            </a:prstGeom>
            <a:noFill/>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r>
                <a:rPr lang="en-US" sz="800">
                  <a:cs typeface="Segoe UI"/>
                </a:rPr>
                <a:t>Peering</a:t>
              </a:r>
            </a:p>
          </p:txBody>
        </p:sp>
        <p:sp>
          <p:nvSpPr>
            <p:cNvPr id="102" name="Title 1">
              <a:extLst>
                <a:ext uri="{FF2B5EF4-FFF2-40B4-BE49-F238E27FC236}">
                  <a16:creationId xmlns:a16="http://schemas.microsoft.com/office/drawing/2014/main" id="{E1028DC5-4D8C-6594-17D7-193059481192}"/>
                </a:ext>
                <a:ext uri="{C183D7F6-B498-43B3-948B-1728B52AA6E4}">
                  <adec:decorative xmlns:adec="http://schemas.microsoft.com/office/drawing/2017/decorative" val="1"/>
                </a:ext>
              </a:extLst>
            </p:cNvPr>
            <p:cNvSpPr txBox="1">
              <a:spLocks/>
            </p:cNvSpPr>
            <p:nvPr/>
          </p:nvSpPr>
          <p:spPr>
            <a:xfrm>
              <a:off x="2012650" y="4155218"/>
              <a:ext cx="756617" cy="12311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sz="800" spc="0">
                  <a:solidFill>
                    <a:srgbClr val="000000"/>
                  </a:solidFill>
                  <a:latin typeface="+mn-lt"/>
                  <a:cs typeface="Segoe Sans Display Semibold" pitchFamily="2" charset="0"/>
                </a:rPr>
                <a:t>Customer VNet1</a:t>
              </a:r>
            </a:p>
          </p:txBody>
        </p:sp>
        <p:sp>
          <p:nvSpPr>
            <p:cNvPr id="103" name="Title 1">
              <a:extLst>
                <a:ext uri="{FF2B5EF4-FFF2-40B4-BE49-F238E27FC236}">
                  <a16:creationId xmlns:a16="http://schemas.microsoft.com/office/drawing/2014/main" id="{E6BB285E-91FE-DBEA-6E04-93E42F704306}"/>
                </a:ext>
                <a:ext uri="{C183D7F6-B498-43B3-948B-1728B52AA6E4}">
                  <adec:decorative xmlns:adec="http://schemas.microsoft.com/office/drawing/2017/decorative" val="1"/>
                </a:ext>
              </a:extLst>
            </p:cNvPr>
            <p:cNvSpPr txBox="1">
              <a:spLocks/>
            </p:cNvSpPr>
            <p:nvPr/>
          </p:nvSpPr>
          <p:spPr>
            <a:xfrm flipH="1">
              <a:off x="2839574" y="3220793"/>
              <a:ext cx="1032978" cy="246221"/>
            </a:xfrm>
            <a:prstGeom prst="rect">
              <a:avLst/>
            </a:prstGeom>
            <a:noFill/>
          </p:spPr>
          <p:txBody>
            <a:bodyPr vert="horz" wrap="square" lIns="0" tIns="0" rIns="0" bIns="0" rtlCol="0" anchor="ctr">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14400">
                <a:lnSpc>
                  <a:spcPct val="100000"/>
                </a:lnSpc>
                <a:spcAft>
                  <a:spcPts val="612"/>
                </a:spcAft>
                <a:defRPr/>
              </a:pPr>
              <a:r>
                <a:rPr sz="800" spc="0">
                  <a:solidFill>
                    <a:srgbClr val="000000"/>
                  </a:solidFill>
                  <a:latin typeface="+mn-lt"/>
                  <a:cs typeface="Segoe Sans Display" pitchFamily="2" charset="0"/>
                </a:rPr>
                <a:t>Azure</a:t>
              </a:r>
              <a:br>
                <a:rPr sz="800" spc="0">
                  <a:solidFill>
                    <a:srgbClr val="000000"/>
                  </a:solidFill>
                  <a:latin typeface="+mn-lt"/>
                  <a:cs typeface="Segoe Sans Display" pitchFamily="2" charset="0"/>
                </a:rPr>
              </a:br>
              <a:r>
                <a:rPr sz="800" spc="0">
                  <a:solidFill>
                    <a:srgbClr val="000000"/>
                  </a:solidFill>
                  <a:latin typeface="+mn-lt"/>
                  <a:cs typeface="Segoe Sans Display" pitchFamily="2" charset="0"/>
                </a:rPr>
                <a:t>Private Link</a:t>
              </a:r>
            </a:p>
          </p:txBody>
        </p:sp>
        <p:cxnSp>
          <p:nvCxnSpPr>
            <p:cNvPr id="107" name="Straight Connector 106">
              <a:extLst>
                <a:ext uri="{FF2B5EF4-FFF2-40B4-BE49-F238E27FC236}">
                  <a16:creationId xmlns:a16="http://schemas.microsoft.com/office/drawing/2014/main" id="{2B6E8F4F-308D-48B9-3A8D-01E301B086C3}"/>
                </a:ext>
                <a:ext uri="{C183D7F6-B498-43B3-948B-1728B52AA6E4}">
                  <adec:decorative xmlns:adec="http://schemas.microsoft.com/office/drawing/2017/decorative" val="1"/>
                </a:ext>
              </a:extLst>
            </p:cNvPr>
            <p:cNvCxnSpPr>
              <a:cxnSpLocks/>
            </p:cNvCxnSpPr>
            <p:nvPr/>
          </p:nvCxnSpPr>
          <p:spPr>
            <a:xfrm>
              <a:off x="1557691" y="3572825"/>
              <a:ext cx="416689" cy="0"/>
            </a:xfrm>
            <a:prstGeom prst="line">
              <a:avLst/>
            </a:prstGeom>
            <a:ln w="12700" cap="rnd">
              <a:solidFill>
                <a:srgbClr val="0A0A0A"/>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0693EDD-AE3A-048A-CF4F-F6B484468CE4}"/>
                </a:ext>
                <a:ext uri="{C183D7F6-B498-43B3-948B-1728B52AA6E4}">
                  <adec:decorative xmlns:adec="http://schemas.microsoft.com/office/drawing/2017/decorative" val="1"/>
                </a:ext>
              </a:extLst>
            </p:cNvPr>
            <p:cNvSpPr/>
            <p:nvPr/>
          </p:nvSpPr>
          <p:spPr bwMode="auto">
            <a:xfrm>
              <a:off x="2186744" y="3920067"/>
              <a:ext cx="368214" cy="2351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8" name="Graphic 107">
              <a:extLst>
                <a:ext uri="{FF2B5EF4-FFF2-40B4-BE49-F238E27FC236}">
                  <a16:creationId xmlns:a16="http://schemas.microsoft.com/office/drawing/2014/main" id="{7168C4B1-8FEB-5B82-389B-B881BA30193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19296" b="19295"/>
            <a:stretch/>
          </p:blipFill>
          <p:spPr>
            <a:xfrm>
              <a:off x="2206853" y="3936933"/>
              <a:ext cx="327997" cy="201418"/>
            </a:xfrm>
            <a:prstGeom prst="rect">
              <a:avLst/>
            </a:prstGeom>
          </p:spPr>
        </p:pic>
        <p:sp>
          <p:nvSpPr>
            <p:cNvPr id="138" name="Title 1">
              <a:extLst>
                <a:ext uri="{FF2B5EF4-FFF2-40B4-BE49-F238E27FC236}">
                  <a16:creationId xmlns:a16="http://schemas.microsoft.com/office/drawing/2014/main" id="{BFC19F77-C408-F350-4A39-1EEB07E7244D}"/>
                </a:ext>
                <a:ext uri="{C183D7F6-B498-43B3-948B-1728B52AA6E4}">
                  <adec:decorative xmlns:adec="http://schemas.microsoft.com/office/drawing/2017/decorative" val="1"/>
                </a:ext>
              </a:extLst>
            </p:cNvPr>
            <p:cNvSpPr txBox="1">
              <a:spLocks/>
            </p:cNvSpPr>
            <p:nvPr/>
          </p:nvSpPr>
          <p:spPr>
            <a:xfrm>
              <a:off x="2839574" y="3566107"/>
              <a:ext cx="1032978" cy="126768"/>
            </a:xfrm>
            <a:prstGeom prst="rect">
              <a:avLst/>
            </a:prstGeom>
            <a:solidFill>
              <a:srgbClr val="FFFFFF"/>
            </a:solidFill>
          </p:spPr>
          <p:txBody>
            <a:bodyPr vert="horz" wrap="square" lIns="73152" tIns="0" rIns="73152"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mn-lt"/>
                  <a:ea typeface="+mn-ea"/>
                  <a:cs typeface="Segoe UI" pitchFamily="34" charset="0"/>
                </a:rPr>
                <a:t>(Workspace Level)</a:t>
              </a:r>
            </a:p>
          </p:txBody>
        </p:sp>
        <p:cxnSp>
          <p:nvCxnSpPr>
            <p:cNvPr id="144" name="Straight Arrow Connector 143">
              <a:extLst>
                <a:ext uri="{FF2B5EF4-FFF2-40B4-BE49-F238E27FC236}">
                  <a16:creationId xmlns:a16="http://schemas.microsoft.com/office/drawing/2014/main" id="{B2C0E5B3-56A7-5332-2521-24A94A6D16A4}"/>
                </a:ext>
                <a:ext uri="{C183D7F6-B498-43B3-948B-1728B52AA6E4}">
                  <adec:decorative xmlns:adec="http://schemas.microsoft.com/office/drawing/2017/decorative" val="1"/>
                </a:ext>
              </a:extLst>
            </p:cNvPr>
            <p:cNvCxnSpPr>
              <a:cxnSpLocks/>
            </p:cNvCxnSpPr>
            <p:nvPr/>
          </p:nvCxnSpPr>
          <p:spPr>
            <a:xfrm>
              <a:off x="2446644" y="3512700"/>
              <a:ext cx="1664127"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03E10EB-E718-DCDE-5271-58323256949C}"/>
                </a:ext>
                <a:ext uri="{C183D7F6-B498-43B3-948B-1728B52AA6E4}">
                  <adec:decorative xmlns:adec="http://schemas.microsoft.com/office/drawing/2017/decorative" val="1"/>
                </a:ext>
              </a:extLst>
            </p:cNvPr>
            <p:cNvSpPr/>
            <p:nvPr/>
          </p:nvSpPr>
          <p:spPr bwMode="auto">
            <a:xfrm>
              <a:off x="1157745" y="3371982"/>
              <a:ext cx="401687" cy="401687"/>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 name="Graphic 65">
              <a:extLst>
                <a:ext uri="{FF2B5EF4-FFF2-40B4-BE49-F238E27FC236}">
                  <a16:creationId xmlns:a16="http://schemas.microsoft.com/office/drawing/2014/main" id="{706682B1-9E4F-1F56-FDCA-B917497D30CE}"/>
                </a:ext>
                <a:ext uri="{C183D7F6-B498-43B3-948B-1728B52AA6E4}">
                  <adec:decorative xmlns:adec="http://schemas.microsoft.com/office/drawing/2017/decorative" val="1"/>
                </a:ext>
              </a:extLst>
            </p:cNvPr>
            <p:cNvSpPr/>
            <p:nvPr/>
          </p:nvSpPr>
          <p:spPr>
            <a:xfrm>
              <a:off x="1273667" y="3466700"/>
              <a:ext cx="169845" cy="212250"/>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8" name="Title 1">
              <a:extLst>
                <a:ext uri="{FF2B5EF4-FFF2-40B4-BE49-F238E27FC236}">
                  <a16:creationId xmlns:a16="http://schemas.microsoft.com/office/drawing/2014/main" id="{74286093-00D5-8881-DB1D-C99F6C83CC8D}"/>
                </a:ext>
                <a:ext uri="{C183D7F6-B498-43B3-948B-1728B52AA6E4}">
                  <adec:decorative xmlns:adec="http://schemas.microsoft.com/office/drawing/2017/decorative" val="1"/>
                </a:ext>
              </a:extLst>
            </p:cNvPr>
            <p:cNvSpPr txBox="1">
              <a:spLocks/>
            </p:cNvSpPr>
            <p:nvPr/>
          </p:nvSpPr>
          <p:spPr>
            <a:xfrm>
              <a:off x="2025055" y="3582676"/>
              <a:ext cx="421589" cy="246221"/>
            </a:xfrm>
            <a:prstGeom prst="rect">
              <a:avLst/>
            </a:prstGeom>
          </p:spPr>
          <p:txBody>
            <a:bodyPr vert="horz" wrap="non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200"/>
                </a:spcAft>
                <a:defRPr/>
              </a:pPr>
              <a:r>
                <a:rPr sz="800" spc="0">
                  <a:solidFill>
                    <a:srgbClr val="000000"/>
                  </a:solidFill>
                  <a:cs typeface="Segoe Sans Display" pitchFamily="2" charset="0"/>
                </a:rPr>
                <a:t>Private </a:t>
              </a:r>
              <a:br>
                <a:rPr lang="en-US" sz="800" spc="0">
                  <a:solidFill>
                    <a:srgbClr val="000000"/>
                  </a:solidFill>
                  <a:cs typeface="Segoe Sans Display" pitchFamily="2" charset="0"/>
                </a:rPr>
              </a:br>
              <a:r>
                <a:rPr sz="800" spc="0">
                  <a:solidFill>
                    <a:srgbClr val="000000"/>
                  </a:solidFill>
                  <a:cs typeface="Segoe Sans Display" pitchFamily="2" charset="0"/>
                </a:rPr>
                <a:t>Endpoint</a:t>
              </a:r>
            </a:p>
          </p:txBody>
        </p:sp>
        <p:sp>
          <p:nvSpPr>
            <p:cNvPr id="19" name="Graphic 41">
              <a:extLst>
                <a:ext uri="{FF2B5EF4-FFF2-40B4-BE49-F238E27FC236}">
                  <a16:creationId xmlns:a16="http://schemas.microsoft.com/office/drawing/2014/main" id="{088C7683-A1EE-5CDE-8284-63FE9364D8E7}"/>
                </a:ext>
                <a:ext uri="{C183D7F6-B498-43B3-948B-1728B52AA6E4}">
                  <adec:decorative xmlns:adec="http://schemas.microsoft.com/office/drawing/2017/decorative" val="1"/>
                </a:ext>
              </a:extLst>
            </p:cNvPr>
            <p:cNvSpPr/>
            <p:nvPr/>
          </p:nvSpPr>
          <p:spPr>
            <a:xfrm>
              <a:off x="2139042" y="3316753"/>
              <a:ext cx="193614" cy="221252"/>
            </a:xfrm>
            <a:custGeom>
              <a:avLst/>
              <a:gdLst>
                <a:gd name="connsiteX0" fmla="*/ 85268 w 150033"/>
                <a:gd name="connsiteY0" fmla="*/ 143847 h 171450"/>
                <a:gd name="connsiteX1" fmla="*/ 86068 w 150033"/>
                <a:gd name="connsiteY1" fmla="*/ 144780 h 171450"/>
                <a:gd name="connsiteX2" fmla="*/ 108490 w 150033"/>
                <a:gd name="connsiteY2" fmla="*/ 167230 h 171450"/>
                <a:gd name="connsiteX3" fmla="*/ 116681 w 150033"/>
                <a:gd name="connsiteY3" fmla="*/ 171450 h 171450"/>
                <a:gd name="connsiteX4" fmla="*/ 124358 w 150033"/>
                <a:gd name="connsiteY4" fmla="*/ 167945 h 171450"/>
                <a:gd name="connsiteX5" fmla="*/ 124406 w 150033"/>
                <a:gd name="connsiteY5" fmla="*/ 167878 h 171450"/>
                <a:gd name="connsiteX6" fmla="*/ 124844 w 150033"/>
                <a:gd name="connsiteY6" fmla="*/ 167269 h 171450"/>
                <a:gd name="connsiteX7" fmla="*/ 147304 w 150033"/>
                <a:gd name="connsiteY7" fmla="*/ 144780 h 171450"/>
                <a:gd name="connsiteX8" fmla="*/ 148114 w 150033"/>
                <a:gd name="connsiteY8" fmla="*/ 143847 h 171450"/>
                <a:gd name="connsiteX9" fmla="*/ 148161 w 150033"/>
                <a:gd name="connsiteY9" fmla="*/ 143770 h 171450"/>
                <a:gd name="connsiteX10" fmla="*/ 148257 w 150033"/>
                <a:gd name="connsiteY10" fmla="*/ 132559 h 171450"/>
                <a:gd name="connsiteX11" fmla="*/ 148199 w 150033"/>
                <a:gd name="connsiteY11" fmla="*/ 132483 h 171450"/>
                <a:gd name="connsiteX12" fmla="*/ 147256 w 150033"/>
                <a:gd name="connsiteY12" fmla="*/ 131369 h 171450"/>
                <a:gd name="connsiteX13" fmla="*/ 146247 w 150033"/>
                <a:gd name="connsiteY13" fmla="*/ 130502 h 171450"/>
                <a:gd name="connsiteX14" fmla="*/ 146180 w 150033"/>
                <a:gd name="connsiteY14" fmla="*/ 130445 h 171450"/>
                <a:gd name="connsiteX15" fmla="*/ 134969 w 150033"/>
                <a:gd name="connsiteY15" fmla="*/ 130350 h 171450"/>
                <a:gd name="connsiteX16" fmla="*/ 134884 w 150033"/>
                <a:gd name="connsiteY16" fmla="*/ 130416 h 171450"/>
                <a:gd name="connsiteX17" fmla="*/ 133836 w 150033"/>
                <a:gd name="connsiteY17" fmla="*/ 131302 h 171450"/>
                <a:gd name="connsiteX18" fmla="*/ 126206 w 150033"/>
                <a:gd name="connsiteY18" fmla="*/ 138941 h 171450"/>
                <a:gd name="connsiteX19" fmla="*/ 126206 w 150033"/>
                <a:gd name="connsiteY19" fmla="*/ 8544 h 171450"/>
                <a:gd name="connsiteX20" fmla="*/ 126130 w 150033"/>
                <a:gd name="connsiteY20" fmla="*/ 7506 h 171450"/>
                <a:gd name="connsiteX21" fmla="*/ 126111 w 150033"/>
                <a:gd name="connsiteY21" fmla="*/ 7410 h 171450"/>
                <a:gd name="connsiteX22" fmla="*/ 116681 w 150033"/>
                <a:gd name="connsiteY22" fmla="*/ 0 h 171450"/>
                <a:gd name="connsiteX23" fmla="*/ 107252 w 150033"/>
                <a:gd name="connsiteY23" fmla="*/ 7420 h 171450"/>
                <a:gd name="connsiteX24" fmla="*/ 107232 w 150033"/>
                <a:gd name="connsiteY24" fmla="*/ 7515 h 171450"/>
                <a:gd name="connsiteX25" fmla="*/ 107156 w 150033"/>
                <a:gd name="connsiteY25" fmla="*/ 8544 h 171450"/>
                <a:gd name="connsiteX26" fmla="*/ 107156 w 150033"/>
                <a:gd name="connsiteY26" fmla="*/ 138932 h 171450"/>
                <a:gd name="connsiteX27" fmla="*/ 99536 w 150033"/>
                <a:gd name="connsiteY27" fmla="*/ 131312 h 171450"/>
                <a:gd name="connsiteX28" fmla="*/ 98612 w 150033"/>
                <a:gd name="connsiteY28" fmla="*/ 130502 h 171450"/>
                <a:gd name="connsiteX29" fmla="*/ 98536 w 150033"/>
                <a:gd name="connsiteY29" fmla="*/ 130445 h 171450"/>
                <a:gd name="connsiteX30" fmla="*/ 85207 w 150033"/>
                <a:gd name="connsiteY30" fmla="*/ 132388 h 171450"/>
                <a:gd name="connsiteX31" fmla="*/ 85211 w 150033"/>
                <a:gd name="connsiteY31" fmla="*/ 143780 h 171450"/>
                <a:gd name="connsiteX32" fmla="*/ 85268 w 150033"/>
                <a:gd name="connsiteY32" fmla="*/ 143847 h 171450"/>
                <a:gd name="connsiteX33" fmla="*/ 0 w 150033"/>
                <a:gd name="connsiteY33" fmla="*/ 138189 h 171450"/>
                <a:gd name="connsiteX34" fmla="*/ 23813 w 150033"/>
                <a:gd name="connsiteY34" fmla="*/ 162001 h 171450"/>
                <a:gd name="connsiteX35" fmla="*/ 61913 w 150033"/>
                <a:gd name="connsiteY35" fmla="*/ 162001 h 171450"/>
                <a:gd name="connsiteX36" fmla="*/ 71438 w 150033"/>
                <a:gd name="connsiteY36" fmla="*/ 152476 h 171450"/>
                <a:gd name="connsiteX37" fmla="*/ 61913 w 150033"/>
                <a:gd name="connsiteY37" fmla="*/ 142951 h 171450"/>
                <a:gd name="connsiteX38" fmla="*/ 23813 w 150033"/>
                <a:gd name="connsiteY38" fmla="*/ 142951 h 171450"/>
                <a:gd name="connsiteX39" fmla="*/ 19050 w 150033"/>
                <a:gd name="connsiteY39" fmla="*/ 138189 h 171450"/>
                <a:gd name="connsiteX40" fmla="*/ 19050 w 150033"/>
                <a:gd name="connsiteY40" fmla="*/ 33414 h 171450"/>
                <a:gd name="connsiteX41" fmla="*/ 23813 w 150033"/>
                <a:gd name="connsiteY41" fmla="*/ 28651 h 171450"/>
                <a:gd name="connsiteX42" fmla="*/ 80963 w 150033"/>
                <a:gd name="connsiteY42" fmla="*/ 28651 h 171450"/>
                <a:gd name="connsiteX43" fmla="*/ 90488 w 150033"/>
                <a:gd name="connsiteY43" fmla="*/ 19126 h 171450"/>
                <a:gd name="connsiteX44" fmla="*/ 80963 w 150033"/>
                <a:gd name="connsiteY44" fmla="*/ 9601 h 171450"/>
                <a:gd name="connsiteX45" fmla="*/ 23813 w 150033"/>
                <a:gd name="connsiteY45" fmla="*/ 9601 h 171450"/>
                <a:gd name="connsiteX46" fmla="*/ 0 w 150033"/>
                <a:gd name="connsiteY46" fmla="*/ 33414 h 171450"/>
                <a:gd name="connsiteX47" fmla="*/ 0 w 150033"/>
                <a:gd name="connsiteY47" fmla="*/ 1381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0033" h="171450">
                  <a:moveTo>
                    <a:pt x="85268" y="143847"/>
                  </a:moveTo>
                  <a:lnTo>
                    <a:pt x="86068" y="144780"/>
                  </a:lnTo>
                  <a:lnTo>
                    <a:pt x="108490" y="167230"/>
                  </a:lnTo>
                  <a:cubicBezTo>
                    <a:pt x="110204" y="169831"/>
                    <a:pt x="113300" y="171450"/>
                    <a:pt x="116681" y="171450"/>
                  </a:cubicBezTo>
                  <a:cubicBezTo>
                    <a:pt x="119767" y="171450"/>
                    <a:pt x="122587" y="170117"/>
                    <a:pt x="124358" y="167945"/>
                  </a:cubicBezTo>
                  <a:lnTo>
                    <a:pt x="124406" y="167878"/>
                  </a:lnTo>
                  <a:lnTo>
                    <a:pt x="124844" y="167269"/>
                  </a:lnTo>
                  <a:lnTo>
                    <a:pt x="147304" y="144780"/>
                  </a:lnTo>
                  <a:lnTo>
                    <a:pt x="148114" y="143847"/>
                  </a:lnTo>
                  <a:lnTo>
                    <a:pt x="148161" y="143770"/>
                  </a:lnTo>
                  <a:cubicBezTo>
                    <a:pt x="150622" y="140450"/>
                    <a:pt x="150660" y="135921"/>
                    <a:pt x="148257" y="132559"/>
                  </a:cubicBezTo>
                  <a:lnTo>
                    <a:pt x="148199" y="132483"/>
                  </a:lnTo>
                  <a:lnTo>
                    <a:pt x="147256" y="131369"/>
                  </a:lnTo>
                  <a:lnTo>
                    <a:pt x="146247" y="130502"/>
                  </a:lnTo>
                  <a:lnTo>
                    <a:pt x="146180" y="130445"/>
                  </a:lnTo>
                  <a:cubicBezTo>
                    <a:pt x="142860" y="127984"/>
                    <a:pt x="138331" y="127946"/>
                    <a:pt x="134969" y="130350"/>
                  </a:cubicBezTo>
                  <a:lnTo>
                    <a:pt x="134884" y="130416"/>
                  </a:lnTo>
                  <a:lnTo>
                    <a:pt x="133836" y="131302"/>
                  </a:lnTo>
                  <a:lnTo>
                    <a:pt x="126206" y="138941"/>
                  </a:lnTo>
                  <a:lnTo>
                    <a:pt x="126206" y="8544"/>
                  </a:lnTo>
                  <a:lnTo>
                    <a:pt x="126130" y="7506"/>
                  </a:lnTo>
                  <a:lnTo>
                    <a:pt x="126111" y="7410"/>
                  </a:lnTo>
                  <a:cubicBezTo>
                    <a:pt x="125425" y="3000"/>
                    <a:pt x="121253" y="0"/>
                    <a:pt x="116681" y="0"/>
                  </a:cubicBezTo>
                  <a:cubicBezTo>
                    <a:pt x="112109" y="0"/>
                    <a:pt x="107937" y="3000"/>
                    <a:pt x="107252" y="7420"/>
                  </a:cubicBezTo>
                  <a:lnTo>
                    <a:pt x="107232" y="7515"/>
                  </a:lnTo>
                  <a:lnTo>
                    <a:pt x="107156" y="8544"/>
                  </a:lnTo>
                  <a:lnTo>
                    <a:pt x="107156" y="138932"/>
                  </a:lnTo>
                  <a:lnTo>
                    <a:pt x="99536" y="131312"/>
                  </a:lnTo>
                  <a:lnTo>
                    <a:pt x="98612" y="130502"/>
                  </a:lnTo>
                  <a:lnTo>
                    <a:pt x="98536" y="130445"/>
                  </a:lnTo>
                  <a:cubicBezTo>
                    <a:pt x="94319" y="127301"/>
                    <a:pt x="88351" y="128170"/>
                    <a:pt x="85207" y="132388"/>
                  </a:cubicBezTo>
                  <a:cubicBezTo>
                    <a:pt x="82687" y="135768"/>
                    <a:pt x="82688" y="140402"/>
                    <a:pt x="85211" y="143780"/>
                  </a:cubicBezTo>
                  <a:lnTo>
                    <a:pt x="85268" y="143847"/>
                  </a:lnTo>
                  <a:close/>
                  <a:moveTo>
                    <a:pt x="0" y="138189"/>
                  </a:moveTo>
                  <a:cubicBezTo>
                    <a:pt x="0" y="151340"/>
                    <a:pt x="10661" y="162001"/>
                    <a:pt x="23813" y="162001"/>
                  </a:cubicBezTo>
                  <a:lnTo>
                    <a:pt x="61913" y="162001"/>
                  </a:lnTo>
                  <a:cubicBezTo>
                    <a:pt x="67173" y="162001"/>
                    <a:pt x="71438" y="157737"/>
                    <a:pt x="71438" y="152476"/>
                  </a:cubicBezTo>
                  <a:cubicBezTo>
                    <a:pt x="71438" y="147216"/>
                    <a:pt x="67173" y="142951"/>
                    <a:pt x="61913" y="142951"/>
                  </a:cubicBezTo>
                  <a:lnTo>
                    <a:pt x="23813" y="142951"/>
                  </a:lnTo>
                  <a:cubicBezTo>
                    <a:pt x="21182" y="142951"/>
                    <a:pt x="19050" y="140819"/>
                    <a:pt x="19050" y="138189"/>
                  </a:cubicBezTo>
                  <a:lnTo>
                    <a:pt x="19050" y="33414"/>
                  </a:lnTo>
                  <a:cubicBezTo>
                    <a:pt x="19050" y="30783"/>
                    <a:pt x="21182" y="28651"/>
                    <a:pt x="23813" y="28651"/>
                  </a:cubicBezTo>
                  <a:lnTo>
                    <a:pt x="80963" y="28651"/>
                  </a:lnTo>
                  <a:cubicBezTo>
                    <a:pt x="86223" y="28651"/>
                    <a:pt x="90488" y="24387"/>
                    <a:pt x="90488" y="19126"/>
                  </a:cubicBezTo>
                  <a:cubicBezTo>
                    <a:pt x="90488" y="13866"/>
                    <a:pt x="86223" y="9601"/>
                    <a:pt x="80963" y="9601"/>
                  </a:cubicBezTo>
                  <a:lnTo>
                    <a:pt x="23813" y="9601"/>
                  </a:lnTo>
                  <a:cubicBezTo>
                    <a:pt x="10661" y="9601"/>
                    <a:pt x="0" y="20262"/>
                    <a:pt x="0" y="33414"/>
                  </a:cubicBezTo>
                  <a:lnTo>
                    <a:pt x="0" y="138189"/>
                  </a:lnTo>
                  <a:close/>
                </a:path>
              </a:pathLst>
            </a:custGeom>
            <a:solidFill>
              <a:srgbClr val="212121"/>
            </a:solidFill>
            <a:ln w="9525" cap="flat">
              <a:noFill/>
              <a:prstDash val="solid"/>
              <a:miter/>
            </a:ln>
          </p:spPr>
          <p:txBody>
            <a:bodyPr rtlCol="0" anchor="ctr"/>
            <a:lstStyle/>
            <a:p>
              <a:endParaRPr lang="en-US"/>
            </a:p>
          </p:txBody>
        </p:sp>
        <p:sp>
          <p:nvSpPr>
            <p:cNvPr id="23" name="Graphic 21">
              <a:extLst>
                <a:ext uri="{FF2B5EF4-FFF2-40B4-BE49-F238E27FC236}">
                  <a16:creationId xmlns:a16="http://schemas.microsoft.com/office/drawing/2014/main" id="{5B69C3D7-E56A-46D2-FA29-B123135C7B59}"/>
                </a:ext>
                <a:ext uri="{C183D7F6-B498-43B3-948B-1728B52AA6E4}">
                  <adec:decorative xmlns:adec="http://schemas.microsoft.com/office/drawing/2017/decorative" val="1"/>
                </a:ext>
              </a:extLst>
            </p:cNvPr>
            <p:cNvSpPr/>
            <p:nvPr/>
          </p:nvSpPr>
          <p:spPr>
            <a:xfrm>
              <a:off x="2693067" y="2991458"/>
              <a:ext cx="152400" cy="19050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212121"/>
            </a:solidFill>
            <a:ln w="9525" cap="flat">
              <a:noFill/>
              <a:prstDash val="solid"/>
              <a:miter/>
            </a:ln>
          </p:spPr>
          <p:txBody>
            <a:bodyPr rtlCol="0" anchor="ctr"/>
            <a:lstStyle/>
            <a:p>
              <a:endParaRPr lang="en-US"/>
            </a:p>
          </p:txBody>
        </p:sp>
        <p:cxnSp>
          <p:nvCxnSpPr>
            <p:cNvPr id="67" name="Straight Arrow Connector 66">
              <a:extLst>
                <a:ext uri="{FF2B5EF4-FFF2-40B4-BE49-F238E27FC236}">
                  <a16:creationId xmlns:a16="http://schemas.microsoft.com/office/drawing/2014/main" id="{2586F7D4-0BEE-4FA4-7E9B-A22C623C5DF1}"/>
                </a:ext>
                <a:ext uri="{C183D7F6-B498-43B3-948B-1728B52AA6E4}">
                  <adec:decorative xmlns:adec="http://schemas.microsoft.com/office/drawing/2017/decorative" val="1"/>
                </a:ext>
              </a:extLst>
            </p:cNvPr>
            <p:cNvCxnSpPr>
              <a:cxnSpLocks/>
            </p:cNvCxnSpPr>
            <p:nvPr/>
          </p:nvCxnSpPr>
          <p:spPr>
            <a:xfrm flipH="1">
              <a:off x="6155123" y="3512700"/>
              <a:ext cx="720000"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pic>
          <p:nvPicPr>
            <p:cNvPr id="179" name="Picture 178">
              <a:extLst>
                <a:ext uri="{FF2B5EF4-FFF2-40B4-BE49-F238E27FC236}">
                  <a16:creationId xmlns:a16="http://schemas.microsoft.com/office/drawing/2014/main" id="{05C80693-0344-9C8A-D93B-99EE2BABA8C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317194" y="4531453"/>
              <a:ext cx="265113" cy="257904"/>
            </a:xfrm>
            <a:prstGeom prst="rect">
              <a:avLst/>
            </a:prstGeom>
          </p:spPr>
        </p:pic>
        <p:sp>
          <p:nvSpPr>
            <p:cNvPr id="181" name="Graphic 165">
              <a:extLst>
                <a:ext uri="{FF2B5EF4-FFF2-40B4-BE49-F238E27FC236}">
                  <a16:creationId xmlns:a16="http://schemas.microsoft.com/office/drawing/2014/main" id="{D5954D42-2823-671F-3141-3CDDEBA805EC}"/>
                </a:ext>
                <a:ext uri="{C183D7F6-B498-43B3-948B-1728B52AA6E4}">
                  <adec:decorative xmlns:adec="http://schemas.microsoft.com/office/drawing/2017/decorative" val="1"/>
                </a:ext>
              </a:extLst>
            </p:cNvPr>
            <p:cNvSpPr>
              <a:spLocks noChangeAspect="1"/>
            </p:cNvSpPr>
            <p:nvPr/>
          </p:nvSpPr>
          <p:spPr>
            <a:xfrm rot="2700000">
              <a:off x="5177000"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50 w 190500"/>
                <a:gd name="connsiteY5" fmla="*/ 47625 h 190500"/>
                <a:gd name="connsiteX6" fmla="*/ 88173 w 190500"/>
                <a:gd name="connsiteY6" fmla="*/ 53797 h 190500"/>
                <a:gd name="connsiteX7" fmla="*/ 88106 w 190500"/>
                <a:gd name="connsiteY7" fmla="*/ 54769 h 190500"/>
                <a:gd name="connsiteX8" fmla="*/ 88106 w 190500"/>
                <a:gd name="connsiteY8" fmla="*/ 88106 h 190500"/>
                <a:gd name="connsiteX9" fmla="*/ 54769 w 190500"/>
                <a:gd name="connsiteY9" fmla="*/ 88106 h 190500"/>
                <a:gd name="connsiteX10" fmla="*/ 47627 w 190500"/>
                <a:gd name="connsiteY10" fmla="*/ 95252 h 190500"/>
                <a:gd name="connsiteX11" fmla="*/ 53797 w 190500"/>
                <a:gd name="connsiteY11" fmla="*/ 102327 h 190500"/>
                <a:gd name="connsiteX12" fmla="*/ 54769 w 190500"/>
                <a:gd name="connsiteY12" fmla="*/ 102394 h 190500"/>
                <a:gd name="connsiteX13" fmla="*/ 88106 w 190500"/>
                <a:gd name="connsiteY13" fmla="*/ 102394 h 190500"/>
                <a:gd name="connsiteX14" fmla="*/ 88106 w 190500"/>
                <a:gd name="connsiteY14" fmla="*/ 135731 h 190500"/>
                <a:gd name="connsiteX15" fmla="*/ 95252 w 190500"/>
                <a:gd name="connsiteY15" fmla="*/ 142873 h 190500"/>
                <a:gd name="connsiteX16" fmla="*/ 102327 w 190500"/>
                <a:gd name="connsiteY16" fmla="*/ 136703 h 190500"/>
                <a:gd name="connsiteX17" fmla="*/ 102394 w 190500"/>
                <a:gd name="connsiteY17" fmla="*/ 135731 h 190500"/>
                <a:gd name="connsiteX18" fmla="*/ 102394 w 190500"/>
                <a:gd name="connsiteY18" fmla="*/ 102394 h 190500"/>
                <a:gd name="connsiteX19" fmla="*/ 135731 w 190500"/>
                <a:gd name="connsiteY19" fmla="*/ 102394 h 190500"/>
                <a:gd name="connsiteX20" fmla="*/ 142873 w 190500"/>
                <a:gd name="connsiteY20" fmla="*/ 95248 h 190500"/>
                <a:gd name="connsiteX21" fmla="*/ 136703 w 190500"/>
                <a:gd name="connsiteY21" fmla="*/ 88173 h 190500"/>
                <a:gd name="connsiteX22" fmla="*/ 135731 w 190500"/>
                <a:gd name="connsiteY22" fmla="*/ 88106 h 190500"/>
                <a:gd name="connsiteX23" fmla="*/ 102394 w 190500"/>
                <a:gd name="connsiteY23" fmla="*/ 88106 h 190500"/>
                <a:gd name="connsiteX24" fmla="*/ 102394 w 190500"/>
                <a:gd name="connsiteY24" fmla="*/ 54769 h 190500"/>
                <a:gd name="connsiteX25" fmla="*/ 95250 w 190500"/>
                <a:gd name="connsiteY25"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95250" y="47625"/>
                  </a:moveTo>
                  <a:cubicBezTo>
                    <a:pt x="91680" y="47625"/>
                    <a:pt x="88658" y="50261"/>
                    <a:pt x="88173" y="53797"/>
                  </a:cubicBezTo>
                  <a:lnTo>
                    <a:pt x="88106" y="54769"/>
                  </a:lnTo>
                  <a:lnTo>
                    <a:pt x="88106" y="88106"/>
                  </a:lnTo>
                  <a:lnTo>
                    <a:pt x="54769" y="88106"/>
                  </a:lnTo>
                  <a:cubicBezTo>
                    <a:pt x="50823" y="88107"/>
                    <a:pt x="47626" y="91307"/>
                    <a:pt x="47627" y="95252"/>
                  </a:cubicBezTo>
                  <a:cubicBezTo>
                    <a:pt x="47628" y="98820"/>
                    <a:pt x="50262" y="101841"/>
                    <a:pt x="53797" y="102327"/>
                  </a:cubicBezTo>
                  <a:lnTo>
                    <a:pt x="54769" y="102394"/>
                  </a:lnTo>
                  <a:lnTo>
                    <a:pt x="88106" y="102394"/>
                  </a:lnTo>
                  <a:lnTo>
                    <a:pt x="88106" y="135731"/>
                  </a:lnTo>
                  <a:cubicBezTo>
                    <a:pt x="88107" y="139677"/>
                    <a:pt x="91307" y="142874"/>
                    <a:pt x="95252" y="142873"/>
                  </a:cubicBezTo>
                  <a:cubicBezTo>
                    <a:pt x="98820" y="142872"/>
                    <a:pt x="101841" y="140238"/>
                    <a:pt x="102327" y="136703"/>
                  </a:cubicBezTo>
                  <a:lnTo>
                    <a:pt x="102394" y="135731"/>
                  </a:lnTo>
                  <a:lnTo>
                    <a:pt x="102394" y="102394"/>
                  </a:lnTo>
                  <a:lnTo>
                    <a:pt x="135731" y="102394"/>
                  </a:lnTo>
                  <a:cubicBezTo>
                    <a:pt x="139677" y="102393"/>
                    <a:pt x="142874" y="99193"/>
                    <a:pt x="142873" y="95248"/>
                  </a:cubicBezTo>
                  <a:cubicBezTo>
                    <a:pt x="142872" y="91680"/>
                    <a:pt x="140238" y="88659"/>
                    <a:pt x="136703" y="88173"/>
                  </a:cubicBezTo>
                  <a:lnTo>
                    <a:pt x="135731" y="88106"/>
                  </a:lnTo>
                  <a:lnTo>
                    <a:pt x="102394" y="88106"/>
                  </a:lnTo>
                  <a:lnTo>
                    <a:pt x="102394" y="54769"/>
                  </a:lnTo>
                  <a:cubicBezTo>
                    <a:pt x="102394" y="50823"/>
                    <a:pt x="99195" y="47625"/>
                    <a:pt x="95250" y="47625"/>
                  </a:cubicBezTo>
                  <a:close/>
                </a:path>
              </a:pathLst>
            </a:custGeom>
            <a:solidFill>
              <a:srgbClr val="F4364C"/>
            </a:solidFill>
            <a:ln w="9525" cap="flat">
              <a:noFill/>
              <a:prstDash val="solid"/>
              <a:miter/>
            </a:ln>
          </p:spPr>
          <p:txBody>
            <a:bodyPr rtlCol="0" anchor="ctr"/>
            <a:lstStyle/>
            <a:p>
              <a:endParaRPr lang="en-US"/>
            </a:p>
          </p:txBody>
        </p:sp>
        <p:sp>
          <p:nvSpPr>
            <p:cNvPr id="185" name="Graphic 183">
              <a:extLst>
                <a:ext uri="{FF2B5EF4-FFF2-40B4-BE49-F238E27FC236}">
                  <a16:creationId xmlns:a16="http://schemas.microsoft.com/office/drawing/2014/main" id="{B5E15AE2-7368-0FEE-7894-4572FA1E2370}"/>
                </a:ext>
                <a:ext uri="{C183D7F6-B498-43B3-948B-1728B52AA6E4}">
                  <adec:decorative xmlns:adec="http://schemas.microsoft.com/office/drawing/2017/decorative" val="1"/>
                </a:ext>
              </a:extLst>
            </p:cNvPr>
            <p:cNvSpPr>
              <a:spLocks noChangeAspect="1"/>
            </p:cNvSpPr>
            <p:nvPr/>
          </p:nvSpPr>
          <p:spPr>
            <a:xfrm>
              <a:off x="7847798" y="4411319"/>
              <a:ext cx="180000" cy="180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125921 w 190500"/>
                <a:gd name="connsiteY5" fmla="*/ 66389 h 190500"/>
                <a:gd name="connsiteX6" fmla="*/ 83344 w 190500"/>
                <a:gd name="connsiteY6" fmla="*/ 108966 h 190500"/>
                <a:gd name="connsiteX7" fmla="*/ 64579 w 190500"/>
                <a:gd name="connsiteY7" fmla="*/ 90202 h 190500"/>
                <a:gd name="connsiteX8" fmla="*/ 54483 w 190500"/>
                <a:gd name="connsiteY8" fmla="*/ 90558 h 190500"/>
                <a:gd name="connsiteX9" fmla="*/ 54483 w 190500"/>
                <a:gd name="connsiteY9" fmla="*/ 100298 h 190500"/>
                <a:gd name="connsiteX10" fmla="*/ 78296 w 190500"/>
                <a:gd name="connsiteY10" fmla="*/ 124111 h 190500"/>
                <a:gd name="connsiteX11" fmla="*/ 88392 w 190500"/>
                <a:gd name="connsiteY11" fmla="*/ 124111 h 190500"/>
                <a:gd name="connsiteX12" fmla="*/ 136017 w 190500"/>
                <a:gd name="connsiteY12" fmla="*/ 76486 h 190500"/>
                <a:gd name="connsiteX13" fmla="*/ 136373 w 190500"/>
                <a:gd name="connsiteY13" fmla="*/ 66389 h 190500"/>
                <a:gd name="connsiteX14" fmla="*/ 126277 w 190500"/>
                <a:gd name="connsiteY14" fmla="*/ 66033 h 190500"/>
                <a:gd name="connsiteX15" fmla="*/ 125921 w 190500"/>
                <a:gd name="connsiteY15" fmla="*/ 6638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500" h="190500">
                  <a:moveTo>
                    <a:pt x="95250" y="0"/>
                  </a:moveTo>
                  <a:cubicBezTo>
                    <a:pt x="147857" y="0"/>
                    <a:pt x="190500" y="42643"/>
                    <a:pt x="190500" y="95250"/>
                  </a:cubicBezTo>
                  <a:cubicBezTo>
                    <a:pt x="190500" y="147857"/>
                    <a:pt x="147857" y="190500"/>
                    <a:pt x="95250" y="190500"/>
                  </a:cubicBezTo>
                  <a:cubicBezTo>
                    <a:pt x="42643" y="190500"/>
                    <a:pt x="0" y="147857"/>
                    <a:pt x="0" y="95250"/>
                  </a:cubicBezTo>
                  <a:cubicBezTo>
                    <a:pt x="0" y="42643"/>
                    <a:pt x="42643" y="0"/>
                    <a:pt x="95250" y="0"/>
                  </a:cubicBezTo>
                  <a:close/>
                  <a:moveTo>
                    <a:pt x="125921" y="66389"/>
                  </a:moveTo>
                  <a:lnTo>
                    <a:pt x="83344" y="108966"/>
                  </a:lnTo>
                  <a:lnTo>
                    <a:pt x="64579" y="90202"/>
                  </a:lnTo>
                  <a:cubicBezTo>
                    <a:pt x="61693" y="87512"/>
                    <a:pt x="57173" y="87672"/>
                    <a:pt x="54483" y="90558"/>
                  </a:cubicBezTo>
                  <a:cubicBezTo>
                    <a:pt x="51927" y="93302"/>
                    <a:pt x="51927" y="97555"/>
                    <a:pt x="54483" y="100298"/>
                  </a:cubicBezTo>
                  <a:lnTo>
                    <a:pt x="78296" y="124111"/>
                  </a:lnTo>
                  <a:cubicBezTo>
                    <a:pt x="81085" y="126896"/>
                    <a:pt x="85603" y="126896"/>
                    <a:pt x="88392" y="124111"/>
                  </a:cubicBezTo>
                  <a:lnTo>
                    <a:pt x="136017" y="76486"/>
                  </a:lnTo>
                  <a:cubicBezTo>
                    <a:pt x="138904" y="73796"/>
                    <a:pt x="139063" y="69276"/>
                    <a:pt x="136373" y="66389"/>
                  </a:cubicBezTo>
                  <a:cubicBezTo>
                    <a:pt x="133684" y="63503"/>
                    <a:pt x="129163" y="63343"/>
                    <a:pt x="126277" y="66033"/>
                  </a:cubicBezTo>
                  <a:cubicBezTo>
                    <a:pt x="126154" y="66147"/>
                    <a:pt x="126035" y="66266"/>
                    <a:pt x="125921" y="66389"/>
                  </a:cubicBezTo>
                  <a:close/>
                </a:path>
              </a:pathLst>
            </a:custGeom>
            <a:solidFill>
              <a:schemeClr val="accent1"/>
            </a:solidFill>
            <a:ln w="9525" cap="flat">
              <a:noFill/>
              <a:prstDash val="solid"/>
              <a:miter/>
            </a:ln>
          </p:spPr>
          <p:txBody>
            <a:bodyPr rtlCol="0" anchor="ctr"/>
            <a:lstStyle/>
            <a:p>
              <a:endParaRPr lang="en-US"/>
            </a:p>
          </p:txBody>
        </p:sp>
        <p:cxnSp>
          <p:nvCxnSpPr>
            <p:cNvPr id="194" name="Straight Connector 193">
              <a:extLst>
                <a:ext uri="{FF2B5EF4-FFF2-40B4-BE49-F238E27FC236}">
                  <a16:creationId xmlns:a16="http://schemas.microsoft.com/office/drawing/2014/main" id="{91D99F17-4D0C-2839-B49B-FA203F8B745F}"/>
                </a:ext>
                <a:ext uri="{C183D7F6-B498-43B3-948B-1728B52AA6E4}">
                  <adec:decorative xmlns:adec="http://schemas.microsoft.com/office/drawing/2017/decorative" val="1"/>
                </a:ext>
              </a:extLst>
            </p:cNvPr>
            <p:cNvCxnSpPr>
              <a:cxnSpLocks/>
            </p:cNvCxnSpPr>
            <p:nvPr/>
          </p:nvCxnSpPr>
          <p:spPr>
            <a:xfrm>
              <a:off x="5134702" y="4661604"/>
              <a:ext cx="1127517" cy="0"/>
            </a:xfrm>
            <a:prstGeom prst="line">
              <a:avLst/>
            </a:prstGeom>
            <a:noFill/>
            <a:ln w="12700" cap="rnd" cmpd="sng" algn="ctr">
              <a:solidFill>
                <a:schemeClr val="accent1"/>
              </a:solidFill>
              <a:prstDash val="dash"/>
              <a:round/>
              <a:headEnd type="none" w="med" len="med"/>
              <a:tailEnd type="none" w="med" len="med"/>
            </a:ln>
            <a:effectLst/>
          </p:spPr>
        </p:cxnSp>
        <p:cxnSp>
          <p:nvCxnSpPr>
            <p:cNvPr id="195" name="Straight Connector 194">
              <a:extLst>
                <a:ext uri="{FF2B5EF4-FFF2-40B4-BE49-F238E27FC236}">
                  <a16:creationId xmlns:a16="http://schemas.microsoft.com/office/drawing/2014/main" id="{5133F5FC-281B-EE3C-42BC-EBBD14050F38}"/>
                </a:ext>
                <a:ext uri="{C183D7F6-B498-43B3-948B-1728B52AA6E4}">
                  <adec:decorative xmlns:adec="http://schemas.microsoft.com/office/drawing/2017/decorative" val="1"/>
                </a:ext>
              </a:extLst>
            </p:cNvPr>
            <p:cNvCxnSpPr>
              <a:cxnSpLocks/>
            </p:cNvCxnSpPr>
            <p:nvPr/>
          </p:nvCxnSpPr>
          <p:spPr>
            <a:xfrm flipV="1">
              <a:off x="5134702"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197" name="Straight Connector 196">
              <a:extLst>
                <a:ext uri="{FF2B5EF4-FFF2-40B4-BE49-F238E27FC236}">
                  <a16:creationId xmlns:a16="http://schemas.microsoft.com/office/drawing/2014/main" id="{B76EDD11-8510-54FB-90CC-5E46BD60B185}"/>
                </a:ext>
                <a:ext uri="{C183D7F6-B498-43B3-948B-1728B52AA6E4}">
                  <adec:decorative xmlns:adec="http://schemas.microsoft.com/office/drawing/2017/decorative" val="1"/>
                </a:ext>
              </a:extLst>
            </p:cNvPr>
            <p:cNvCxnSpPr>
              <a:cxnSpLocks/>
            </p:cNvCxnSpPr>
            <p:nvPr/>
          </p:nvCxnSpPr>
          <p:spPr>
            <a:xfrm flipV="1">
              <a:off x="7768221" y="4078507"/>
              <a:ext cx="0" cy="583097"/>
            </a:xfrm>
            <a:prstGeom prst="line">
              <a:avLst/>
            </a:prstGeom>
            <a:noFill/>
            <a:ln w="12700" cap="rnd" cmpd="sng" algn="ctr">
              <a:solidFill>
                <a:schemeClr val="accent1"/>
              </a:solidFill>
              <a:prstDash val="dash"/>
              <a:round/>
              <a:headEnd type="none" w="med" len="med"/>
              <a:tailEnd type="arrow" w="lg" len="sm"/>
            </a:ln>
            <a:effectLst/>
          </p:spPr>
        </p:cxnSp>
        <p:cxnSp>
          <p:nvCxnSpPr>
            <p:cNvPr id="200" name="Straight Connector 199">
              <a:extLst>
                <a:ext uri="{FF2B5EF4-FFF2-40B4-BE49-F238E27FC236}">
                  <a16:creationId xmlns:a16="http://schemas.microsoft.com/office/drawing/2014/main" id="{8B3FE25E-DC7B-B305-0759-6D87A909550E}"/>
                </a:ext>
                <a:ext uri="{C183D7F6-B498-43B3-948B-1728B52AA6E4}">
                  <adec:decorative xmlns:adec="http://schemas.microsoft.com/office/drawing/2017/decorative" val="1"/>
                </a:ext>
              </a:extLst>
            </p:cNvPr>
            <p:cNvCxnSpPr>
              <a:cxnSpLocks/>
            </p:cNvCxnSpPr>
            <p:nvPr/>
          </p:nvCxnSpPr>
          <p:spPr>
            <a:xfrm>
              <a:off x="6656342" y="4661604"/>
              <a:ext cx="1127517" cy="0"/>
            </a:xfrm>
            <a:prstGeom prst="line">
              <a:avLst/>
            </a:prstGeom>
            <a:noFill/>
            <a:ln w="12700" cap="rnd" cmpd="sng" algn="ctr">
              <a:solidFill>
                <a:schemeClr val="accent1"/>
              </a:solidFill>
              <a:prstDash val="dash"/>
              <a:round/>
              <a:headEnd type="none" w="med" len="med"/>
              <a:tailEnd type="none" w="med" len="med"/>
            </a:ln>
            <a:effectLst/>
          </p:spPr>
        </p:cxnSp>
        <p:sp>
          <p:nvSpPr>
            <p:cNvPr id="202" name="TextBox 201">
              <a:extLst>
                <a:ext uri="{FF2B5EF4-FFF2-40B4-BE49-F238E27FC236}">
                  <a16:creationId xmlns:a16="http://schemas.microsoft.com/office/drawing/2014/main" id="{7E4668BB-8DEB-A36F-7FCD-212485B84B3E}"/>
                </a:ext>
                <a:ext uri="{C183D7F6-B498-43B3-948B-1728B52AA6E4}">
                  <adec:decorative xmlns:adec="http://schemas.microsoft.com/office/drawing/2017/decorative" val="1"/>
                </a:ext>
              </a:extLst>
            </p:cNvPr>
            <p:cNvSpPr txBox="1"/>
            <p:nvPr/>
          </p:nvSpPr>
          <p:spPr>
            <a:xfrm>
              <a:off x="8090006" y="4439764"/>
              <a:ext cx="799013"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800">
                  <a:cs typeface="Segoe UI"/>
                </a:rPr>
                <a:t>Enabled (with Entra Conditional Access Policies)</a:t>
              </a:r>
            </a:p>
          </p:txBody>
        </p:sp>
        <p:sp>
          <p:nvSpPr>
            <p:cNvPr id="205" name="Oval 204">
              <a:extLst>
                <a:ext uri="{FF2B5EF4-FFF2-40B4-BE49-F238E27FC236}">
                  <a16:creationId xmlns:a16="http://schemas.microsoft.com/office/drawing/2014/main" id="{96FCF1CD-0C41-36F9-19EA-394887EC7913}"/>
                </a:ext>
                <a:ext uri="{C183D7F6-B498-43B3-948B-1728B52AA6E4}">
                  <adec:decorative xmlns:adec="http://schemas.microsoft.com/office/drawing/2017/decorative" val="1"/>
                </a:ext>
              </a:extLst>
            </p:cNvPr>
            <p:cNvSpPr/>
            <p:nvPr/>
          </p:nvSpPr>
          <p:spPr bwMode="auto">
            <a:xfrm>
              <a:off x="9765360" y="3275977"/>
              <a:ext cx="534646" cy="534646"/>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6" name="Graphic 65">
              <a:extLst>
                <a:ext uri="{FF2B5EF4-FFF2-40B4-BE49-F238E27FC236}">
                  <a16:creationId xmlns:a16="http://schemas.microsoft.com/office/drawing/2014/main" id="{183A1DC0-4EAF-F116-B904-E196689ADE20}"/>
                </a:ext>
                <a:ext uri="{C183D7F6-B498-43B3-948B-1728B52AA6E4}">
                  <adec:decorative xmlns:adec="http://schemas.microsoft.com/office/drawing/2017/decorative" val="1"/>
                </a:ext>
              </a:extLst>
            </p:cNvPr>
            <p:cNvSpPr/>
            <p:nvPr/>
          </p:nvSpPr>
          <p:spPr>
            <a:xfrm>
              <a:off x="9919651" y="3402048"/>
              <a:ext cx="226064" cy="282505"/>
            </a:xfrm>
            <a:custGeom>
              <a:avLst/>
              <a:gdLst>
                <a:gd name="connsiteX0" fmla="*/ 396538 w 461421"/>
                <a:gd name="connsiteY0" fmla="*/ 345929 h 576625"/>
                <a:gd name="connsiteX1" fmla="*/ 461422 w 461421"/>
                <a:gd name="connsiteY1" fmla="*/ 410755 h 576625"/>
                <a:gd name="connsiteX2" fmla="*/ 461422 w 461421"/>
                <a:gd name="connsiteY2" fmla="*/ 410784 h 576625"/>
                <a:gd name="connsiteX3" fmla="*/ 461422 w 461421"/>
                <a:gd name="connsiteY3" fmla="*/ 437256 h 576625"/>
                <a:gd name="connsiteX4" fmla="*/ 446628 w 461421"/>
                <a:gd name="connsiteY4" fmla="*/ 483367 h 576625"/>
                <a:gd name="connsiteX5" fmla="*/ 230610 w 461421"/>
                <a:gd name="connsiteY5" fmla="*/ 576626 h 576625"/>
                <a:gd name="connsiteX6" fmla="*/ 14707 w 461421"/>
                <a:gd name="connsiteY6" fmla="*/ 483280 h 576625"/>
                <a:gd name="connsiteX7" fmla="*/ 0 w 461421"/>
                <a:gd name="connsiteY7" fmla="*/ 437285 h 576625"/>
                <a:gd name="connsiteX8" fmla="*/ 0 w 461421"/>
                <a:gd name="connsiteY8" fmla="*/ 410755 h 576625"/>
                <a:gd name="connsiteX9" fmla="*/ 64826 w 461421"/>
                <a:gd name="connsiteY9" fmla="*/ 345871 h 576625"/>
                <a:gd name="connsiteX10" fmla="*/ 64855 w 461421"/>
                <a:gd name="connsiteY10" fmla="*/ 345871 h 576625"/>
                <a:gd name="connsiteX11" fmla="*/ 396509 w 461421"/>
                <a:gd name="connsiteY11" fmla="*/ 345872 h 576625"/>
                <a:gd name="connsiteX12" fmla="*/ 230610 w 461421"/>
                <a:gd name="connsiteY12" fmla="*/ 0 h 576625"/>
                <a:gd name="connsiteX13" fmla="*/ 374795 w 461421"/>
                <a:gd name="connsiteY13" fmla="*/ 144185 h 576625"/>
                <a:gd name="connsiteX14" fmla="*/ 230610 w 461421"/>
                <a:gd name="connsiteY14" fmla="*/ 288370 h 576625"/>
                <a:gd name="connsiteX15" fmla="*/ 86425 w 461421"/>
                <a:gd name="connsiteY15" fmla="*/ 144185 h 576625"/>
                <a:gd name="connsiteX16" fmla="*/ 230610 w 461421"/>
                <a:gd name="connsiteY16" fmla="*/ 0 h 57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421" h="576625">
                  <a:moveTo>
                    <a:pt x="396538" y="345929"/>
                  </a:moveTo>
                  <a:cubicBezTo>
                    <a:pt x="432356" y="345913"/>
                    <a:pt x="461406" y="374937"/>
                    <a:pt x="461422" y="410755"/>
                  </a:cubicBezTo>
                  <a:cubicBezTo>
                    <a:pt x="461422" y="410764"/>
                    <a:pt x="461422" y="410774"/>
                    <a:pt x="461422" y="410784"/>
                  </a:cubicBezTo>
                  <a:lnTo>
                    <a:pt x="461422" y="437256"/>
                  </a:lnTo>
                  <a:cubicBezTo>
                    <a:pt x="461419" y="453793"/>
                    <a:pt x="456246" y="469915"/>
                    <a:pt x="446628" y="483367"/>
                  </a:cubicBezTo>
                  <a:cubicBezTo>
                    <a:pt x="402046" y="545741"/>
                    <a:pt x="329233" y="576626"/>
                    <a:pt x="230610" y="576626"/>
                  </a:cubicBezTo>
                  <a:cubicBezTo>
                    <a:pt x="131929" y="576626"/>
                    <a:pt x="59174" y="545712"/>
                    <a:pt x="14707" y="483280"/>
                  </a:cubicBezTo>
                  <a:cubicBezTo>
                    <a:pt x="5142" y="469850"/>
                    <a:pt x="2" y="453773"/>
                    <a:pt x="0" y="437285"/>
                  </a:cubicBezTo>
                  <a:lnTo>
                    <a:pt x="0" y="410755"/>
                  </a:lnTo>
                  <a:cubicBezTo>
                    <a:pt x="-16" y="374937"/>
                    <a:pt x="29008" y="345887"/>
                    <a:pt x="64826" y="345871"/>
                  </a:cubicBezTo>
                  <a:cubicBezTo>
                    <a:pt x="64835" y="345871"/>
                    <a:pt x="64845" y="345871"/>
                    <a:pt x="64855" y="345871"/>
                  </a:cubicBezTo>
                  <a:lnTo>
                    <a:pt x="396509" y="345872"/>
                  </a:lnTo>
                  <a:close/>
                  <a:moveTo>
                    <a:pt x="230610" y="0"/>
                  </a:moveTo>
                  <a:cubicBezTo>
                    <a:pt x="310241" y="0"/>
                    <a:pt x="374795" y="64554"/>
                    <a:pt x="374795" y="144185"/>
                  </a:cubicBezTo>
                  <a:cubicBezTo>
                    <a:pt x="374795" y="223817"/>
                    <a:pt x="310241" y="288370"/>
                    <a:pt x="230610" y="288370"/>
                  </a:cubicBezTo>
                  <a:cubicBezTo>
                    <a:pt x="150979" y="288370"/>
                    <a:pt x="86425" y="223817"/>
                    <a:pt x="86425" y="144185"/>
                  </a:cubicBezTo>
                  <a:cubicBezTo>
                    <a:pt x="86425" y="64554"/>
                    <a:pt x="150979" y="0"/>
                    <a:pt x="230610" y="0"/>
                  </a:cubicBezTo>
                  <a:close/>
                </a:path>
              </a:pathLst>
            </a:custGeom>
            <a:solidFill>
              <a:schemeClr val="bg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7" name="Title 1">
              <a:extLst>
                <a:ext uri="{FF2B5EF4-FFF2-40B4-BE49-F238E27FC236}">
                  <a16:creationId xmlns:a16="http://schemas.microsoft.com/office/drawing/2014/main" id="{680D64AB-10A6-3530-1E0D-CD23B9D6735F}"/>
                </a:ext>
                <a:ext uri="{C183D7F6-B498-43B3-948B-1728B52AA6E4}">
                  <adec:decorative xmlns:adec="http://schemas.microsoft.com/office/drawing/2017/decorative" val="1"/>
                </a:ext>
              </a:extLst>
            </p:cNvPr>
            <p:cNvSpPr txBox="1">
              <a:spLocks/>
            </p:cNvSpPr>
            <p:nvPr/>
          </p:nvSpPr>
          <p:spPr>
            <a:xfrm>
              <a:off x="8998845" y="3219229"/>
              <a:ext cx="855898" cy="25353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mn-lt"/>
                  <a:ea typeface="+mn-ea"/>
                  <a:cs typeface="Segoe UI" pitchFamily="34" charset="0"/>
                </a:rPr>
                <a:t>Entra Conditional Access Policies</a:t>
              </a:r>
            </a:p>
          </p:txBody>
        </p:sp>
        <p:sp>
          <p:nvSpPr>
            <p:cNvPr id="208" name="Title 1">
              <a:extLst>
                <a:ext uri="{FF2B5EF4-FFF2-40B4-BE49-F238E27FC236}">
                  <a16:creationId xmlns:a16="http://schemas.microsoft.com/office/drawing/2014/main" id="{57951061-D13B-3BD1-1E59-C53D5906E80D}"/>
                </a:ext>
                <a:ext uri="{C183D7F6-B498-43B3-948B-1728B52AA6E4}">
                  <adec:decorative xmlns:adec="http://schemas.microsoft.com/office/drawing/2017/decorative" val="1"/>
                </a:ext>
              </a:extLst>
            </p:cNvPr>
            <p:cNvSpPr txBox="1">
              <a:spLocks/>
            </p:cNvSpPr>
            <p:nvPr/>
          </p:nvSpPr>
          <p:spPr>
            <a:xfrm>
              <a:off x="8998845" y="3607528"/>
              <a:ext cx="855898" cy="126768"/>
            </a:xfrm>
            <a:prstGeom prst="rect">
              <a:avLst/>
            </a:prstGeom>
            <a:noFill/>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612"/>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mn-lt"/>
                  <a:ea typeface="+mn-ea"/>
                  <a:cs typeface="Segoe UI" pitchFamily="34" charset="0"/>
                </a:rPr>
                <a:t>(Tenant Level)</a:t>
              </a:r>
            </a:p>
          </p:txBody>
        </p:sp>
        <p:cxnSp>
          <p:nvCxnSpPr>
            <p:cNvPr id="209" name="Straight Arrow Connector 208">
              <a:extLst>
                <a:ext uri="{FF2B5EF4-FFF2-40B4-BE49-F238E27FC236}">
                  <a16:creationId xmlns:a16="http://schemas.microsoft.com/office/drawing/2014/main" id="{AFE8CCEE-DE38-0C3E-9D98-5416CFDE632C}"/>
                </a:ext>
                <a:ext uri="{C183D7F6-B498-43B3-948B-1728B52AA6E4}">
                  <adec:decorative xmlns:adec="http://schemas.microsoft.com/office/drawing/2017/decorative" val="1"/>
                </a:ext>
              </a:extLst>
            </p:cNvPr>
            <p:cNvCxnSpPr>
              <a:cxnSpLocks/>
            </p:cNvCxnSpPr>
            <p:nvPr/>
          </p:nvCxnSpPr>
          <p:spPr>
            <a:xfrm flipH="1">
              <a:off x="8889019" y="3543300"/>
              <a:ext cx="876341" cy="0"/>
            </a:xfrm>
            <a:prstGeom prst="straightConnector1">
              <a:avLst/>
            </a:prstGeom>
            <a:ln w="12700" cap="rnd">
              <a:solidFill>
                <a:schemeClr val="accent1"/>
              </a:solidFill>
              <a:prstDash val="solid"/>
              <a:tailEnd type="arrow" w="lg" len="sm"/>
            </a:ln>
          </p:spPr>
          <p:style>
            <a:lnRef idx="1">
              <a:schemeClr val="accent1"/>
            </a:lnRef>
            <a:fillRef idx="0">
              <a:schemeClr val="accent1"/>
            </a:fillRef>
            <a:effectRef idx="0">
              <a:schemeClr val="accent1"/>
            </a:effectRef>
            <a:fontRef idx="minor">
              <a:schemeClr val="tx1"/>
            </a:fontRef>
          </p:style>
        </p:cxnSp>
        <p:sp>
          <p:nvSpPr>
            <p:cNvPr id="224" name="Graphic 213">
              <a:extLst>
                <a:ext uri="{FF2B5EF4-FFF2-40B4-BE49-F238E27FC236}">
                  <a16:creationId xmlns:a16="http://schemas.microsoft.com/office/drawing/2014/main" id="{DDB4C825-86DB-CF2B-4819-7012AEE1E4B6}"/>
                </a:ext>
                <a:ext uri="{C183D7F6-B498-43B3-948B-1728B52AA6E4}">
                  <adec:decorative xmlns:adec="http://schemas.microsoft.com/office/drawing/2017/decorative" val="1"/>
                </a:ext>
              </a:extLst>
            </p:cNvPr>
            <p:cNvSpPr/>
            <p:nvPr/>
          </p:nvSpPr>
          <p:spPr>
            <a:xfrm>
              <a:off x="10915520" y="2551874"/>
              <a:ext cx="260822" cy="234739"/>
            </a:xfrm>
            <a:custGeom>
              <a:avLst/>
              <a:gdLst>
                <a:gd name="connsiteX0" fmla="*/ 266357 w 417684"/>
                <a:gd name="connsiteY0" fmla="*/ 146189 h 375915"/>
                <a:gd name="connsiteX1" fmla="*/ 302905 w 417684"/>
                <a:gd name="connsiteY1" fmla="*/ 182737 h 375915"/>
                <a:gd name="connsiteX2" fmla="*/ 302905 w 417684"/>
                <a:gd name="connsiteY2" fmla="*/ 281916 h 375915"/>
                <a:gd name="connsiteX3" fmla="*/ 208905 w 417684"/>
                <a:gd name="connsiteY3" fmla="*/ 375916 h 375915"/>
                <a:gd name="connsiteX4" fmla="*/ 114905 w 417684"/>
                <a:gd name="connsiteY4" fmla="*/ 281916 h 375915"/>
                <a:gd name="connsiteX5" fmla="*/ 114905 w 417684"/>
                <a:gd name="connsiteY5" fmla="*/ 182737 h 375915"/>
                <a:gd name="connsiteX6" fmla="*/ 151452 w 417684"/>
                <a:gd name="connsiteY6" fmla="*/ 146189 h 375915"/>
                <a:gd name="connsiteX7" fmla="*/ 266357 w 417684"/>
                <a:gd name="connsiteY7" fmla="*/ 146189 h 375915"/>
                <a:gd name="connsiteX8" fmla="*/ 107157 w 417684"/>
                <a:gd name="connsiteY8" fmla="*/ 146189 h 375915"/>
                <a:gd name="connsiteX9" fmla="*/ 94209 w 417684"/>
                <a:gd name="connsiteY9" fmla="*/ 178142 h 375915"/>
                <a:gd name="connsiteX10" fmla="*/ 94000 w 417684"/>
                <a:gd name="connsiteY10" fmla="*/ 182737 h 375915"/>
                <a:gd name="connsiteX11" fmla="*/ 94000 w 417684"/>
                <a:gd name="connsiteY11" fmla="*/ 281916 h 375915"/>
                <a:gd name="connsiteX12" fmla="*/ 105152 w 417684"/>
                <a:gd name="connsiteY12" fmla="*/ 331307 h 375915"/>
                <a:gd name="connsiteX13" fmla="*/ 2839 w 417684"/>
                <a:gd name="connsiteY13" fmla="*/ 272182 h 375915"/>
                <a:gd name="connsiteX14" fmla="*/ 0 w 417684"/>
                <a:gd name="connsiteY14" fmla="*/ 250590 h 375915"/>
                <a:gd name="connsiteX15" fmla="*/ 0 w 417684"/>
                <a:gd name="connsiteY15" fmla="*/ 182737 h 375915"/>
                <a:gd name="connsiteX16" fmla="*/ 33540 w 417684"/>
                <a:gd name="connsiteY16" fmla="*/ 146315 h 375915"/>
                <a:gd name="connsiteX17" fmla="*/ 36547 w 417684"/>
                <a:gd name="connsiteY17" fmla="*/ 146189 h 375915"/>
                <a:gd name="connsiteX18" fmla="*/ 107157 w 417684"/>
                <a:gd name="connsiteY18" fmla="*/ 146189 h 375915"/>
                <a:gd name="connsiteX19" fmla="*/ 310653 w 417684"/>
                <a:gd name="connsiteY19" fmla="*/ 146189 h 375915"/>
                <a:gd name="connsiteX20" fmla="*/ 381137 w 417684"/>
                <a:gd name="connsiteY20" fmla="*/ 146189 h 375915"/>
                <a:gd name="connsiteX21" fmla="*/ 417684 w 417684"/>
                <a:gd name="connsiteY21" fmla="*/ 182737 h 375915"/>
                <a:gd name="connsiteX22" fmla="*/ 417684 w 417684"/>
                <a:gd name="connsiteY22" fmla="*/ 250611 h 375915"/>
                <a:gd name="connsiteX23" fmla="*/ 334166 w 417684"/>
                <a:gd name="connsiteY23" fmla="*/ 334166 h 375915"/>
                <a:gd name="connsiteX24" fmla="*/ 312637 w 417684"/>
                <a:gd name="connsiteY24" fmla="*/ 331349 h 375915"/>
                <a:gd name="connsiteX25" fmla="*/ 323601 w 417684"/>
                <a:gd name="connsiteY25" fmla="*/ 288494 h 375915"/>
                <a:gd name="connsiteX26" fmla="*/ 323789 w 417684"/>
                <a:gd name="connsiteY26" fmla="*/ 281916 h 375915"/>
                <a:gd name="connsiteX27" fmla="*/ 323789 w 417684"/>
                <a:gd name="connsiteY27" fmla="*/ 182737 h 375915"/>
                <a:gd name="connsiteX28" fmla="*/ 310632 w 417684"/>
                <a:gd name="connsiteY28" fmla="*/ 146189 h 375915"/>
                <a:gd name="connsiteX29" fmla="*/ 208842 w 417684"/>
                <a:gd name="connsiteY29" fmla="*/ 0 h 375915"/>
                <a:gd name="connsiteX30" fmla="*/ 271495 w 417684"/>
                <a:gd name="connsiteY30" fmla="*/ 62653 h 375915"/>
                <a:gd name="connsiteX31" fmla="*/ 208842 w 417684"/>
                <a:gd name="connsiteY31" fmla="*/ 125305 h 375915"/>
                <a:gd name="connsiteX32" fmla="*/ 146189 w 417684"/>
                <a:gd name="connsiteY32" fmla="*/ 62653 h 375915"/>
                <a:gd name="connsiteX33" fmla="*/ 208842 w 417684"/>
                <a:gd name="connsiteY33" fmla="*/ 0 h 375915"/>
                <a:gd name="connsiteX34" fmla="*/ 344589 w 417684"/>
                <a:gd name="connsiteY34" fmla="*/ 20884 h 375915"/>
                <a:gd name="connsiteX35" fmla="*/ 396800 w 417684"/>
                <a:gd name="connsiteY35" fmla="*/ 73095 h 375915"/>
                <a:gd name="connsiteX36" fmla="*/ 344589 w 417684"/>
                <a:gd name="connsiteY36" fmla="*/ 125305 h 375915"/>
                <a:gd name="connsiteX37" fmla="*/ 292379 w 417684"/>
                <a:gd name="connsiteY37" fmla="*/ 73095 h 375915"/>
                <a:gd name="connsiteX38" fmla="*/ 344589 w 417684"/>
                <a:gd name="connsiteY38" fmla="*/ 20884 h 375915"/>
                <a:gd name="connsiteX39" fmla="*/ 73095 w 417684"/>
                <a:gd name="connsiteY39" fmla="*/ 20884 h 375915"/>
                <a:gd name="connsiteX40" fmla="*/ 125305 w 417684"/>
                <a:gd name="connsiteY40" fmla="*/ 73095 h 375915"/>
                <a:gd name="connsiteX41" fmla="*/ 73095 w 417684"/>
                <a:gd name="connsiteY41" fmla="*/ 125305 h 375915"/>
                <a:gd name="connsiteX42" fmla="*/ 20884 w 417684"/>
                <a:gd name="connsiteY42" fmla="*/ 73095 h 375915"/>
                <a:gd name="connsiteX43" fmla="*/ 73095 w 417684"/>
                <a:gd name="connsiteY43" fmla="*/ 20884 h 375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17684" h="375915">
                  <a:moveTo>
                    <a:pt x="266357" y="146189"/>
                  </a:moveTo>
                  <a:cubicBezTo>
                    <a:pt x="286531" y="146189"/>
                    <a:pt x="302905" y="162563"/>
                    <a:pt x="302905" y="182737"/>
                  </a:cubicBezTo>
                  <a:lnTo>
                    <a:pt x="302905" y="281916"/>
                  </a:lnTo>
                  <a:cubicBezTo>
                    <a:pt x="302905" y="333830"/>
                    <a:pt x="260819" y="375916"/>
                    <a:pt x="208905" y="375916"/>
                  </a:cubicBezTo>
                  <a:cubicBezTo>
                    <a:pt x="156990" y="375916"/>
                    <a:pt x="114905" y="333830"/>
                    <a:pt x="114905" y="281916"/>
                  </a:cubicBezTo>
                  <a:lnTo>
                    <a:pt x="114905" y="182737"/>
                  </a:lnTo>
                  <a:cubicBezTo>
                    <a:pt x="114905" y="162563"/>
                    <a:pt x="131257" y="146189"/>
                    <a:pt x="151452" y="146189"/>
                  </a:cubicBezTo>
                  <a:lnTo>
                    <a:pt x="266357" y="146189"/>
                  </a:lnTo>
                  <a:close/>
                  <a:moveTo>
                    <a:pt x="107157" y="146189"/>
                  </a:moveTo>
                  <a:cubicBezTo>
                    <a:pt x="99847" y="155003"/>
                    <a:pt x="95148" y="166029"/>
                    <a:pt x="94209" y="178142"/>
                  </a:cubicBezTo>
                  <a:lnTo>
                    <a:pt x="94000" y="182737"/>
                  </a:lnTo>
                  <a:lnTo>
                    <a:pt x="94000" y="281916"/>
                  </a:lnTo>
                  <a:cubicBezTo>
                    <a:pt x="94000" y="299605"/>
                    <a:pt x="98010" y="316354"/>
                    <a:pt x="105152" y="331307"/>
                  </a:cubicBezTo>
                  <a:cubicBezTo>
                    <a:pt x="60572" y="343234"/>
                    <a:pt x="14765" y="316761"/>
                    <a:pt x="2839" y="272182"/>
                  </a:cubicBezTo>
                  <a:cubicBezTo>
                    <a:pt x="954" y="265140"/>
                    <a:pt x="0" y="257880"/>
                    <a:pt x="0" y="250590"/>
                  </a:cubicBezTo>
                  <a:lnTo>
                    <a:pt x="0" y="182737"/>
                  </a:lnTo>
                  <a:cubicBezTo>
                    <a:pt x="1" y="163720"/>
                    <a:pt x="14587" y="147879"/>
                    <a:pt x="33540" y="146315"/>
                  </a:cubicBezTo>
                  <a:lnTo>
                    <a:pt x="36547" y="146189"/>
                  </a:lnTo>
                  <a:lnTo>
                    <a:pt x="107157" y="146189"/>
                  </a:lnTo>
                  <a:close/>
                  <a:moveTo>
                    <a:pt x="310653" y="146189"/>
                  </a:moveTo>
                  <a:lnTo>
                    <a:pt x="381137" y="146189"/>
                  </a:lnTo>
                  <a:cubicBezTo>
                    <a:pt x="401311" y="146189"/>
                    <a:pt x="417684" y="162563"/>
                    <a:pt x="417684" y="182737"/>
                  </a:cubicBezTo>
                  <a:lnTo>
                    <a:pt x="417684" y="250611"/>
                  </a:lnTo>
                  <a:cubicBezTo>
                    <a:pt x="417695" y="296746"/>
                    <a:pt x="380301" y="334156"/>
                    <a:pt x="334166" y="334166"/>
                  </a:cubicBezTo>
                  <a:cubicBezTo>
                    <a:pt x="326898" y="334168"/>
                    <a:pt x="319660" y="333220"/>
                    <a:pt x="312637" y="331349"/>
                  </a:cubicBezTo>
                  <a:cubicBezTo>
                    <a:pt x="318902" y="318234"/>
                    <a:pt x="322745" y="303782"/>
                    <a:pt x="323601" y="288494"/>
                  </a:cubicBezTo>
                  <a:lnTo>
                    <a:pt x="323789" y="281916"/>
                  </a:lnTo>
                  <a:lnTo>
                    <a:pt x="323789" y="182737"/>
                  </a:lnTo>
                  <a:cubicBezTo>
                    <a:pt x="323789" y="168849"/>
                    <a:pt x="318860" y="156109"/>
                    <a:pt x="310632" y="146189"/>
                  </a:cubicBezTo>
                  <a:close/>
                  <a:moveTo>
                    <a:pt x="208842" y="0"/>
                  </a:moveTo>
                  <a:cubicBezTo>
                    <a:pt x="243445" y="0"/>
                    <a:pt x="271495" y="28051"/>
                    <a:pt x="271495" y="62653"/>
                  </a:cubicBezTo>
                  <a:cubicBezTo>
                    <a:pt x="271495" y="97255"/>
                    <a:pt x="243445" y="125305"/>
                    <a:pt x="208842" y="125305"/>
                  </a:cubicBezTo>
                  <a:cubicBezTo>
                    <a:pt x="174239" y="125305"/>
                    <a:pt x="146189" y="97255"/>
                    <a:pt x="146189" y="62653"/>
                  </a:cubicBezTo>
                  <a:cubicBezTo>
                    <a:pt x="146189" y="28051"/>
                    <a:pt x="174239" y="0"/>
                    <a:pt x="208842" y="0"/>
                  </a:cubicBezTo>
                  <a:close/>
                  <a:moveTo>
                    <a:pt x="344589" y="20884"/>
                  </a:moveTo>
                  <a:cubicBezTo>
                    <a:pt x="373424" y="20884"/>
                    <a:pt x="396800" y="44260"/>
                    <a:pt x="396800" y="73095"/>
                  </a:cubicBezTo>
                  <a:cubicBezTo>
                    <a:pt x="396800" y="101930"/>
                    <a:pt x="373424" y="125305"/>
                    <a:pt x="344589" y="125305"/>
                  </a:cubicBezTo>
                  <a:cubicBezTo>
                    <a:pt x="315755" y="125305"/>
                    <a:pt x="292379" y="101930"/>
                    <a:pt x="292379" y="73095"/>
                  </a:cubicBezTo>
                  <a:cubicBezTo>
                    <a:pt x="292379" y="44260"/>
                    <a:pt x="315755" y="20884"/>
                    <a:pt x="344589" y="20884"/>
                  </a:cubicBezTo>
                  <a:close/>
                  <a:moveTo>
                    <a:pt x="73095" y="20884"/>
                  </a:moveTo>
                  <a:cubicBezTo>
                    <a:pt x="101930" y="20884"/>
                    <a:pt x="125305" y="44260"/>
                    <a:pt x="125305" y="73095"/>
                  </a:cubicBezTo>
                  <a:cubicBezTo>
                    <a:pt x="125305" y="101930"/>
                    <a:pt x="101930" y="125305"/>
                    <a:pt x="73095" y="125305"/>
                  </a:cubicBezTo>
                  <a:cubicBezTo>
                    <a:pt x="44260" y="125305"/>
                    <a:pt x="20884" y="101930"/>
                    <a:pt x="20884" y="73095"/>
                  </a:cubicBezTo>
                  <a:cubicBezTo>
                    <a:pt x="20884" y="44260"/>
                    <a:pt x="44260" y="20884"/>
                    <a:pt x="73095" y="20884"/>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23" name="Graphic 215">
              <a:extLst>
                <a:ext uri="{FF2B5EF4-FFF2-40B4-BE49-F238E27FC236}">
                  <a16:creationId xmlns:a16="http://schemas.microsoft.com/office/drawing/2014/main" id="{0A3141D6-CD66-DD70-5866-EFDBB5153438}"/>
                </a:ext>
                <a:ext uri="{C183D7F6-B498-43B3-948B-1728B52AA6E4}">
                  <adec:decorative xmlns:adec="http://schemas.microsoft.com/office/drawing/2017/decorative" val="1"/>
                </a:ext>
              </a:extLst>
            </p:cNvPr>
            <p:cNvSpPr/>
            <p:nvPr/>
          </p:nvSpPr>
          <p:spPr>
            <a:xfrm>
              <a:off x="10915543" y="3151037"/>
              <a:ext cx="260777" cy="185324"/>
            </a:xfrm>
            <a:custGeom>
              <a:avLst/>
              <a:gdLst>
                <a:gd name="connsiteX0" fmla="*/ 329644 w 417612"/>
                <a:gd name="connsiteY0" fmla="*/ 123206 h 296780"/>
                <a:gd name="connsiteX1" fmla="*/ 361054 w 417612"/>
                <a:gd name="connsiteY1" fmla="*/ 166750 h 296780"/>
                <a:gd name="connsiteX2" fmla="*/ 351959 w 417612"/>
                <a:gd name="connsiteY2" fmla="*/ 194850 h 296780"/>
                <a:gd name="connsiteX3" fmla="*/ 323859 w 417612"/>
                <a:gd name="connsiteY3" fmla="*/ 185755 h 296780"/>
                <a:gd name="connsiteX4" fmla="*/ 300114 w 417612"/>
                <a:gd name="connsiteY4" fmla="*/ 152758 h 296780"/>
                <a:gd name="connsiteX5" fmla="*/ 119125 w 417612"/>
                <a:gd name="connsiteY5" fmla="*/ 152724 h 296780"/>
                <a:gd name="connsiteX6" fmla="*/ 95449 w 417612"/>
                <a:gd name="connsiteY6" fmla="*/ 185379 h 296780"/>
                <a:gd name="connsiteX7" fmla="*/ 67189 w 417612"/>
                <a:gd name="connsiteY7" fmla="*/ 193960 h 296780"/>
                <a:gd name="connsiteX8" fmla="*/ 58191 w 417612"/>
                <a:gd name="connsiteY8" fmla="*/ 166520 h 296780"/>
                <a:gd name="connsiteX9" fmla="*/ 286328 w 417612"/>
                <a:gd name="connsiteY9" fmla="*/ 91812 h 296780"/>
                <a:gd name="connsiteX10" fmla="*/ 329644 w 417612"/>
                <a:gd name="connsiteY10" fmla="*/ 123206 h 296780"/>
                <a:gd name="connsiteX11" fmla="*/ 286853 w 417612"/>
                <a:gd name="connsiteY11" fmla="*/ 185692 h 296780"/>
                <a:gd name="connsiteX12" fmla="*/ 309846 w 417612"/>
                <a:gd name="connsiteY12" fmla="*/ 219608 h 296780"/>
                <a:gd name="connsiteX13" fmla="*/ 299101 w 417612"/>
                <a:gd name="connsiteY13" fmla="*/ 247123 h 296780"/>
                <a:gd name="connsiteX14" fmla="*/ 271586 w 417612"/>
                <a:gd name="connsiteY14" fmla="*/ 236378 h 296780"/>
                <a:gd name="connsiteX15" fmla="*/ 257322 w 417612"/>
                <a:gd name="connsiteY15" fmla="*/ 215222 h 296780"/>
                <a:gd name="connsiteX16" fmla="*/ 161840 w 417612"/>
                <a:gd name="connsiteY16" fmla="*/ 215222 h 296780"/>
                <a:gd name="connsiteX17" fmla="*/ 147806 w 417612"/>
                <a:gd name="connsiteY17" fmla="*/ 236106 h 296780"/>
                <a:gd name="connsiteX18" fmla="*/ 120430 w 417612"/>
                <a:gd name="connsiteY18" fmla="*/ 247192 h 296780"/>
                <a:gd name="connsiteX19" fmla="*/ 109345 w 417612"/>
                <a:gd name="connsiteY19" fmla="*/ 219815 h 296780"/>
                <a:gd name="connsiteX20" fmla="*/ 109546 w 417612"/>
                <a:gd name="connsiteY20" fmla="*/ 219357 h 296780"/>
                <a:gd name="connsiteX21" fmla="*/ 132309 w 417612"/>
                <a:gd name="connsiteY21" fmla="*/ 185692 h 296780"/>
                <a:gd name="connsiteX22" fmla="*/ 286853 w 417612"/>
                <a:gd name="connsiteY22" fmla="*/ 185692 h 296780"/>
                <a:gd name="connsiteX23" fmla="*/ 384674 w 417612"/>
                <a:gd name="connsiteY23" fmla="*/ 72896 h 296780"/>
                <a:gd name="connsiteX24" fmla="*/ 413996 w 417612"/>
                <a:gd name="connsiteY24" fmla="*/ 108212 h 296780"/>
                <a:gd name="connsiteX25" fmla="*/ 408472 w 417612"/>
                <a:gd name="connsiteY25" fmla="*/ 137226 h 296780"/>
                <a:gd name="connsiteX26" fmla="*/ 379620 w 417612"/>
                <a:gd name="connsiteY26" fmla="*/ 131936 h 296780"/>
                <a:gd name="connsiteX27" fmla="*/ 355144 w 417612"/>
                <a:gd name="connsiteY27" fmla="*/ 102427 h 296780"/>
                <a:gd name="connsiteX28" fmla="*/ 62285 w 417612"/>
                <a:gd name="connsiteY28" fmla="*/ 102427 h 296780"/>
                <a:gd name="connsiteX29" fmla="*/ 38059 w 417612"/>
                <a:gd name="connsiteY29" fmla="*/ 131873 h 296780"/>
                <a:gd name="connsiteX30" fmla="*/ 8988 w 417612"/>
                <a:gd name="connsiteY30" fmla="*/ 137136 h 296780"/>
                <a:gd name="connsiteX31" fmla="*/ 3725 w 417612"/>
                <a:gd name="connsiteY31" fmla="*/ 108065 h 296780"/>
                <a:gd name="connsiteX32" fmla="*/ 32754 w 417612"/>
                <a:gd name="connsiteY32" fmla="*/ 72896 h 296780"/>
                <a:gd name="connsiteX33" fmla="*/ 384674 w 417612"/>
                <a:gd name="connsiteY33" fmla="*/ 72896 h 296780"/>
                <a:gd name="connsiteX34" fmla="*/ 231008 w 417612"/>
                <a:gd name="connsiteY34" fmla="*/ 242936 h 296780"/>
                <a:gd name="connsiteX35" fmla="*/ 231679 w 417612"/>
                <a:gd name="connsiteY35" fmla="*/ 287262 h 296780"/>
                <a:gd name="connsiteX36" fmla="*/ 187352 w 417612"/>
                <a:gd name="connsiteY36" fmla="*/ 287931 h 296780"/>
                <a:gd name="connsiteX37" fmla="*/ 186692 w 417612"/>
                <a:gd name="connsiteY37" fmla="*/ 287273 h 296780"/>
                <a:gd name="connsiteX38" fmla="*/ 187341 w 417612"/>
                <a:gd name="connsiteY38" fmla="*/ 242946 h 296780"/>
                <a:gd name="connsiteX39" fmla="*/ 231008 w 417612"/>
                <a:gd name="connsiteY39" fmla="*/ 242936 h 296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17612" h="296780">
                  <a:moveTo>
                    <a:pt x="329644" y="123206"/>
                  </a:moveTo>
                  <a:cubicBezTo>
                    <a:pt x="342300" y="136013"/>
                    <a:pt x="352895" y="150700"/>
                    <a:pt x="361054" y="166750"/>
                  </a:cubicBezTo>
                  <a:cubicBezTo>
                    <a:pt x="366302" y="177021"/>
                    <a:pt x="362230" y="189601"/>
                    <a:pt x="351959" y="194850"/>
                  </a:cubicBezTo>
                  <a:cubicBezTo>
                    <a:pt x="341688" y="200098"/>
                    <a:pt x="329108" y="196025"/>
                    <a:pt x="323859" y="185755"/>
                  </a:cubicBezTo>
                  <a:cubicBezTo>
                    <a:pt x="317686" y="173602"/>
                    <a:pt x="309677" y="162471"/>
                    <a:pt x="300114" y="152758"/>
                  </a:cubicBezTo>
                  <a:cubicBezTo>
                    <a:pt x="250144" y="102770"/>
                    <a:pt x="169114" y="102754"/>
                    <a:pt x="119125" y="152724"/>
                  </a:cubicBezTo>
                  <a:cubicBezTo>
                    <a:pt x="109557" y="162289"/>
                    <a:pt x="101565" y="173310"/>
                    <a:pt x="95449" y="185379"/>
                  </a:cubicBezTo>
                  <a:cubicBezTo>
                    <a:pt x="90015" y="195553"/>
                    <a:pt x="77362" y="199394"/>
                    <a:pt x="67189" y="193960"/>
                  </a:cubicBezTo>
                  <a:cubicBezTo>
                    <a:pt x="57330" y="188695"/>
                    <a:pt x="53364" y="176601"/>
                    <a:pt x="58191" y="166520"/>
                  </a:cubicBezTo>
                  <a:cubicBezTo>
                    <a:pt x="100560" y="82892"/>
                    <a:pt x="202700" y="49444"/>
                    <a:pt x="286328" y="91812"/>
                  </a:cubicBezTo>
                  <a:cubicBezTo>
                    <a:pt x="302336" y="99921"/>
                    <a:pt x="316955" y="110517"/>
                    <a:pt x="329644" y="123206"/>
                  </a:cubicBezTo>
                  <a:close/>
                  <a:moveTo>
                    <a:pt x="286853" y="185692"/>
                  </a:moveTo>
                  <a:cubicBezTo>
                    <a:pt x="296459" y="195299"/>
                    <a:pt x="304354" y="207077"/>
                    <a:pt x="309846" y="219608"/>
                  </a:cubicBezTo>
                  <a:cubicBezTo>
                    <a:pt x="314476" y="230173"/>
                    <a:pt x="309666" y="242493"/>
                    <a:pt x="299101" y="247123"/>
                  </a:cubicBezTo>
                  <a:cubicBezTo>
                    <a:pt x="288536" y="251753"/>
                    <a:pt x="276216" y="246943"/>
                    <a:pt x="271586" y="236378"/>
                  </a:cubicBezTo>
                  <a:cubicBezTo>
                    <a:pt x="268165" y="228513"/>
                    <a:pt x="263331" y="221343"/>
                    <a:pt x="257322" y="215222"/>
                  </a:cubicBezTo>
                  <a:cubicBezTo>
                    <a:pt x="230956" y="188856"/>
                    <a:pt x="188206" y="188856"/>
                    <a:pt x="161840" y="215222"/>
                  </a:cubicBezTo>
                  <a:cubicBezTo>
                    <a:pt x="155904" y="221249"/>
                    <a:pt x="151144" y="228333"/>
                    <a:pt x="147806" y="236106"/>
                  </a:cubicBezTo>
                  <a:cubicBezTo>
                    <a:pt x="143307" y="246726"/>
                    <a:pt x="131050" y="251690"/>
                    <a:pt x="120430" y="247192"/>
                  </a:cubicBezTo>
                  <a:cubicBezTo>
                    <a:pt x="109809" y="242691"/>
                    <a:pt x="104846" y="230436"/>
                    <a:pt x="109345" y="219815"/>
                  </a:cubicBezTo>
                  <a:cubicBezTo>
                    <a:pt x="109410" y="219662"/>
                    <a:pt x="109477" y="219510"/>
                    <a:pt x="109546" y="219357"/>
                  </a:cubicBezTo>
                  <a:cubicBezTo>
                    <a:pt x="114969" y="206814"/>
                    <a:pt x="122690" y="195397"/>
                    <a:pt x="132309" y="185692"/>
                  </a:cubicBezTo>
                  <a:cubicBezTo>
                    <a:pt x="174986" y="143021"/>
                    <a:pt x="244176" y="143021"/>
                    <a:pt x="286853" y="185692"/>
                  </a:cubicBezTo>
                  <a:close/>
                  <a:moveTo>
                    <a:pt x="384674" y="72896"/>
                  </a:moveTo>
                  <a:cubicBezTo>
                    <a:pt x="395283" y="83506"/>
                    <a:pt x="405287" y="95597"/>
                    <a:pt x="413996" y="108212"/>
                  </a:cubicBezTo>
                  <a:cubicBezTo>
                    <a:pt x="420482" y="117749"/>
                    <a:pt x="418008" y="130739"/>
                    <a:pt x="408472" y="137226"/>
                  </a:cubicBezTo>
                  <a:cubicBezTo>
                    <a:pt x="399026" y="143648"/>
                    <a:pt x="386172" y="141292"/>
                    <a:pt x="379620" y="131936"/>
                  </a:cubicBezTo>
                  <a:cubicBezTo>
                    <a:pt x="372311" y="121369"/>
                    <a:pt x="363915" y="111198"/>
                    <a:pt x="355144" y="102427"/>
                  </a:cubicBezTo>
                  <a:cubicBezTo>
                    <a:pt x="274280" y="21563"/>
                    <a:pt x="143169" y="21563"/>
                    <a:pt x="62285" y="102427"/>
                  </a:cubicBezTo>
                  <a:cubicBezTo>
                    <a:pt x="53931" y="110759"/>
                    <a:pt x="45640" y="120930"/>
                    <a:pt x="38059" y="131873"/>
                  </a:cubicBezTo>
                  <a:cubicBezTo>
                    <a:pt x="31485" y="141355"/>
                    <a:pt x="18469" y="143711"/>
                    <a:pt x="8988" y="137136"/>
                  </a:cubicBezTo>
                  <a:cubicBezTo>
                    <a:pt x="-493" y="130562"/>
                    <a:pt x="-2849" y="117547"/>
                    <a:pt x="3725" y="108065"/>
                  </a:cubicBezTo>
                  <a:cubicBezTo>
                    <a:pt x="12664" y="95159"/>
                    <a:pt x="22521" y="83109"/>
                    <a:pt x="32754" y="72896"/>
                  </a:cubicBezTo>
                  <a:cubicBezTo>
                    <a:pt x="129929" y="-24299"/>
                    <a:pt x="287500" y="-24299"/>
                    <a:pt x="384674" y="72896"/>
                  </a:cubicBezTo>
                  <a:close/>
                  <a:moveTo>
                    <a:pt x="231008" y="242936"/>
                  </a:moveTo>
                  <a:cubicBezTo>
                    <a:pt x="243434" y="254992"/>
                    <a:pt x="243733" y="274836"/>
                    <a:pt x="231679" y="287262"/>
                  </a:cubicBezTo>
                  <a:cubicBezTo>
                    <a:pt x="219622" y="299688"/>
                    <a:pt x="199776" y="299987"/>
                    <a:pt x="187352" y="287931"/>
                  </a:cubicBezTo>
                  <a:cubicBezTo>
                    <a:pt x="187128" y="287715"/>
                    <a:pt x="186909" y="287496"/>
                    <a:pt x="186692" y="287273"/>
                  </a:cubicBezTo>
                  <a:cubicBezTo>
                    <a:pt x="174631" y="274853"/>
                    <a:pt x="174922" y="255007"/>
                    <a:pt x="187341" y="242946"/>
                  </a:cubicBezTo>
                  <a:cubicBezTo>
                    <a:pt x="199500" y="231138"/>
                    <a:pt x="218843" y="231132"/>
                    <a:pt x="231008" y="242936"/>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22" name="Graphic 217">
              <a:extLst>
                <a:ext uri="{FF2B5EF4-FFF2-40B4-BE49-F238E27FC236}">
                  <a16:creationId xmlns:a16="http://schemas.microsoft.com/office/drawing/2014/main" id="{F08375AC-D10B-5DF4-ECAC-500B0D6C3AE9}"/>
                </a:ext>
                <a:ext uri="{C183D7F6-B498-43B3-948B-1728B52AA6E4}">
                  <adec:decorative xmlns:adec="http://schemas.microsoft.com/office/drawing/2017/decorative" val="1"/>
                </a:ext>
              </a:extLst>
            </p:cNvPr>
            <p:cNvSpPr/>
            <p:nvPr/>
          </p:nvSpPr>
          <p:spPr>
            <a:xfrm>
              <a:off x="10915522" y="3700785"/>
              <a:ext cx="260819" cy="208696"/>
            </a:xfrm>
            <a:custGeom>
              <a:avLst/>
              <a:gdLst>
                <a:gd name="connsiteX0" fmla="*/ 130610 w 417679"/>
                <a:gd name="connsiteY0" fmla="*/ 62715 h 334209"/>
                <a:gd name="connsiteX1" fmla="*/ 167157 w 417679"/>
                <a:gd name="connsiteY1" fmla="*/ 99263 h 334209"/>
                <a:gd name="connsiteX2" fmla="*/ 167157 w 417679"/>
                <a:gd name="connsiteY2" fmla="*/ 297663 h 334209"/>
                <a:gd name="connsiteX3" fmla="*/ 130610 w 417679"/>
                <a:gd name="connsiteY3" fmla="*/ 334210 h 334209"/>
                <a:gd name="connsiteX4" fmla="*/ 36547 w 417679"/>
                <a:gd name="connsiteY4" fmla="*/ 334210 h 334209"/>
                <a:gd name="connsiteX5" fmla="*/ 0 w 417679"/>
                <a:gd name="connsiteY5" fmla="*/ 297663 h 334209"/>
                <a:gd name="connsiteX6" fmla="*/ 0 w 417679"/>
                <a:gd name="connsiteY6" fmla="*/ 99263 h 334209"/>
                <a:gd name="connsiteX7" fmla="*/ 36547 w 417679"/>
                <a:gd name="connsiteY7" fmla="*/ 62715 h 334209"/>
                <a:gd name="connsiteX8" fmla="*/ 130610 w 417679"/>
                <a:gd name="connsiteY8" fmla="*/ 62715 h 334209"/>
                <a:gd name="connsiteX9" fmla="*/ 88800 w 417679"/>
                <a:gd name="connsiteY9" fmla="*/ 261011 h 334209"/>
                <a:gd name="connsiteX10" fmla="*/ 78358 w 417679"/>
                <a:gd name="connsiteY10" fmla="*/ 261011 h 334209"/>
                <a:gd name="connsiteX11" fmla="*/ 62694 w 417679"/>
                <a:gd name="connsiteY11" fmla="*/ 276674 h 334209"/>
                <a:gd name="connsiteX12" fmla="*/ 78358 w 417679"/>
                <a:gd name="connsiteY12" fmla="*/ 292337 h 334209"/>
                <a:gd name="connsiteX13" fmla="*/ 88800 w 417679"/>
                <a:gd name="connsiteY13" fmla="*/ 292337 h 334209"/>
                <a:gd name="connsiteX14" fmla="*/ 104463 w 417679"/>
                <a:gd name="connsiteY14" fmla="*/ 276674 h 334209"/>
                <a:gd name="connsiteX15" fmla="*/ 88800 w 417679"/>
                <a:gd name="connsiteY15" fmla="*/ 261011 h 334209"/>
                <a:gd name="connsiteX16" fmla="*/ 402021 w 417679"/>
                <a:gd name="connsiteY16" fmla="*/ 240168 h 334209"/>
                <a:gd name="connsiteX17" fmla="*/ 417680 w 417679"/>
                <a:gd name="connsiteY17" fmla="*/ 255836 h 334209"/>
                <a:gd name="connsiteX18" fmla="*/ 404151 w 417679"/>
                <a:gd name="connsiteY18" fmla="*/ 271349 h 334209"/>
                <a:gd name="connsiteX19" fmla="*/ 402021 w 417679"/>
                <a:gd name="connsiteY19" fmla="*/ 271495 h 334209"/>
                <a:gd name="connsiteX20" fmla="*/ 187958 w 417679"/>
                <a:gd name="connsiteY20" fmla="*/ 271495 h 334209"/>
                <a:gd name="connsiteX21" fmla="*/ 187958 w 417679"/>
                <a:gd name="connsiteY21" fmla="*/ 240168 h 334209"/>
                <a:gd name="connsiteX22" fmla="*/ 402021 w 417679"/>
                <a:gd name="connsiteY22" fmla="*/ 240168 h 334209"/>
                <a:gd name="connsiteX23" fmla="*/ 339368 w 417679"/>
                <a:gd name="connsiteY23" fmla="*/ 0 h 334209"/>
                <a:gd name="connsiteX24" fmla="*/ 375916 w 417679"/>
                <a:gd name="connsiteY24" fmla="*/ 36547 h 334209"/>
                <a:gd name="connsiteX25" fmla="*/ 375916 w 417679"/>
                <a:gd name="connsiteY25" fmla="*/ 193179 h 334209"/>
                <a:gd name="connsiteX26" fmla="*/ 339368 w 417679"/>
                <a:gd name="connsiteY26" fmla="*/ 229726 h 334209"/>
                <a:gd name="connsiteX27" fmla="*/ 187958 w 417679"/>
                <a:gd name="connsiteY27" fmla="*/ 229726 h 334209"/>
                <a:gd name="connsiteX28" fmla="*/ 187958 w 417679"/>
                <a:gd name="connsiteY28" fmla="*/ 83537 h 334209"/>
                <a:gd name="connsiteX29" fmla="*/ 149322 w 417679"/>
                <a:gd name="connsiteY29" fmla="*/ 41894 h 334209"/>
                <a:gd name="connsiteX30" fmla="*/ 146189 w 417679"/>
                <a:gd name="connsiteY30" fmla="*/ 41768 h 334209"/>
                <a:gd name="connsiteX31" fmla="*/ 41768 w 417679"/>
                <a:gd name="connsiteY31" fmla="*/ 41768 h 334209"/>
                <a:gd name="connsiteX32" fmla="*/ 41768 w 417679"/>
                <a:gd name="connsiteY32" fmla="*/ 36547 h 334209"/>
                <a:gd name="connsiteX33" fmla="*/ 78316 w 417679"/>
                <a:gd name="connsiteY33" fmla="*/ 0 h 334209"/>
                <a:gd name="connsiteX34" fmla="*/ 339368 w 417679"/>
                <a:gd name="connsiteY34" fmla="*/ 0 h 334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7679" h="334209">
                  <a:moveTo>
                    <a:pt x="130610" y="62715"/>
                  </a:moveTo>
                  <a:cubicBezTo>
                    <a:pt x="150805" y="62715"/>
                    <a:pt x="167157" y="79088"/>
                    <a:pt x="167157" y="99263"/>
                  </a:cubicBezTo>
                  <a:lnTo>
                    <a:pt x="167157" y="297663"/>
                  </a:lnTo>
                  <a:cubicBezTo>
                    <a:pt x="167157" y="317847"/>
                    <a:pt x="150794" y="334210"/>
                    <a:pt x="130610" y="334210"/>
                  </a:cubicBezTo>
                  <a:lnTo>
                    <a:pt x="36547" y="334210"/>
                  </a:lnTo>
                  <a:cubicBezTo>
                    <a:pt x="16363" y="334210"/>
                    <a:pt x="0" y="317847"/>
                    <a:pt x="0" y="297663"/>
                  </a:cubicBezTo>
                  <a:lnTo>
                    <a:pt x="0" y="99263"/>
                  </a:lnTo>
                  <a:cubicBezTo>
                    <a:pt x="0" y="79088"/>
                    <a:pt x="16373" y="62715"/>
                    <a:pt x="36547" y="62715"/>
                  </a:cubicBezTo>
                  <a:lnTo>
                    <a:pt x="130610" y="62715"/>
                  </a:lnTo>
                  <a:close/>
                  <a:moveTo>
                    <a:pt x="88800" y="261011"/>
                  </a:moveTo>
                  <a:lnTo>
                    <a:pt x="78358" y="261011"/>
                  </a:lnTo>
                  <a:cubicBezTo>
                    <a:pt x="69707" y="261011"/>
                    <a:pt x="62694" y="268024"/>
                    <a:pt x="62694" y="276674"/>
                  </a:cubicBezTo>
                  <a:cubicBezTo>
                    <a:pt x="62694" y="285324"/>
                    <a:pt x="69707" y="292337"/>
                    <a:pt x="78358" y="292337"/>
                  </a:cubicBezTo>
                  <a:lnTo>
                    <a:pt x="88800" y="292337"/>
                  </a:lnTo>
                  <a:cubicBezTo>
                    <a:pt x="97450" y="292337"/>
                    <a:pt x="104463" y="285324"/>
                    <a:pt x="104463" y="276674"/>
                  </a:cubicBezTo>
                  <a:cubicBezTo>
                    <a:pt x="104463" y="268024"/>
                    <a:pt x="97450" y="261011"/>
                    <a:pt x="88800" y="261011"/>
                  </a:cubicBezTo>
                  <a:close/>
                  <a:moveTo>
                    <a:pt x="402021" y="240168"/>
                  </a:moveTo>
                  <a:cubicBezTo>
                    <a:pt x="410671" y="240170"/>
                    <a:pt x="417682" y="247186"/>
                    <a:pt x="417680" y="255836"/>
                  </a:cubicBezTo>
                  <a:cubicBezTo>
                    <a:pt x="417678" y="263661"/>
                    <a:pt x="411901" y="270281"/>
                    <a:pt x="404151" y="271349"/>
                  </a:cubicBezTo>
                  <a:lnTo>
                    <a:pt x="402021" y="271495"/>
                  </a:lnTo>
                  <a:lnTo>
                    <a:pt x="187958" y="271495"/>
                  </a:lnTo>
                  <a:lnTo>
                    <a:pt x="187958" y="240168"/>
                  </a:lnTo>
                  <a:lnTo>
                    <a:pt x="402021" y="240168"/>
                  </a:lnTo>
                  <a:close/>
                  <a:moveTo>
                    <a:pt x="339368" y="0"/>
                  </a:moveTo>
                  <a:cubicBezTo>
                    <a:pt x="359543" y="0"/>
                    <a:pt x="375916" y="16373"/>
                    <a:pt x="375916" y="36547"/>
                  </a:cubicBezTo>
                  <a:lnTo>
                    <a:pt x="375916" y="193179"/>
                  </a:lnTo>
                  <a:cubicBezTo>
                    <a:pt x="375916" y="213364"/>
                    <a:pt x="359553" y="229726"/>
                    <a:pt x="339368" y="229726"/>
                  </a:cubicBezTo>
                  <a:lnTo>
                    <a:pt x="187958" y="229726"/>
                  </a:lnTo>
                  <a:lnTo>
                    <a:pt x="187958" y="83537"/>
                  </a:lnTo>
                  <a:cubicBezTo>
                    <a:pt x="187954" y="61687"/>
                    <a:pt x="171111" y="43533"/>
                    <a:pt x="149322" y="41894"/>
                  </a:cubicBezTo>
                  <a:lnTo>
                    <a:pt x="146189" y="41768"/>
                  </a:lnTo>
                  <a:lnTo>
                    <a:pt x="41768" y="41768"/>
                  </a:lnTo>
                  <a:lnTo>
                    <a:pt x="41768" y="36547"/>
                  </a:lnTo>
                  <a:cubicBezTo>
                    <a:pt x="41768" y="16373"/>
                    <a:pt x="58142" y="0"/>
                    <a:pt x="78316" y="0"/>
                  </a:cubicBezTo>
                  <a:lnTo>
                    <a:pt x="339368"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21" name="Graphic 219">
              <a:extLst>
                <a:ext uri="{FF2B5EF4-FFF2-40B4-BE49-F238E27FC236}">
                  <a16:creationId xmlns:a16="http://schemas.microsoft.com/office/drawing/2014/main" id="{CFE466B5-0D76-FE67-B2F2-C038CB969A38}"/>
                </a:ext>
                <a:ext uri="{C183D7F6-B498-43B3-948B-1728B52AA6E4}">
                  <adec:decorative xmlns:adec="http://schemas.microsoft.com/office/drawing/2017/decorative" val="1"/>
                </a:ext>
              </a:extLst>
            </p:cNvPr>
            <p:cNvSpPr/>
            <p:nvPr/>
          </p:nvSpPr>
          <p:spPr>
            <a:xfrm>
              <a:off x="10915520" y="4273904"/>
              <a:ext cx="260822" cy="260822"/>
            </a:xfrm>
            <a:custGeom>
              <a:avLst/>
              <a:gdLst>
                <a:gd name="connsiteX0" fmla="*/ 386274 w 417684"/>
                <a:gd name="connsiteY0" fmla="*/ 75747 h 417684"/>
                <a:gd name="connsiteX1" fmla="*/ 417684 w 417684"/>
                <a:gd name="connsiteY1" fmla="*/ 120084 h 417684"/>
                <a:gd name="connsiteX2" fmla="*/ 417684 w 417684"/>
                <a:gd name="connsiteY2" fmla="*/ 328926 h 417684"/>
                <a:gd name="connsiteX3" fmla="*/ 328926 w 417684"/>
                <a:gd name="connsiteY3" fmla="*/ 417684 h 417684"/>
                <a:gd name="connsiteX4" fmla="*/ 120084 w 417684"/>
                <a:gd name="connsiteY4" fmla="*/ 417684 h 417684"/>
                <a:gd name="connsiteX5" fmla="*/ 75747 w 417684"/>
                <a:gd name="connsiteY5" fmla="*/ 386274 h 417684"/>
                <a:gd name="connsiteX6" fmla="*/ 119541 w 417684"/>
                <a:gd name="connsiteY6" fmla="*/ 386358 h 417684"/>
                <a:gd name="connsiteX7" fmla="*/ 328926 w 417684"/>
                <a:gd name="connsiteY7" fmla="*/ 386358 h 417684"/>
                <a:gd name="connsiteX8" fmla="*/ 386358 w 417684"/>
                <a:gd name="connsiteY8" fmla="*/ 328926 h 417684"/>
                <a:gd name="connsiteX9" fmla="*/ 386358 w 417684"/>
                <a:gd name="connsiteY9" fmla="*/ 120084 h 417684"/>
                <a:gd name="connsiteX10" fmla="*/ 386274 w 417684"/>
                <a:gd name="connsiteY10" fmla="*/ 119019 h 417684"/>
                <a:gd name="connsiteX11" fmla="*/ 386274 w 417684"/>
                <a:gd name="connsiteY11" fmla="*/ 75747 h 417684"/>
                <a:gd name="connsiteX12" fmla="*/ 318401 w 417684"/>
                <a:gd name="connsiteY12" fmla="*/ 0 h 417684"/>
                <a:gd name="connsiteX13" fmla="*/ 365390 w 417684"/>
                <a:gd name="connsiteY13" fmla="*/ 46989 h 417684"/>
                <a:gd name="connsiteX14" fmla="*/ 365390 w 417684"/>
                <a:gd name="connsiteY14" fmla="*/ 318422 h 417684"/>
                <a:gd name="connsiteX15" fmla="*/ 318401 w 417684"/>
                <a:gd name="connsiteY15" fmla="*/ 365411 h 417684"/>
                <a:gd name="connsiteX16" fmla="*/ 46989 w 417684"/>
                <a:gd name="connsiteY16" fmla="*/ 365411 h 417684"/>
                <a:gd name="connsiteX17" fmla="*/ 0 w 417684"/>
                <a:gd name="connsiteY17" fmla="*/ 318422 h 417684"/>
                <a:gd name="connsiteX18" fmla="*/ 0 w 417684"/>
                <a:gd name="connsiteY18" fmla="*/ 46989 h 417684"/>
                <a:gd name="connsiteX19" fmla="*/ 46989 w 417684"/>
                <a:gd name="connsiteY19" fmla="*/ 0 h 417684"/>
                <a:gd name="connsiteX20" fmla="*/ 318422 w 417684"/>
                <a:gd name="connsiteY20" fmla="*/ 0 h 41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7684" h="417684">
                  <a:moveTo>
                    <a:pt x="386274" y="75747"/>
                  </a:moveTo>
                  <a:cubicBezTo>
                    <a:pt x="405093" y="82361"/>
                    <a:pt x="417686" y="100136"/>
                    <a:pt x="417684" y="120084"/>
                  </a:cubicBezTo>
                  <a:lnTo>
                    <a:pt x="417684" y="328926"/>
                  </a:lnTo>
                  <a:cubicBezTo>
                    <a:pt x="417684" y="377946"/>
                    <a:pt x="377946" y="417684"/>
                    <a:pt x="328926" y="417684"/>
                  </a:cubicBezTo>
                  <a:lnTo>
                    <a:pt x="120084" y="417684"/>
                  </a:lnTo>
                  <a:cubicBezTo>
                    <a:pt x="100136" y="417686"/>
                    <a:pt x="82361" y="405093"/>
                    <a:pt x="75747" y="386274"/>
                  </a:cubicBezTo>
                  <a:lnTo>
                    <a:pt x="119541" y="386358"/>
                  </a:lnTo>
                  <a:lnTo>
                    <a:pt x="328926" y="386358"/>
                  </a:lnTo>
                  <a:cubicBezTo>
                    <a:pt x="360645" y="386358"/>
                    <a:pt x="386358" y="360645"/>
                    <a:pt x="386358" y="328926"/>
                  </a:cubicBezTo>
                  <a:lnTo>
                    <a:pt x="386358" y="120084"/>
                  </a:lnTo>
                  <a:lnTo>
                    <a:pt x="386274" y="119019"/>
                  </a:lnTo>
                  <a:lnTo>
                    <a:pt x="386274" y="75747"/>
                  </a:lnTo>
                  <a:close/>
                  <a:moveTo>
                    <a:pt x="318401" y="0"/>
                  </a:moveTo>
                  <a:cubicBezTo>
                    <a:pt x="344351" y="0"/>
                    <a:pt x="365390" y="21038"/>
                    <a:pt x="365390" y="46989"/>
                  </a:cubicBezTo>
                  <a:lnTo>
                    <a:pt x="365390" y="318422"/>
                  </a:lnTo>
                  <a:cubicBezTo>
                    <a:pt x="365390" y="344372"/>
                    <a:pt x="344351" y="365411"/>
                    <a:pt x="318401" y="365411"/>
                  </a:cubicBezTo>
                  <a:lnTo>
                    <a:pt x="46989" y="365411"/>
                  </a:lnTo>
                  <a:cubicBezTo>
                    <a:pt x="21038" y="365411"/>
                    <a:pt x="0" y="344372"/>
                    <a:pt x="0" y="318422"/>
                  </a:cubicBezTo>
                  <a:lnTo>
                    <a:pt x="0" y="46989"/>
                  </a:lnTo>
                  <a:cubicBezTo>
                    <a:pt x="0" y="21038"/>
                    <a:pt x="21038" y="0"/>
                    <a:pt x="46989" y="0"/>
                  </a:cubicBezTo>
                  <a:lnTo>
                    <a:pt x="318422" y="0"/>
                  </a:lnTo>
                  <a:close/>
                </a:path>
              </a:pathLst>
            </a:custGeom>
            <a:gradFill flip="none" rotWithShape="1">
              <a:gsLst>
                <a:gs pos="80000">
                  <a:srgbClr val="0A6BBA"/>
                </a:gs>
                <a:gs pos="0">
                  <a:srgbClr val="318581"/>
                </a:gs>
              </a:gsLst>
              <a:path path="circle">
                <a:fillToRect l="100000" t="100000"/>
              </a:path>
              <a:tileRect r="-100000" b="-100000"/>
            </a:gradFill>
            <a:effectLst/>
          </p:spPr>
          <p:txBody>
            <a:bodyPr rot="0" spcFirstLastPara="0" vertOverflow="overflow" horzOverflow="overflow" vert="horz" wrap="none" lIns="146957" tIns="25718" rIns="146957" bIns="27432" numCol="1" spcCol="0" rtlCol="0" fromWordArt="0" anchor="t" anchorCtr="0" forceAA="0" compatLnSpc="1">
              <a:prstTxWarp prst="textNoShape">
                <a:avLst/>
              </a:prstTxWarp>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cxnSp>
          <p:nvCxnSpPr>
            <p:cNvPr id="235" name="Straight Arrow Connector 234">
              <a:extLst>
                <a:ext uri="{FF2B5EF4-FFF2-40B4-BE49-F238E27FC236}">
                  <a16:creationId xmlns:a16="http://schemas.microsoft.com/office/drawing/2014/main" id="{86F39CE2-6E62-5E60-7789-255A060878E7}"/>
                </a:ext>
                <a:ext uri="{C183D7F6-B498-43B3-948B-1728B52AA6E4}">
                  <adec:decorative xmlns:adec="http://schemas.microsoft.com/office/drawing/2017/decorative" val="1"/>
                </a:ext>
              </a:extLst>
            </p:cNvPr>
            <p:cNvCxnSpPr>
              <a:cxnSpLocks/>
            </p:cNvCxnSpPr>
            <p:nvPr/>
          </p:nvCxnSpPr>
          <p:spPr>
            <a:xfrm flipH="1">
              <a:off x="10562795" y="2670902"/>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B03ED5D1-6E40-B257-F789-52AE415B5481}"/>
                </a:ext>
                <a:ext uri="{C183D7F6-B498-43B3-948B-1728B52AA6E4}">
                  <adec:decorative xmlns:adec="http://schemas.microsoft.com/office/drawing/2017/decorative" val="1"/>
                </a:ext>
              </a:extLst>
            </p:cNvPr>
            <p:cNvCxnSpPr>
              <a:cxnSpLocks/>
            </p:cNvCxnSpPr>
            <p:nvPr/>
          </p:nvCxnSpPr>
          <p:spPr>
            <a:xfrm flipH="1">
              <a:off x="10562795" y="3236101"/>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37F2B521-BF0C-92A1-CA90-F583874718AC}"/>
                </a:ext>
                <a:ext uri="{C183D7F6-B498-43B3-948B-1728B52AA6E4}">
                  <adec:decorative xmlns:adec="http://schemas.microsoft.com/office/drawing/2017/decorative" val="1"/>
                </a:ext>
              </a:extLst>
            </p:cNvPr>
            <p:cNvCxnSpPr>
              <a:cxnSpLocks/>
            </p:cNvCxnSpPr>
            <p:nvPr/>
          </p:nvCxnSpPr>
          <p:spPr>
            <a:xfrm flipH="1">
              <a:off x="10562795" y="3820345"/>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C9018BC-0323-CAC2-333C-5DCB932D8557}"/>
                </a:ext>
                <a:ext uri="{C183D7F6-B498-43B3-948B-1728B52AA6E4}">
                  <adec:decorative xmlns:adec="http://schemas.microsoft.com/office/drawing/2017/decorative" val="1"/>
                </a:ext>
              </a:extLst>
            </p:cNvPr>
            <p:cNvCxnSpPr>
              <a:cxnSpLocks/>
            </p:cNvCxnSpPr>
            <p:nvPr/>
          </p:nvCxnSpPr>
          <p:spPr>
            <a:xfrm flipH="1">
              <a:off x="10562795" y="4402614"/>
              <a:ext cx="246594" cy="0"/>
            </a:xfrm>
            <a:prstGeom prst="straightConnector1">
              <a:avLst/>
            </a:prstGeom>
            <a:ln w="12700" cap="rnd">
              <a:solidFill>
                <a:schemeClr val="accent1"/>
              </a:solidFill>
              <a:prstDash val="dash"/>
              <a:headEnd type="oval"/>
              <a:tailEnd type="none" w="lg" len="sm"/>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93AE38EC-AA22-3DC5-0D7A-4E660F2A61E3}"/>
                </a:ext>
                <a:ext uri="{C183D7F6-B498-43B3-948B-1728B52AA6E4}">
                  <adec:decorative xmlns:adec="http://schemas.microsoft.com/office/drawing/2017/decorative" val="1"/>
                </a:ext>
              </a:extLst>
            </p:cNvPr>
            <p:cNvCxnSpPr>
              <a:cxnSpLocks/>
            </p:cNvCxnSpPr>
            <p:nvPr/>
          </p:nvCxnSpPr>
          <p:spPr>
            <a:xfrm>
              <a:off x="10587793" y="2670902"/>
              <a:ext cx="0" cy="1740417"/>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48CEE79B-EF84-BADD-CE8F-7A758DF35861}"/>
                </a:ext>
                <a:ext uri="{C183D7F6-B498-43B3-948B-1728B52AA6E4}">
                  <adec:decorative xmlns:adec="http://schemas.microsoft.com/office/drawing/2017/decorative" val="1"/>
                </a:ext>
              </a:extLst>
            </p:cNvPr>
            <p:cNvCxnSpPr>
              <a:cxnSpLocks/>
              <a:endCxn id="205" idx="6"/>
            </p:cNvCxnSpPr>
            <p:nvPr/>
          </p:nvCxnSpPr>
          <p:spPr>
            <a:xfrm flipH="1">
              <a:off x="10300006" y="3543300"/>
              <a:ext cx="287787" cy="0"/>
            </a:xfrm>
            <a:prstGeom prst="straightConnector1">
              <a:avLst/>
            </a:prstGeom>
            <a:ln w="12700" cap="rnd">
              <a:solidFill>
                <a:schemeClr val="accent1"/>
              </a:solidFill>
              <a:prstDash val="dash"/>
              <a:headEnd type="none"/>
              <a:tailEnd type="none" w="lg" len="sm"/>
            </a:ln>
          </p:spPr>
          <p:style>
            <a:lnRef idx="1">
              <a:schemeClr val="accent1"/>
            </a:lnRef>
            <a:fillRef idx="0">
              <a:schemeClr val="accent1"/>
            </a:fillRef>
            <a:effectRef idx="0">
              <a:schemeClr val="accent1"/>
            </a:effectRef>
            <a:fontRef idx="minor">
              <a:schemeClr val="tx1"/>
            </a:fontRef>
          </p:style>
        </p:cxnSp>
        <p:pic>
          <p:nvPicPr>
            <p:cNvPr id="260" name="Picture 259">
              <a:extLst>
                <a:ext uri="{FF2B5EF4-FFF2-40B4-BE49-F238E27FC236}">
                  <a16:creationId xmlns:a16="http://schemas.microsoft.com/office/drawing/2014/main" id="{BC522AC1-71D8-909D-278C-3434E0851494}"/>
                </a:ext>
                <a:ext uri="{C183D7F6-B498-43B3-948B-1728B52AA6E4}">
                  <adec:decorative xmlns:adec="http://schemas.microsoft.com/office/drawing/2017/decorative" val="1"/>
                </a:ext>
              </a:extLst>
            </p:cNvPr>
            <p:cNvPicPr>
              <a:picLocks noChangeAspect="1"/>
            </p:cNvPicPr>
            <p:nvPr/>
          </p:nvPicPr>
          <p:blipFill rotWithShape="1">
            <a:blip r:embed="rId7">
              <a:extLst>
                <a:ext uri="{28A0092B-C50C-407E-A947-70E740481C1C}">
                  <a14:useLocalDpi xmlns:a14="http://schemas.microsoft.com/office/drawing/2010/main" val="0"/>
                </a:ext>
              </a:extLst>
            </a:blip>
            <a:srcRect l="-7916" r="-7916"/>
            <a:stretch/>
          </p:blipFill>
          <p:spPr>
            <a:xfrm>
              <a:off x="4480105" y="3548507"/>
              <a:ext cx="307783" cy="265971"/>
            </a:xfrm>
            <a:prstGeom prst="rect">
              <a:avLst/>
            </a:prstGeom>
          </p:spPr>
        </p:pic>
        <p:sp>
          <p:nvSpPr>
            <p:cNvPr id="262" name="Graphic 55">
              <a:extLst>
                <a:ext uri="{FF2B5EF4-FFF2-40B4-BE49-F238E27FC236}">
                  <a16:creationId xmlns:a16="http://schemas.microsoft.com/office/drawing/2014/main" id="{845AE1BE-1661-12D9-BD7C-0CEDD3D9159C}"/>
                </a:ext>
                <a:ext uri="{C183D7F6-B498-43B3-948B-1728B52AA6E4}">
                  <adec:decorative xmlns:adec="http://schemas.microsoft.com/office/drawing/2017/decorative" val="1"/>
                </a:ext>
              </a:extLst>
            </p:cNvPr>
            <p:cNvSpPr/>
            <p:nvPr/>
          </p:nvSpPr>
          <p:spPr>
            <a:xfrm>
              <a:off x="7228992" y="3592643"/>
              <a:ext cx="249541" cy="218223"/>
            </a:xfrm>
            <a:custGeom>
              <a:avLst/>
              <a:gdLst>
                <a:gd name="connsiteX0" fmla="*/ 138352 w 171689"/>
                <a:gd name="connsiteY0" fmla="*/ 0 h 150141"/>
                <a:gd name="connsiteX1" fmla="*/ 162165 w 171689"/>
                <a:gd name="connsiteY1" fmla="*/ 23813 h 150141"/>
                <a:gd name="connsiteX2" fmla="*/ 162165 w 171689"/>
                <a:gd name="connsiteY2" fmla="*/ 61912 h 150141"/>
                <a:gd name="connsiteX3" fmla="*/ 152640 w 171689"/>
                <a:gd name="connsiteY3" fmla="*/ 71437 h 150141"/>
                <a:gd name="connsiteX4" fmla="*/ 143115 w 171689"/>
                <a:gd name="connsiteY4" fmla="*/ 61912 h 150141"/>
                <a:gd name="connsiteX5" fmla="*/ 143115 w 171689"/>
                <a:gd name="connsiteY5" fmla="*/ 23813 h 150141"/>
                <a:gd name="connsiteX6" fmla="*/ 138352 w 171689"/>
                <a:gd name="connsiteY6" fmla="*/ 19050 h 150141"/>
                <a:gd name="connsiteX7" fmla="*/ 33577 w 171689"/>
                <a:gd name="connsiteY7" fmla="*/ 19050 h 150141"/>
                <a:gd name="connsiteX8" fmla="*/ 28815 w 171689"/>
                <a:gd name="connsiteY8" fmla="*/ 23813 h 150141"/>
                <a:gd name="connsiteX9" fmla="*/ 28815 w 171689"/>
                <a:gd name="connsiteY9" fmla="*/ 61912 h 150141"/>
                <a:gd name="connsiteX10" fmla="*/ 19290 w 171689"/>
                <a:gd name="connsiteY10" fmla="*/ 71437 h 150141"/>
                <a:gd name="connsiteX11" fmla="*/ 9765 w 171689"/>
                <a:gd name="connsiteY11" fmla="*/ 61912 h 150141"/>
                <a:gd name="connsiteX12" fmla="*/ 9765 w 171689"/>
                <a:gd name="connsiteY12" fmla="*/ 23813 h 150141"/>
                <a:gd name="connsiteX13" fmla="*/ 33577 w 171689"/>
                <a:gd name="connsiteY13" fmla="*/ 0 h 150141"/>
                <a:gd name="connsiteX14" fmla="*/ 138352 w 171689"/>
                <a:gd name="connsiteY14" fmla="*/ 0 h 150141"/>
                <a:gd name="connsiteX15" fmla="*/ 145020 w 171689"/>
                <a:gd name="connsiteY15" fmla="*/ 86144 h 150141"/>
                <a:gd name="connsiteX16" fmla="*/ 144086 w 171689"/>
                <a:gd name="connsiteY16" fmla="*/ 85344 h 150141"/>
                <a:gd name="connsiteX17" fmla="*/ 144010 w 171689"/>
                <a:gd name="connsiteY17" fmla="*/ 85287 h 150141"/>
                <a:gd name="connsiteX18" fmla="*/ 130680 w 171689"/>
                <a:gd name="connsiteY18" fmla="*/ 87230 h 150141"/>
                <a:gd name="connsiteX19" fmla="*/ 130684 w 171689"/>
                <a:gd name="connsiteY19" fmla="*/ 98622 h 150141"/>
                <a:gd name="connsiteX20" fmla="*/ 130742 w 171689"/>
                <a:gd name="connsiteY20" fmla="*/ 98689 h 150141"/>
                <a:gd name="connsiteX21" fmla="*/ 131551 w 171689"/>
                <a:gd name="connsiteY21" fmla="*/ 99622 h 150141"/>
                <a:gd name="connsiteX22" fmla="*/ 139171 w 171689"/>
                <a:gd name="connsiteY22" fmla="*/ 107232 h 150141"/>
                <a:gd name="connsiteX23" fmla="*/ 108786 w 171689"/>
                <a:gd name="connsiteY23" fmla="*/ 107232 h 150141"/>
                <a:gd name="connsiteX24" fmla="*/ 107767 w 171689"/>
                <a:gd name="connsiteY24" fmla="*/ 107309 h 150141"/>
                <a:gd name="connsiteX25" fmla="*/ 107672 w 171689"/>
                <a:gd name="connsiteY25" fmla="*/ 107328 h 150141"/>
                <a:gd name="connsiteX26" fmla="*/ 100252 w 171689"/>
                <a:gd name="connsiteY26" fmla="*/ 116757 h 150141"/>
                <a:gd name="connsiteX27" fmla="*/ 107672 w 171689"/>
                <a:gd name="connsiteY27" fmla="*/ 126187 h 150141"/>
                <a:gd name="connsiteX28" fmla="*/ 107767 w 171689"/>
                <a:gd name="connsiteY28" fmla="*/ 126206 h 150141"/>
                <a:gd name="connsiteX29" fmla="*/ 108796 w 171689"/>
                <a:gd name="connsiteY29" fmla="*/ 126282 h 150141"/>
                <a:gd name="connsiteX30" fmla="*/ 139181 w 171689"/>
                <a:gd name="connsiteY30" fmla="*/ 126282 h 150141"/>
                <a:gd name="connsiteX31" fmla="*/ 131542 w 171689"/>
                <a:gd name="connsiteY31" fmla="*/ 133922 h 150141"/>
                <a:gd name="connsiteX32" fmla="*/ 130656 w 171689"/>
                <a:gd name="connsiteY32" fmla="*/ 134969 h 150141"/>
                <a:gd name="connsiteX33" fmla="*/ 130599 w 171689"/>
                <a:gd name="connsiteY33" fmla="*/ 135045 h 150141"/>
                <a:gd name="connsiteX34" fmla="*/ 130694 w 171689"/>
                <a:gd name="connsiteY34" fmla="*/ 146256 h 150141"/>
                <a:gd name="connsiteX35" fmla="*/ 130742 w 171689"/>
                <a:gd name="connsiteY35" fmla="*/ 146323 h 150141"/>
                <a:gd name="connsiteX36" fmla="*/ 131608 w 171689"/>
                <a:gd name="connsiteY36" fmla="*/ 147333 h 150141"/>
                <a:gd name="connsiteX37" fmla="*/ 132723 w 171689"/>
                <a:gd name="connsiteY37" fmla="*/ 148276 h 150141"/>
                <a:gd name="connsiteX38" fmla="*/ 132799 w 171689"/>
                <a:gd name="connsiteY38" fmla="*/ 148333 h 150141"/>
                <a:gd name="connsiteX39" fmla="*/ 144010 w 171689"/>
                <a:gd name="connsiteY39" fmla="*/ 148238 h 150141"/>
                <a:gd name="connsiteX40" fmla="*/ 144086 w 171689"/>
                <a:gd name="connsiteY40" fmla="*/ 148190 h 150141"/>
                <a:gd name="connsiteX41" fmla="*/ 145020 w 171689"/>
                <a:gd name="connsiteY41" fmla="*/ 147380 h 150141"/>
                <a:gd name="connsiteX42" fmla="*/ 167499 w 171689"/>
                <a:gd name="connsiteY42" fmla="*/ 124920 h 150141"/>
                <a:gd name="connsiteX43" fmla="*/ 168118 w 171689"/>
                <a:gd name="connsiteY43" fmla="*/ 124482 h 150141"/>
                <a:gd name="connsiteX44" fmla="*/ 168184 w 171689"/>
                <a:gd name="connsiteY44" fmla="*/ 124435 h 150141"/>
                <a:gd name="connsiteX45" fmla="*/ 171690 w 171689"/>
                <a:gd name="connsiteY45" fmla="*/ 116767 h 150141"/>
                <a:gd name="connsiteX46" fmla="*/ 167470 w 171689"/>
                <a:gd name="connsiteY46" fmla="*/ 108575 h 150141"/>
                <a:gd name="connsiteX47" fmla="*/ 145020 w 171689"/>
                <a:gd name="connsiteY47" fmla="*/ 86135 h 150141"/>
                <a:gd name="connsiteX48" fmla="*/ 40949 w 171689"/>
                <a:gd name="connsiteY48" fmla="*/ 98708 h 150141"/>
                <a:gd name="connsiteX49" fmla="*/ 40140 w 171689"/>
                <a:gd name="connsiteY49" fmla="*/ 99651 h 150141"/>
                <a:gd name="connsiteX50" fmla="*/ 32520 w 171689"/>
                <a:gd name="connsiteY50" fmla="*/ 107261 h 150141"/>
                <a:gd name="connsiteX51" fmla="*/ 62809 w 171689"/>
                <a:gd name="connsiteY51" fmla="*/ 107261 h 150141"/>
                <a:gd name="connsiteX52" fmla="*/ 71439 w 171689"/>
                <a:gd name="connsiteY52" fmla="*/ 116786 h 150141"/>
                <a:gd name="connsiteX53" fmla="*/ 64009 w 171689"/>
                <a:gd name="connsiteY53" fmla="*/ 126216 h 150141"/>
                <a:gd name="connsiteX54" fmla="*/ 63924 w 171689"/>
                <a:gd name="connsiteY54" fmla="*/ 126235 h 150141"/>
                <a:gd name="connsiteX55" fmla="*/ 62895 w 171689"/>
                <a:gd name="connsiteY55" fmla="*/ 126311 h 150141"/>
                <a:gd name="connsiteX56" fmla="*/ 32510 w 171689"/>
                <a:gd name="connsiteY56" fmla="*/ 126311 h 150141"/>
                <a:gd name="connsiteX57" fmla="*/ 40083 w 171689"/>
                <a:gd name="connsiteY57" fmla="*/ 133874 h 150141"/>
                <a:gd name="connsiteX58" fmla="*/ 40997 w 171689"/>
                <a:gd name="connsiteY58" fmla="*/ 146285 h 150141"/>
                <a:gd name="connsiteX59" fmla="*/ 40949 w 171689"/>
                <a:gd name="connsiteY59" fmla="*/ 146352 h 150141"/>
                <a:gd name="connsiteX60" fmla="*/ 40140 w 171689"/>
                <a:gd name="connsiteY60" fmla="*/ 147285 h 150141"/>
                <a:gd name="connsiteX61" fmla="*/ 40083 w 171689"/>
                <a:gd name="connsiteY61" fmla="*/ 147352 h 150141"/>
                <a:gd name="connsiteX62" fmla="*/ 27672 w 171689"/>
                <a:gd name="connsiteY62" fmla="*/ 148266 h 150141"/>
                <a:gd name="connsiteX63" fmla="*/ 27605 w 171689"/>
                <a:gd name="connsiteY63" fmla="*/ 148219 h 150141"/>
                <a:gd name="connsiteX64" fmla="*/ 26671 w 171689"/>
                <a:gd name="connsiteY64" fmla="*/ 147409 h 150141"/>
                <a:gd name="connsiteX65" fmla="*/ 4221 w 171689"/>
                <a:gd name="connsiteY65" fmla="*/ 124987 h 150141"/>
                <a:gd name="connsiteX66" fmla="*/ 1 w 171689"/>
                <a:gd name="connsiteY66" fmla="*/ 116796 h 150141"/>
                <a:gd name="connsiteX67" fmla="*/ 4221 w 171689"/>
                <a:gd name="connsiteY67" fmla="*/ 108604 h 150141"/>
                <a:gd name="connsiteX68" fmla="*/ 26605 w 171689"/>
                <a:gd name="connsiteY68" fmla="*/ 86239 h 150141"/>
                <a:gd name="connsiteX69" fmla="*/ 40075 w 171689"/>
                <a:gd name="connsiteY69" fmla="*/ 86233 h 150141"/>
                <a:gd name="connsiteX70" fmla="*/ 40997 w 171689"/>
                <a:gd name="connsiteY70" fmla="*/ 98641 h 150141"/>
                <a:gd name="connsiteX71" fmla="*/ 40949 w 171689"/>
                <a:gd name="connsiteY71" fmla="*/ 98708 h 150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689" h="150141">
                  <a:moveTo>
                    <a:pt x="138352" y="0"/>
                  </a:moveTo>
                  <a:cubicBezTo>
                    <a:pt x="151503" y="0"/>
                    <a:pt x="162165" y="10661"/>
                    <a:pt x="162165" y="23813"/>
                  </a:cubicBezTo>
                  <a:lnTo>
                    <a:pt x="162165" y="61912"/>
                  </a:lnTo>
                  <a:cubicBezTo>
                    <a:pt x="162165" y="67173"/>
                    <a:pt x="157900" y="71437"/>
                    <a:pt x="152640" y="71437"/>
                  </a:cubicBezTo>
                  <a:cubicBezTo>
                    <a:pt x="147379" y="71437"/>
                    <a:pt x="143115" y="67173"/>
                    <a:pt x="143115" y="61912"/>
                  </a:cubicBezTo>
                  <a:lnTo>
                    <a:pt x="143115" y="23813"/>
                  </a:lnTo>
                  <a:cubicBezTo>
                    <a:pt x="143115" y="21182"/>
                    <a:pt x="140982" y="19050"/>
                    <a:pt x="138352" y="19050"/>
                  </a:cubicBezTo>
                  <a:lnTo>
                    <a:pt x="33577" y="19050"/>
                  </a:lnTo>
                  <a:cubicBezTo>
                    <a:pt x="30947" y="19050"/>
                    <a:pt x="28815" y="21182"/>
                    <a:pt x="28815" y="23813"/>
                  </a:cubicBezTo>
                  <a:lnTo>
                    <a:pt x="28815" y="61912"/>
                  </a:lnTo>
                  <a:cubicBezTo>
                    <a:pt x="28815" y="67173"/>
                    <a:pt x="24550" y="71437"/>
                    <a:pt x="19290" y="71437"/>
                  </a:cubicBezTo>
                  <a:cubicBezTo>
                    <a:pt x="14029" y="71437"/>
                    <a:pt x="9765" y="67173"/>
                    <a:pt x="9765" y="61912"/>
                  </a:cubicBezTo>
                  <a:lnTo>
                    <a:pt x="9765" y="23813"/>
                  </a:lnTo>
                  <a:cubicBezTo>
                    <a:pt x="9765" y="10661"/>
                    <a:pt x="20426" y="0"/>
                    <a:pt x="33577" y="0"/>
                  </a:cubicBezTo>
                  <a:lnTo>
                    <a:pt x="138352" y="0"/>
                  </a:lnTo>
                  <a:close/>
                  <a:moveTo>
                    <a:pt x="145020" y="86144"/>
                  </a:moveTo>
                  <a:lnTo>
                    <a:pt x="144086" y="85344"/>
                  </a:lnTo>
                  <a:lnTo>
                    <a:pt x="144010" y="85287"/>
                  </a:lnTo>
                  <a:cubicBezTo>
                    <a:pt x="139793" y="82142"/>
                    <a:pt x="133825" y="83012"/>
                    <a:pt x="130680" y="87230"/>
                  </a:cubicBezTo>
                  <a:cubicBezTo>
                    <a:pt x="128160" y="90610"/>
                    <a:pt x="128162" y="95244"/>
                    <a:pt x="130684" y="98622"/>
                  </a:cubicBezTo>
                  <a:lnTo>
                    <a:pt x="130742" y="98689"/>
                  </a:lnTo>
                  <a:lnTo>
                    <a:pt x="131551" y="99622"/>
                  </a:lnTo>
                  <a:lnTo>
                    <a:pt x="139171" y="107232"/>
                  </a:lnTo>
                  <a:lnTo>
                    <a:pt x="108786" y="107232"/>
                  </a:lnTo>
                  <a:lnTo>
                    <a:pt x="107767" y="107309"/>
                  </a:lnTo>
                  <a:lnTo>
                    <a:pt x="107672" y="107328"/>
                  </a:lnTo>
                  <a:cubicBezTo>
                    <a:pt x="103252" y="108014"/>
                    <a:pt x="100252" y="112185"/>
                    <a:pt x="100252" y="116757"/>
                  </a:cubicBezTo>
                  <a:cubicBezTo>
                    <a:pt x="100252" y="121329"/>
                    <a:pt x="103252" y="125501"/>
                    <a:pt x="107672" y="126187"/>
                  </a:cubicBezTo>
                  <a:lnTo>
                    <a:pt x="107767" y="126206"/>
                  </a:lnTo>
                  <a:lnTo>
                    <a:pt x="108796" y="126282"/>
                  </a:lnTo>
                  <a:lnTo>
                    <a:pt x="139181" y="126282"/>
                  </a:lnTo>
                  <a:lnTo>
                    <a:pt x="131542" y="133922"/>
                  </a:lnTo>
                  <a:lnTo>
                    <a:pt x="130656" y="134969"/>
                  </a:lnTo>
                  <a:lnTo>
                    <a:pt x="130599" y="135045"/>
                  </a:lnTo>
                  <a:cubicBezTo>
                    <a:pt x="128195" y="138407"/>
                    <a:pt x="128233" y="142936"/>
                    <a:pt x="130694" y="146256"/>
                  </a:cubicBezTo>
                  <a:lnTo>
                    <a:pt x="130742" y="146323"/>
                  </a:lnTo>
                  <a:lnTo>
                    <a:pt x="131608" y="147333"/>
                  </a:lnTo>
                  <a:lnTo>
                    <a:pt x="132723" y="148276"/>
                  </a:lnTo>
                  <a:lnTo>
                    <a:pt x="132799" y="148333"/>
                  </a:lnTo>
                  <a:cubicBezTo>
                    <a:pt x="136161" y="150737"/>
                    <a:pt x="140689" y="150698"/>
                    <a:pt x="144010" y="148238"/>
                  </a:cubicBezTo>
                  <a:lnTo>
                    <a:pt x="144086" y="148190"/>
                  </a:lnTo>
                  <a:lnTo>
                    <a:pt x="145020" y="147380"/>
                  </a:lnTo>
                  <a:lnTo>
                    <a:pt x="167499" y="124920"/>
                  </a:lnTo>
                  <a:lnTo>
                    <a:pt x="168118" y="124482"/>
                  </a:lnTo>
                  <a:lnTo>
                    <a:pt x="168184" y="124435"/>
                  </a:lnTo>
                  <a:cubicBezTo>
                    <a:pt x="170366" y="122663"/>
                    <a:pt x="171690" y="119844"/>
                    <a:pt x="171690" y="116767"/>
                  </a:cubicBezTo>
                  <a:cubicBezTo>
                    <a:pt x="171690" y="113376"/>
                    <a:pt x="170070" y="110280"/>
                    <a:pt x="167470" y="108575"/>
                  </a:cubicBezTo>
                  <a:lnTo>
                    <a:pt x="145020" y="86135"/>
                  </a:lnTo>
                  <a:close/>
                  <a:moveTo>
                    <a:pt x="40949" y="98708"/>
                  </a:moveTo>
                  <a:lnTo>
                    <a:pt x="40140" y="99651"/>
                  </a:lnTo>
                  <a:lnTo>
                    <a:pt x="32520" y="107261"/>
                  </a:lnTo>
                  <a:lnTo>
                    <a:pt x="62809" y="107261"/>
                  </a:lnTo>
                  <a:cubicBezTo>
                    <a:pt x="67857" y="107261"/>
                    <a:pt x="71439" y="111833"/>
                    <a:pt x="71439" y="116786"/>
                  </a:cubicBezTo>
                  <a:cubicBezTo>
                    <a:pt x="71439" y="121358"/>
                    <a:pt x="68439" y="125530"/>
                    <a:pt x="64009" y="126216"/>
                  </a:cubicBezTo>
                  <a:lnTo>
                    <a:pt x="63924" y="126235"/>
                  </a:lnTo>
                  <a:lnTo>
                    <a:pt x="62895" y="126311"/>
                  </a:lnTo>
                  <a:lnTo>
                    <a:pt x="32510" y="126311"/>
                  </a:lnTo>
                  <a:lnTo>
                    <a:pt x="40083" y="133874"/>
                  </a:lnTo>
                  <a:cubicBezTo>
                    <a:pt x="43421" y="137212"/>
                    <a:pt x="43810" y="142493"/>
                    <a:pt x="40997" y="146285"/>
                  </a:cubicBezTo>
                  <a:lnTo>
                    <a:pt x="40949" y="146352"/>
                  </a:lnTo>
                  <a:lnTo>
                    <a:pt x="40140" y="147285"/>
                  </a:lnTo>
                  <a:lnTo>
                    <a:pt x="40083" y="147352"/>
                  </a:lnTo>
                  <a:cubicBezTo>
                    <a:pt x="36744" y="150691"/>
                    <a:pt x="31463" y="151080"/>
                    <a:pt x="27672" y="148266"/>
                  </a:cubicBezTo>
                  <a:lnTo>
                    <a:pt x="27605" y="148219"/>
                  </a:lnTo>
                  <a:lnTo>
                    <a:pt x="26671" y="147409"/>
                  </a:lnTo>
                  <a:lnTo>
                    <a:pt x="4221" y="124987"/>
                  </a:lnTo>
                  <a:cubicBezTo>
                    <a:pt x="1531" y="123136"/>
                    <a:pt x="-54" y="120061"/>
                    <a:pt x="1" y="116796"/>
                  </a:cubicBezTo>
                  <a:cubicBezTo>
                    <a:pt x="1" y="113405"/>
                    <a:pt x="1621" y="110299"/>
                    <a:pt x="4221" y="108604"/>
                  </a:cubicBezTo>
                  <a:lnTo>
                    <a:pt x="26605" y="86239"/>
                  </a:lnTo>
                  <a:cubicBezTo>
                    <a:pt x="30323" y="82518"/>
                    <a:pt x="36354" y="82515"/>
                    <a:pt x="40075" y="86233"/>
                  </a:cubicBezTo>
                  <a:cubicBezTo>
                    <a:pt x="43415" y="89569"/>
                    <a:pt x="43807" y="94848"/>
                    <a:pt x="40997" y="98641"/>
                  </a:cubicBezTo>
                  <a:lnTo>
                    <a:pt x="40949" y="98708"/>
                  </a:lnTo>
                  <a:close/>
                </a:path>
              </a:pathLst>
            </a:custGeom>
            <a:solidFill>
              <a:srgbClr val="212121"/>
            </a:solidFill>
            <a:ln w="9525" cap="flat">
              <a:noFill/>
              <a:prstDash val="solid"/>
              <a:miter/>
            </a:ln>
          </p:spPr>
          <p:txBody>
            <a:bodyPr rtlCol="0" anchor="ctr"/>
            <a:lstStyle/>
            <a:p>
              <a:endParaRPr lang="en-US"/>
            </a:p>
          </p:txBody>
        </p:sp>
        <p:sp>
          <p:nvSpPr>
            <p:cNvPr id="287" name="Graphic 12">
              <a:extLst>
                <a:ext uri="{FF2B5EF4-FFF2-40B4-BE49-F238E27FC236}">
                  <a16:creationId xmlns:a16="http://schemas.microsoft.com/office/drawing/2014/main" id="{1879C6B4-68F3-1180-0171-4B0B503F4C22}"/>
                </a:ext>
                <a:ext uri="{C183D7F6-B498-43B3-948B-1728B52AA6E4}">
                  <adec:decorative xmlns:adec="http://schemas.microsoft.com/office/drawing/2017/decorative" val="1"/>
                </a:ext>
              </a:extLst>
            </p:cNvPr>
            <p:cNvSpPr/>
            <p:nvPr/>
          </p:nvSpPr>
          <p:spPr>
            <a:xfrm>
              <a:off x="4437129" y="3086583"/>
              <a:ext cx="171450" cy="185704"/>
            </a:xfrm>
            <a:custGeom>
              <a:avLst/>
              <a:gdLst>
                <a:gd name="connsiteX0" fmla="*/ 71914 w 171450"/>
                <a:gd name="connsiteY0" fmla="*/ 5044 h 185704"/>
                <a:gd name="connsiteX1" fmla="*/ 99536 w 171450"/>
                <a:gd name="connsiteY1" fmla="*/ 5044 h 185704"/>
                <a:gd name="connsiteX2" fmla="*/ 163830 w 171450"/>
                <a:gd name="connsiteY2" fmla="*/ 59289 h 185704"/>
                <a:gd name="connsiteX3" fmla="*/ 171450 w 171450"/>
                <a:gd name="connsiteY3" fmla="*/ 75672 h 185704"/>
                <a:gd name="connsiteX4" fmla="*/ 171450 w 171450"/>
                <a:gd name="connsiteY4" fmla="*/ 169036 h 185704"/>
                <a:gd name="connsiteX5" fmla="*/ 154781 w 171450"/>
                <a:gd name="connsiteY5" fmla="*/ 185705 h 185704"/>
                <a:gd name="connsiteX6" fmla="*/ 126206 w 171450"/>
                <a:gd name="connsiteY6" fmla="*/ 185705 h 185704"/>
                <a:gd name="connsiteX7" fmla="*/ 109538 w 171450"/>
                <a:gd name="connsiteY7" fmla="*/ 169036 h 185704"/>
                <a:gd name="connsiteX8" fmla="*/ 109538 w 171450"/>
                <a:gd name="connsiteY8" fmla="*/ 121411 h 185704"/>
                <a:gd name="connsiteX9" fmla="*/ 102394 w 171450"/>
                <a:gd name="connsiteY9" fmla="*/ 114267 h 185704"/>
                <a:gd name="connsiteX10" fmla="*/ 69056 w 171450"/>
                <a:gd name="connsiteY10" fmla="*/ 114267 h 185704"/>
                <a:gd name="connsiteX11" fmla="*/ 61913 w 171450"/>
                <a:gd name="connsiteY11" fmla="*/ 121411 h 185704"/>
                <a:gd name="connsiteX12" fmla="*/ 61913 w 171450"/>
                <a:gd name="connsiteY12" fmla="*/ 169036 h 185704"/>
                <a:gd name="connsiteX13" fmla="*/ 45244 w 171450"/>
                <a:gd name="connsiteY13" fmla="*/ 185705 h 185704"/>
                <a:gd name="connsiteX14" fmla="*/ 16669 w 171450"/>
                <a:gd name="connsiteY14" fmla="*/ 185705 h 185704"/>
                <a:gd name="connsiteX15" fmla="*/ 0 w 171450"/>
                <a:gd name="connsiteY15" fmla="*/ 169036 h 185704"/>
                <a:gd name="connsiteX16" fmla="*/ 0 w 171450"/>
                <a:gd name="connsiteY16" fmla="*/ 75662 h 185704"/>
                <a:gd name="connsiteX17" fmla="*/ 7620 w 171450"/>
                <a:gd name="connsiteY17" fmla="*/ 59279 h 185704"/>
                <a:gd name="connsiteX18" fmla="*/ 71914 w 171450"/>
                <a:gd name="connsiteY18" fmla="*/ 5044 h 1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85704">
                  <a:moveTo>
                    <a:pt x="71914" y="5044"/>
                  </a:moveTo>
                  <a:cubicBezTo>
                    <a:pt x="79893" y="-1681"/>
                    <a:pt x="91557" y="-1681"/>
                    <a:pt x="99536" y="5044"/>
                  </a:cubicBezTo>
                  <a:lnTo>
                    <a:pt x="163830" y="59289"/>
                  </a:lnTo>
                  <a:cubicBezTo>
                    <a:pt x="168669" y="63356"/>
                    <a:pt x="171450" y="69347"/>
                    <a:pt x="171450" y="75672"/>
                  </a:cubicBezTo>
                  <a:lnTo>
                    <a:pt x="171450" y="169036"/>
                  </a:lnTo>
                  <a:cubicBezTo>
                    <a:pt x="171450" y="178242"/>
                    <a:pt x="163987" y="185705"/>
                    <a:pt x="154781" y="185705"/>
                  </a:cubicBezTo>
                  <a:lnTo>
                    <a:pt x="126206" y="185705"/>
                  </a:lnTo>
                  <a:cubicBezTo>
                    <a:pt x="117000" y="185705"/>
                    <a:pt x="109538" y="178242"/>
                    <a:pt x="109538" y="169036"/>
                  </a:cubicBezTo>
                  <a:lnTo>
                    <a:pt x="109538" y="121411"/>
                  </a:lnTo>
                  <a:cubicBezTo>
                    <a:pt x="109538" y="117466"/>
                    <a:pt x="106339" y="114267"/>
                    <a:pt x="102394" y="114267"/>
                  </a:cubicBezTo>
                  <a:lnTo>
                    <a:pt x="69056" y="114267"/>
                  </a:lnTo>
                  <a:cubicBezTo>
                    <a:pt x="65111" y="114267"/>
                    <a:pt x="61913" y="117466"/>
                    <a:pt x="61913" y="121411"/>
                  </a:cubicBezTo>
                  <a:lnTo>
                    <a:pt x="61913" y="169036"/>
                  </a:lnTo>
                  <a:cubicBezTo>
                    <a:pt x="61913" y="178242"/>
                    <a:pt x="54450" y="185705"/>
                    <a:pt x="45244" y="185705"/>
                  </a:cubicBezTo>
                  <a:lnTo>
                    <a:pt x="16669" y="185705"/>
                  </a:lnTo>
                  <a:cubicBezTo>
                    <a:pt x="7463" y="185705"/>
                    <a:pt x="0" y="178242"/>
                    <a:pt x="0" y="169036"/>
                  </a:cubicBezTo>
                  <a:lnTo>
                    <a:pt x="0" y="75662"/>
                  </a:lnTo>
                  <a:cubicBezTo>
                    <a:pt x="0" y="69347"/>
                    <a:pt x="2781" y="63356"/>
                    <a:pt x="7620" y="59279"/>
                  </a:cubicBezTo>
                  <a:lnTo>
                    <a:pt x="71914" y="5044"/>
                  </a:lnTo>
                  <a:close/>
                </a:path>
              </a:pathLst>
            </a:custGeom>
            <a:solidFill>
              <a:srgbClr val="212121"/>
            </a:solidFill>
            <a:ln w="9525" cap="flat">
              <a:noFill/>
              <a:prstDash val="solid"/>
              <a:miter/>
            </a:ln>
          </p:spPr>
          <p:txBody>
            <a:bodyPr rtlCol="0" anchor="ctr"/>
            <a:lstStyle/>
            <a:p>
              <a:endParaRPr lang="en-US"/>
            </a:p>
          </p:txBody>
        </p:sp>
        <p:sp>
          <p:nvSpPr>
            <p:cNvPr id="288" name="Graphic 14">
              <a:extLst>
                <a:ext uri="{FF2B5EF4-FFF2-40B4-BE49-F238E27FC236}">
                  <a16:creationId xmlns:a16="http://schemas.microsoft.com/office/drawing/2014/main" id="{E2CB1B15-8D81-5C64-2988-74116DE9830F}"/>
                </a:ext>
                <a:ext uri="{C183D7F6-B498-43B3-948B-1728B52AA6E4}">
                  <adec:decorative xmlns:adec="http://schemas.microsoft.com/office/drawing/2017/decorative" val="1"/>
                </a:ext>
              </a:extLst>
            </p:cNvPr>
            <p:cNvSpPr/>
            <p:nvPr/>
          </p:nvSpPr>
          <p:spPr>
            <a:xfrm>
              <a:off x="5039846" y="3084185"/>
              <a:ext cx="189711" cy="190500"/>
            </a:xfrm>
            <a:custGeom>
              <a:avLst/>
              <a:gdLst>
                <a:gd name="connsiteX0" fmla="*/ 8013 w 189711"/>
                <a:gd name="connsiteY0" fmla="*/ 20279 h 190500"/>
                <a:gd name="connsiteX1" fmla="*/ 29416 w 189711"/>
                <a:gd name="connsiteY1" fmla="*/ 0 h 190500"/>
                <a:gd name="connsiteX2" fmla="*/ 40446 w 189711"/>
                <a:gd name="connsiteY2" fmla="*/ 0 h 190500"/>
                <a:gd name="connsiteX3" fmla="*/ 61839 w 189711"/>
                <a:gd name="connsiteY3" fmla="*/ 20279 h 190500"/>
                <a:gd name="connsiteX4" fmla="*/ 69821 w 189711"/>
                <a:gd name="connsiteY4" fmla="*/ 167916 h 190500"/>
                <a:gd name="connsiteX5" fmla="*/ 49573 w 189711"/>
                <a:gd name="connsiteY5" fmla="*/ 190469 h 190500"/>
                <a:gd name="connsiteX6" fmla="*/ 48428 w 189711"/>
                <a:gd name="connsiteY6" fmla="*/ 190500 h 190500"/>
                <a:gd name="connsiteX7" fmla="*/ 21434 w 189711"/>
                <a:gd name="connsiteY7" fmla="*/ 190500 h 190500"/>
                <a:gd name="connsiteX8" fmla="*/ 0 w 189711"/>
                <a:gd name="connsiteY8" fmla="*/ 169072 h 190500"/>
                <a:gd name="connsiteX9" fmla="*/ 31 w 189711"/>
                <a:gd name="connsiteY9" fmla="*/ 167916 h 190500"/>
                <a:gd name="connsiteX10" fmla="*/ 8013 w 189711"/>
                <a:gd name="connsiteY10" fmla="*/ 20279 h 190500"/>
                <a:gd name="connsiteX11" fmla="*/ 70764 w 189711"/>
                <a:gd name="connsiteY11" fmla="*/ 190500 h 190500"/>
                <a:gd name="connsiteX12" fmla="*/ 79336 w 189711"/>
                <a:gd name="connsiteY12" fmla="*/ 167402 h 190500"/>
                <a:gd name="connsiteX13" fmla="*/ 74031 w 189711"/>
                <a:gd name="connsiteY13" fmla="*/ 69380 h 190500"/>
                <a:gd name="connsiteX14" fmla="*/ 118474 w 189711"/>
                <a:gd name="connsiteY14" fmla="*/ 32595 h 190500"/>
                <a:gd name="connsiteX15" fmla="*/ 128534 w 189711"/>
                <a:gd name="connsiteY15" fmla="*/ 33529 h 190500"/>
                <a:gd name="connsiteX16" fmla="*/ 130181 w 189711"/>
                <a:gd name="connsiteY16" fmla="*/ 38100 h 190500"/>
                <a:gd name="connsiteX17" fmla="*/ 130181 w 189711"/>
                <a:gd name="connsiteY17" fmla="*/ 78486 h 190500"/>
                <a:gd name="connsiteX18" fmla="*/ 177615 w 189711"/>
                <a:gd name="connsiteY18" fmla="*/ 32947 h 190500"/>
                <a:gd name="connsiteX19" fmla="*/ 187716 w 189711"/>
                <a:gd name="connsiteY19" fmla="*/ 33142 h 190500"/>
                <a:gd name="connsiteX20" fmla="*/ 189712 w 189711"/>
                <a:gd name="connsiteY20" fmla="*/ 38100 h 190500"/>
                <a:gd name="connsiteX21" fmla="*/ 189712 w 189711"/>
                <a:gd name="connsiteY21" fmla="*/ 169069 h 190500"/>
                <a:gd name="connsiteX22" fmla="*/ 168281 w 189711"/>
                <a:gd name="connsiteY22" fmla="*/ 190500 h 190500"/>
                <a:gd name="connsiteX23" fmla="*/ 70764 w 189711"/>
                <a:gd name="connsiteY23" fmla="*/ 190500 h 190500"/>
                <a:gd name="connsiteX24" fmla="*/ 103987 w 189711"/>
                <a:gd name="connsiteY24" fmla="*/ 176213 h 190500"/>
                <a:gd name="connsiteX25" fmla="*/ 151612 w 189711"/>
                <a:gd name="connsiteY25" fmla="*/ 176213 h 190500"/>
                <a:gd name="connsiteX26" fmla="*/ 151612 w 189711"/>
                <a:gd name="connsiteY26" fmla="*/ 133350 h 190500"/>
                <a:gd name="connsiteX27" fmla="*/ 142087 w 189711"/>
                <a:gd name="connsiteY27" fmla="*/ 123825 h 190500"/>
                <a:gd name="connsiteX28" fmla="*/ 113512 w 189711"/>
                <a:gd name="connsiteY28" fmla="*/ 123825 h 190500"/>
                <a:gd name="connsiteX29" fmla="*/ 103987 w 189711"/>
                <a:gd name="connsiteY29" fmla="*/ 133350 h 190500"/>
                <a:gd name="connsiteX30" fmla="*/ 103987 w 189711"/>
                <a:gd name="connsiteY30" fmla="*/ 17621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9711" h="190500">
                  <a:moveTo>
                    <a:pt x="8013" y="20279"/>
                  </a:moveTo>
                  <a:cubicBezTo>
                    <a:pt x="8625" y="8906"/>
                    <a:pt x="18026" y="-1"/>
                    <a:pt x="29416" y="0"/>
                  </a:cubicBezTo>
                  <a:lnTo>
                    <a:pt x="40446" y="0"/>
                  </a:lnTo>
                  <a:cubicBezTo>
                    <a:pt x="51831" y="4"/>
                    <a:pt x="61227" y="8910"/>
                    <a:pt x="61839" y="20279"/>
                  </a:cubicBezTo>
                  <a:lnTo>
                    <a:pt x="69821" y="167916"/>
                  </a:lnTo>
                  <a:cubicBezTo>
                    <a:pt x="70457" y="179735"/>
                    <a:pt x="61392" y="189832"/>
                    <a:pt x="49573" y="190469"/>
                  </a:cubicBezTo>
                  <a:cubicBezTo>
                    <a:pt x="49192" y="190490"/>
                    <a:pt x="48810" y="190500"/>
                    <a:pt x="48428" y="190500"/>
                  </a:cubicBezTo>
                  <a:lnTo>
                    <a:pt x="21434" y="190500"/>
                  </a:lnTo>
                  <a:cubicBezTo>
                    <a:pt x="9598" y="190501"/>
                    <a:pt x="1" y="180907"/>
                    <a:pt x="0" y="169072"/>
                  </a:cubicBezTo>
                  <a:cubicBezTo>
                    <a:pt x="0" y="168686"/>
                    <a:pt x="10" y="168301"/>
                    <a:pt x="31" y="167916"/>
                  </a:cubicBezTo>
                  <a:lnTo>
                    <a:pt x="8013" y="20279"/>
                  </a:lnTo>
                  <a:close/>
                  <a:moveTo>
                    <a:pt x="70764" y="190500"/>
                  </a:moveTo>
                  <a:cubicBezTo>
                    <a:pt x="76479" y="184547"/>
                    <a:pt x="79812" y="176327"/>
                    <a:pt x="79336" y="167402"/>
                  </a:cubicBezTo>
                  <a:lnTo>
                    <a:pt x="74031" y="69380"/>
                  </a:lnTo>
                  <a:lnTo>
                    <a:pt x="118474" y="32595"/>
                  </a:lnTo>
                  <a:cubicBezTo>
                    <a:pt x="121510" y="30075"/>
                    <a:pt x="126014" y="30493"/>
                    <a:pt x="128534" y="33529"/>
                  </a:cubicBezTo>
                  <a:cubicBezTo>
                    <a:pt x="129600" y="34813"/>
                    <a:pt x="130183" y="36431"/>
                    <a:pt x="130181" y="38100"/>
                  </a:cubicBezTo>
                  <a:lnTo>
                    <a:pt x="130181" y="78486"/>
                  </a:lnTo>
                  <a:lnTo>
                    <a:pt x="177615" y="32947"/>
                  </a:lnTo>
                  <a:cubicBezTo>
                    <a:pt x="180458" y="30211"/>
                    <a:pt x="184981" y="30299"/>
                    <a:pt x="187716" y="33142"/>
                  </a:cubicBezTo>
                  <a:cubicBezTo>
                    <a:pt x="188998" y="34474"/>
                    <a:pt x="189713" y="36251"/>
                    <a:pt x="189712" y="38100"/>
                  </a:cubicBezTo>
                  <a:lnTo>
                    <a:pt x="189712" y="169069"/>
                  </a:lnTo>
                  <a:cubicBezTo>
                    <a:pt x="189712" y="180905"/>
                    <a:pt x="180116" y="190500"/>
                    <a:pt x="168281" y="190500"/>
                  </a:cubicBezTo>
                  <a:lnTo>
                    <a:pt x="70764" y="190500"/>
                  </a:lnTo>
                  <a:close/>
                  <a:moveTo>
                    <a:pt x="103987" y="176213"/>
                  </a:moveTo>
                  <a:lnTo>
                    <a:pt x="151612" y="176213"/>
                  </a:lnTo>
                  <a:lnTo>
                    <a:pt x="151612" y="133350"/>
                  </a:lnTo>
                  <a:cubicBezTo>
                    <a:pt x="151612" y="128089"/>
                    <a:pt x="147348" y="123825"/>
                    <a:pt x="142087" y="123825"/>
                  </a:cubicBezTo>
                  <a:lnTo>
                    <a:pt x="113512" y="123825"/>
                  </a:lnTo>
                  <a:cubicBezTo>
                    <a:pt x="108251" y="123825"/>
                    <a:pt x="103987" y="128089"/>
                    <a:pt x="103987" y="133350"/>
                  </a:cubicBezTo>
                  <a:lnTo>
                    <a:pt x="103987" y="176213"/>
                  </a:lnTo>
                  <a:close/>
                </a:path>
              </a:pathLst>
            </a:custGeom>
            <a:solidFill>
              <a:srgbClr val="212121"/>
            </a:solidFill>
            <a:ln w="9525" cap="flat">
              <a:noFill/>
              <a:prstDash val="solid"/>
              <a:miter/>
            </a:ln>
          </p:spPr>
          <p:txBody>
            <a:bodyPr rtlCol="0" anchor="ctr"/>
            <a:lstStyle/>
            <a:p>
              <a:endParaRPr lang="en-US"/>
            </a:p>
          </p:txBody>
        </p:sp>
        <p:sp>
          <p:nvSpPr>
            <p:cNvPr id="289" name="Graphic 16">
              <a:extLst>
                <a:ext uri="{FF2B5EF4-FFF2-40B4-BE49-F238E27FC236}">
                  <a16:creationId xmlns:a16="http://schemas.microsoft.com/office/drawing/2014/main" id="{F6C92992-1599-57EE-DA62-E3C4548A91B2}"/>
                </a:ext>
                <a:ext uri="{C183D7F6-B498-43B3-948B-1728B52AA6E4}">
                  <adec:decorative xmlns:adec="http://schemas.microsoft.com/office/drawing/2017/decorative" val="1"/>
                </a:ext>
              </a:extLst>
            </p:cNvPr>
            <p:cNvSpPr/>
            <p:nvPr/>
          </p:nvSpPr>
          <p:spPr>
            <a:xfrm>
              <a:off x="5641931" y="3084185"/>
              <a:ext cx="166687" cy="190500"/>
            </a:xfrm>
            <a:custGeom>
              <a:avLst/>
              <a:gdLst>
                <a:gd name="connsiteX0" fmla="*/ 121434 w 166687"/>
                <a:gd name="connsiteY0" fmla="*/ 0 h 190500"/>
                <a:gd name="connsiteX1" fmla="*/ 142865 w 166687"/>
                <a:gd name="connsiteY1" fmla="*/ 21431 h 190500"/>
                <a:gd name="connsiteX2" fmla="*/ 142865 w 166687"/>
                <a:gd name="connsiteY2" fmla="*/ 169069 h 190500"/>
                <a:gd name="connsiteX3" fmla="*/ 121434 w 166687"/>
                <a:gd name="connsiteY3" fmla="*/ 190500 h 190500"/>
                <a:gd name="connsiteX4" fmla="*/ 21431 w 166687"/>
                <a:gd name="connsiteY4" fmla="*/ 190500 h 190500"/>
                <a:gd name="connsiteX5" fmla="*/ 0 w 166687"/>
                <a:gd name="connsiteY5" fmla="*/ 169069 h 190500"/>
                <a:gd name="connsiteX6" fmla="*/ 0 w 166687"/>
                <a:gd name="connsiteY6" fmla="*/ 21431 h 190500"/>
                <a:gd name="connsiteX7" fmla="*/ 21431 w 166687"/>
                <a:gd name="connsiteY7" fmla="*/ 0 h 190500"/>
                <a:gd name="connsiteX8" fmla="*/ 121434 w 166687"/>
                <a:gd name="connsiteY8" fmla="*/ 0 h 190500"/>
                <a:gd name="connsiteX9" fmla="*/ 152400 w 166687"/>
                <a:gd name="connsiteY9" fmla="*/ 123844 h 190500"/>
                <a:gd name="connsiteX10" fmla="*/ 159544 w 166687"/>
                <a:gd name="connsiteY10" fmla="*/ 123844 h 190500"/>
                <a:gd name="connsiteX11" fmla="*/ 166621 w 166687"/>
                <a:gd name="connsiteY11" fmla="*/ 130016 h 190500"/>
                <a:gd name="connsiteX12" fmla="*/ 166688 w 166687"/>
                <a:gd name="connsiteY12" fmla="*/ 130988 h 190500"/>
                <a:gd name="connsiteX13" fmla="*/ 166688 w 166687"/>
                <a:gd name="connsiteY13" fmla="*/ 145256 h 190500"/>
                <a:gd name="connsiteX14" fmla="*/ 160515 w 166687"/>
                <a:gd name="connsiteY14" fmla="*/ 152333 h 190500"/>
                <a:gd name="connsiteX15" fmla="*/ 159544 w 166687"/>
                <a:gd name="connsiteY15" fmla="*/ 152400 h 190500"/>
                <a:gd name="connsiteX16" fmla="*/ 152400 w 166687"/>
                <a:gd name="connsiteY16" fmla="*/ 152400 h 190500"/>
                <a:gd name="connsiteX17" fmla="*/ 152400 w 166687"/>
                <a:gd name="connsiteY17" fmla="*/ 123844 h 190500"/>
                <a:gd name="connsiteX18" fmla="*/ 159544 w 166687"/>
                <a:gd name="connsiteY18" fmla="*/ 123844 h 190500"/>
                <a:gd name="connsiteX19" fmla="*/ 152400 w 166687"/>
                <a:gd name="connsiteY19" fmla="*/ 123844 h 190500"/>
                <a:gd name="connsiteX20" fmla="*/ 152400 w 166687"/>
                <a:gd name="connsiteY20" fmla="*/ 85744 h 190500"/>
                <a:gd name="connsiteX21" fmla="*/ 159544 w 166687"/>
                <a:gd name="connsiteY21" fmla="*/ 85744 h 190500"/>
                <a:gd name="connsiteX22" fmla="*/ 166621 w 166687"/>
                <a:gd name="connsiteY22" fmla="*/ 91916 h 190500"/>
                <a:gd name="connsiteX23" fmla="*/ 166688 w 166687"/>
                <a:gd name="connsiteY23" fmla="*/ 92888 h 190500"/>
                <a:gd name="connsiteX24" fmla="*/ 166688 w 166687"/>
                <a:gd name="connsiteY24" fmla="*/ 107156 h 190500"/>
                <a:gd name="connsiteX25" fmla="*/ 160515 w 166687"/>
                <a:gd name="connsiteY25" fmla="*/ 114233 h 190500"/>
                <a:gd name="connsiteX26" fmla="*/ 159544 w 166687"/>
                <a:gd name="connsiteY26" fmla="*/ 114300 h 190500"/>
                <a:gd name="connsiteX27" fmla="*/ 152400 w 166687"/>
                <a:gd name="connsiteY27" fmla="*/ 114300 h 190500"/>
                <a:gd name="connsiteX28" fmla="*/ 152400 w 166687"/>
                <a:gd name="connsiteY28" fmla="*/ 85744 h 190500"/>
                <a:gd name="connsiteX29" fmla="*/ 159544 w 166687"/>
                <a:gd name="connsiteY29" fmla="*/ 85744 h 190500"/>
                <a:gd name="connsiteX30" fmla="*/ 152400 w 166687"/>
                <a:gd name="connsiteY30" fmla="*/ 85744 h 190500"/>
                <a:gd name="connsiteX31" fmla="*/ 152400 w 166687"/>
                <a:gd name="connsiteY31" fmla="*/ 47644 h 190500"/>
                <a:gd name="connsiteX32" fmla="*/ 159544 w 166687"/>
                <a:gd name="connsiteY32" fmla="*/ 47644 h 190500"/>
                <a:gd name="connsiteX33" fmla="*/ 166621 w 166687"/>
                <a:gd name="connsiteY33" fmla="*/ 53816 h 190500"/>
                <a:gd name="connsiteX34" fmla="*/ 166688 w 166687"/>
                <a:gd name="connsiteY34" fmla="*/ 54788 h 190500"/>
                <a:gd name="connsiteX35" fmla="*/ 166688 w 166687"/>
                <a:gd name="connsiteY35" fmla="*/ 69056 h 190500"/>
                <a:gd name="connsiteX36" fmla="*/ 160515 w 166687"/>
                <a:gd name="connsiteY36" fmla="*/ 76133 h 190500"/>
                <a:gd name="connsiteX37" fmla="*/ 159544 w 166687"/>
                <a:gd name="connsiteY37" fmla="*/ 76200 h 190500"/>
                <a:gd name="connsiteX38" fmla="*/ 152400 w 166687"/>
                <a:gd name="connsiteY38" fmla="*/ 76200 h 190500"/>
                <a:gd name="connsiteX39" fmla="*/ 152400 w 166687"/>
                <a:gd name="connsiteY39" fmla="*/ 47644 h 190500"/>
                <a:gd name="connsiteX40" fmla="*/ 159544 w 166687"/>
                <a:gd name="connsiteY40" fmla="*/ 47644 h 190500"/>
                <a:gd name="connsiteX41" fmla="*/ 152400 w 166687"/>
                <a:gd name="connsiteY41" fmla="*/ 47644 h 190500"/>
                <a:gd name="connsiteX42" fmla="*/ 102432 w 166687"/>
                <a:gd name="connsiteY42" fmla="*/ 33309 h 190500"/>
                <a:gd name="connsiteX43" fmla="*/ 40481 w 166687"/>
                <a:gd name="connsiteY43" fmla="*/ 33309 h 190500"/>
                <a:gd name="connsiteX44" fmla="*/ 33404 w 166687"/>
                <a:gd name="connsiteY44" fmla="*/ 39491 h 190500"/>
                <a:gd name="connsiteX45" fmla="*/ 33338 w 166687"/>
                <a:gd name="connsiteY45" fmla="*/ 40453 h 190500"/>
                <a:gd name="connsiteX46" fmla="*/ 33338 w 166687"/>
                <a:gd name="connsiteY46" fmla="*/ 54778 h 190500"/>
                <a:gd name="connsiteX47" fmla="*/ 39519 w 166687"/>
                <a:gd name="connsiteY47" fmla="*/ 61855 h 190500"/>
                <a:gd name="connsiteX48" fmla="*/ 40481 w 166687"/>
                <a:gd name="connsiteY48" fmla="*/ 61922 h 190500"/>
                <a:gd name="connsiteX49" fmla="*/ 102422 w 166687"/>
                <a:gd name="connsiteY49" fmla="*/ 61922 h 190500"/>
                <a:gd name="connsiteX50" fmla="*/ 109499 w 166687"/>
                <a:gd name="connsiteY50" fmla="*/ 55750 h 190500"/>
                <a:gd name="connsiteX51" fmla="*/ 109566 w 166687"/>
                <a:gd name="connsiteY51" fmla="*/ 54778 h 190500"/>
                <a:gd name="connsiteX52" fmla="*/ 109566 w 166687"/>
                <a:gd name="connsiteY52" fmla="*/ 40453 h 190500"/>
                <a:gd name="connsiteX53" fmla="*/ 102422 w 166687"/>
                <a:gd name="connsiteY53" fmla="*/ 3330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66687" h="190500">
                  <a:moveTo>
                    <a:pt x="121434" y="0"/>
                  </a:moveTo>
                  <a:cubicBezTo>
                    <a:pt x="133270" y="0"/>
                    <a:pt x="142865" y="9595"/>
                    <a:pt x="142865" y="21431"/>
                  </a:cubicBezTo>
                  <a:lnTo>
                    <a:pt x="142865" y="169069"/>
                  </a:lnTo>
                  <a:cubicBezTo>
                    <a:pt x="142865" y="180905"/>
                    <a:pt x="133270" y="190500"/>
                    <a:pt x="121434" y="190500"/>
                  </a:cubicBezTo>
                  <a:lnTo>
                    <a:pt x="21431" y="190500"/>
                  </a:lnTo>
                  <a:cubicBezTo>
                    <a:pt x="9595" y="190500"/>
                    <a:pt x="0" y="180905"/>
                    <a:pt x="0" y="169069"/>
                  </a:cubicBezTo>
                  <a:lnTo>
                    <a:pt x="0" y="21431"/>
                  </a:lnTo>
                  <a:cubicBezTo>
                    <a:pt x="0" y="9595"/>
                    <a:pt x="9595" y="0"/>
                    <a:pt x="21431" y="0"/>
                  </a:cubicBezTo>
                  <a:lnTo>
                    <a:pt x="121434" y="0"/>
                  </a:lnTo>
                  <a:close/>
                  <a:moveTo>
                    <a:pt x="152400" y="123844"/>
                  </a:moveTo>
                  <a:lnTo>
                    <a:pt x="159544" y="123844"/>
                  </a:lnTo>
                  <a:cubicBezTo>
                    <a:pt x="163114" y="123844"/>
                    <a:pt x="166135" y="126480"/>
                    <a:pt x="166621" y="130016"/>
                  </a:cubicBezTo>
                  <a:lnTo>
                    <a:pt x="166688" y="130988"/>
                  </a:lnTo>
                  <a:lnTo>
                    <a:pt x="166688" y="145256"/>
                  </a:lnTo>
                  <a:cubicBezTo>
                    <a:pt x="166688" y="148826"/>
                    <a:pt x="164052" y="151848"/>
                    <a:pt x="160515" y="152333"/>
                  </a:cubicBezTo>
                  <a:lnTo>
                    <a:pt x="159544" y="152400"/>
                  </a:lnTo>
                  <a:lnTo>
                    <a:pt x="152400" y="152400"/>
                  </a:lnTo>
                  <a:lnTo>
                    <a:pt x="152400" y="123844"/>
                  </a:lnTo>
                  <a:lnTo>
                    <a:pt x="159544" y="123844"/>
                  </a:lnTo>
                  <a:lnTo>
                    <a:pt x="152400" y="123844"/>
                  </a:lnTo>
                  <a:close/>
                  <a:moveTo>
                    <a:pt x="152400" y="85744"/>
                  </a:moveTo>
                  <a:lnTo>
                    <a:pt x="159544" y="85744"/>
                  </a:lnTo>
                  <a:cubicBezTo>
                    <a:pt x="163114" y="85744"/>
                    <a:pt x="166135" y="88380"/>
                    <a:pt x="166621" y="91916"/>
                  </a:cubicBezTo>
                  <a:lnTo>
                    <a:pt x="166688" y="92888"/>
                  </a:lnTo>
                  <a:lnTo>
                    <a:pt x="166688" y="107156"/>
                  </a:lnTo>
                  <a:cubicBezTo>
                    <a:pt x="166688" y="110726"/>
                    <a:pt x="164052" y="113748"/>
                    <a:pt x="160515" y="114233"/>
                  </a:cubicBezTo>
                  <a:lnTo>
                    <a:pt x="159544" y="114300"/>
                  </a:lnTo>
                  <a:lnTo>
                    <a:pt x="152400" y="114300"/>
                  </a:lnTo>
                  <a:lnTo>
                    <a:pt x="152400" y="85744"/>
                  </a:lnTo>
                  <a:lnTo>
                    <a:pt x="159544" y="85744"/>
                  </a:lnTo>
                  <a:lnTo>
                    <a:pt x="152400" y="85744"/>
                  </a:lnTo>
                  <a:close/>
                  <a:moveTo>
                    <a:pt x="152400" y="47644"/>
                  </a:moveTo>
                  <a:lnTo>
                    <a:pt x="159544" y="47644"/>
                  </a:lnTo>
                  <a:cubicBezTo>
                    <a:pt x="163114" y="47644"/>
                    <a:pt x="166135" y="50280"/>
                    <a:pt x="166621" y="53816"/>
                  </a:cubicBezTo>
                  <a:lnTo>
                    <a:pt x="166688" y="54788"/>
                  </a:lnTo>
                  <a:lnTo>
                    <a:pt x="166688" y="69056"/>
                  </a:lnTo>
                  <a:cubicBezTo>
                    <a:pt x="166688" y="72626"/>
                    <a:pt x="164052" y="75648"/>
                    <a:pt x="160515" y="76133"/>
                  </a:cubicBezTo>
                  <a:lnTo>
                    <a:pt x="159544" y="76200"/>
                  </a:lnTo>
                  <a:lnTo>
                    <a:pt x="152400" y="76200"/>
                  </a:lnTo>
                  <a:lnTo>
                    <a:pt x="152400" y="47644"/>
                  </a:lnTo>
                  <a:lnTo>
                    <a:pt x="159544" y="47644"/>
                  </a:lnTo>
                  <a:lnTo>
                    <a:pt x="152400" y="47644"/>
                  </a:lnTo>
                  <a:close/>
                  <a:moveTo>
                    <a:pt x="102432" y="33309"/>
                  </a:moveTo>
                  <a:lnTo>
                    <a:pt x="40481" y="33309"/>
                  </a:lnTo>
                  <a:cubicBezTo>
                    <a:pt x="36908" y="33310"/>
                    <a:pt x="33885" y="35950"/>
                    <a:pt x="33404" y="39491"/>
                  </a:cubicBezTo>
                  <a:lnTo>
                    <a:pt x="33338" y="40453"/>
                  </a:lnTo>
                  <a:lnTo>
                    <a:pt x="33338" y="54778"/>
                  </a:lnTo>
                  <a:cubicBezTo>
                    <a:pt x="33338" y="58398"/>
                    <a:pt x="36033" y="61379"/>
                    <a:pt x="39519" y="61855"/>
                  </a:cubicBezTo>
                  <a:lnTo>
                    <a:pt x="40481" y="61922"/>
                  </a:lnTo>
                  <a:lnTo>
                    <a:pt x="102422" y="61922"/>
                  </a:lnTo>
                  <a:cubicBezTo>
                    <a:pt x="105992" y="61922"/>
                    <a:pt x="109014" y="59286"/>
                    <a:pt x="109499" y="55750"/>
                  </a:cubicBezTo>
                  <a:lnTo>
                    <a:pt x="109566" y="54778"/>
                  </a:lnTo>
                  <a:lnTo>
                    <a:pt x="109566" y="40453"/>
                  </a:lnTo>
                  <a:cubicBezTo>
                    <a:pt x="109566" y="36507"/>
                    <a:pt x="106368" y="33309"/>
                    <a:pt x="102422" y="33309"/>
                  </a:cubicBezTo>
                  <a:close/>
                </a:path>
              </a:pathLst>
            </a:custGeom>
            <a:solidFill>
              <a:srgbClr val="212121"/>
            </a:solidFill>
            <a:ln w="9525" cap="flat">
              <a:noFill/>
              <a:prstDash val="solid"/>
              <a:miter/>
            </a:ln>
          </p:spPr>
          <p:txBody>
            <a:bodyPr rtlCol="0" anchor="ctr"/>
            <a:lstStyle/>
            <a:p>
              <a:endParaRPr lang="en-US"/>
            </a:p>
          </p:txBody>
        </p:sp>
        <p:sp>
          <p:nvSpPr>
            <p:cNvPr id="290" name="Graphic 18">
              <a:extLst>
                <a:ext uri="{FF2B5EF4-FFF2-40B4-BE49-F238E27FC236}">
                  <a16:creationId xmlns:a16="http://schemas.microsoft.com/office/drawing/2014/main" id="{1E954B46-991E-1D34-ACD6-991CB667064A}"/>
                </a:ext>
                <a:ext uri="{C183D7F6-B498-43B3-948B-1728B52AA6E4}">
                  <adec:decorative xmlns:adec="http://schemas.microsoft.com/office/drawing/2017/decorative" val="1"/>
                </a:ext>
              </a:extLst>
            </p:cNvPr>
            <p:cNvSpPr/>
            <p:nvPr/>
          </p:nvSpPr>
          <p:spPr>
            <a:xfrm>
              <a:off x="5402077" y="3600863"/>
              <a:ext cx="157162" cy="190500"/>
            </a:xfrm>
            <a:custGeom>
              <a:avLst/>
              <a:gdLst>
                <a:gd name="connsiteX0" fmla="*/ 73571 w 157162"/>
                <a:gd name="connsiteY0" fmla="*/ 51883 h 190500"/>
                <a:gd name="connsiteX1" fmla="*/ 51887 w 157162"/>
                <a:gd name="connsiteY1" fmla="*/ 73566 h 190500"/>
                <a:gd name="connsiteX2" fmla="*/ 73571 w 157162"/>
                <a:gd name="connsiteY2" fmla="*/ 95250 h 190500"/>
                <a:gd name="connsiteX3" fmla="*/ 95255 w 157162"/>
                <a:gd name="connsiteY3" fmla="*/ 73566 h 190500"/>
                <a:gd name="connsiteX4" fmla="*/ 73571 w 157162"/>
                <a:gd name="connsiteY4" fmla="*/ 51883 h 190500"/>
                <a:gd name="connsiteX5" fmla="*/ 0 w 157162"/>
                <a:gd name="connsiteY5" fmla="*/ 23813 h 190500"/>
                <a:gd name="connsiteX6" fmla="*/ 23813 w 157162"/>
                <a:gd name="connsiteY6" fmla="*/ 0 h 190500"/>
                <a:gd name="connsiteX7" fmla="*/ 133350 w 157162"/>
                <a:gd name="connsiteY7" fmla="*/ 0 h 190500"/>
                <a:gd name="connsiteX8" fmla="*/ 157163 w 157162"/>
                <a:gd name="connsiteY8" fmla="*/ 23813 h 190500"/>
                <a:gd name="connsiteX9" fmla="*/ 157163 w 157162"/>
                <a:gd name="connsiteY9" fmla="*/ 159544 h 190500"/>
                <a:gd name="connsiteX10" fmla="*/ 150019 w 157162"/>
                <a:gd name="connsiteY10" fmla="*/ 166688 h 190500"/>
                <a:gd name="connsiteX11" fmla="*/ 14288 w 157162"/>
                <a:gd name="connsiteY11" fmla="*/ 166688 h 190500"/>
                <a:gd name="connsiteX12" fmla="*/ 23813 w 157162"/>
                <a:gd name="connsiteY12" fmla="*/ 176213 h 190500"/>
                <a:gd name="connsiteX13" fmla="*/ 150019 w 157162"/>
                <a:gd name="connsiteY13" fmla="*/ 176213 h 190500"/>
                <a:gd name="connsiteX14" fmla="*/ 157163 w 157162"/>
                <a:gd name="connsiteY14" fmla="*/ 183356 h 190500"/>
                <a:gd name="connsiteX15" fmla="*/ 150019 w 157162"/>
                <a:gd name="connsiteY15" fmla="*/ 190500 h 190500"/>
                <a:gd name="connsiteX16" fmla="*/ 23813 w 157162"/>
                <a:gd name="connsiteY16" fmla="*/ 190500 h 190500"/>
                <a:gd name="connsiteX17" fmla="*/ 0 w 157162"/>
                <a:gd name="connsiteY17" fmla="*/ 166688 h 190500"/>
                <a:gd name="connsiteX18" fmla="*/ 0 w 157162"/>
                <a:gd name="connsiteY18" fmla="*/ 23813 h 190500"/>
                <a:gd name="connsiteX19" fmla="*/ 103051 w 157162"/>
                <a:gd name="connsiteY19" fmla="*/ 93297 h 190500"/>
                <a:gd name="connsiteX20" fmla="*/ 93297 w 157162"/>
                <a:gd name="connsiteY20" fmla="*/ 44091 h 190500"/>
                <a:gd name="connsiteX21" fmla="*/ 44091 w 157162"/>
                <a:gd name="connsiteY21" fmla="*/ 53845 h 190500"/>
                <a:gd name="connsiteX22" fmla="*/ 53845 w 157162"/>
                <a:gd name="connsiteY22" fmla="*/ 103051 h 190500"/>
                <a:gd name="connsiteX23" fmla="*/ 93297 w 157162"/>
                <a:gd name="connsiteY23" fmla="*/ 103051 h 190500"/>
                <a:gd name="connsiteX24" fmla="*/ 116881 w 157162"/>
                <a:gd name="connsiteY24" fmla="*/ 126625 h 190500"/>
                <a:gd name="connsiteX25" fmla="*/ 117519 w 157162"/>
                <a:gd name="connsiteY25" fmla="*/ 127178 h 190500"/>
                <a:gd name="connsiteX26" fmla="*/ 117596 w 157162"/>
                <a:gd name="connsiteY26" fmla="*/ 127235 h 190500"/>
                <a:gd name="connsiteX27" fmla="*/ 127227 w 157162"/>
                <a:gd name="connsiteY27" fmla="*/ 125701 h 190500"/>
                <a:gd name="connsiteX28" fmla="*/ 126568 w 157162"/>
                <a:gd name="connsiteY28" fmla="*/ 116824 h 190500"/>
                <a:gd name="connsiteX29" fmla="*/ 103041 w 157162"/>
                <a:gd name="connsiteY29" fmla="*/ 93297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7162" h="190500">
                  <a:moveTo>
                    <a:pt x="73571" y="51883"/>
                  </a:moveTo>
                  <a:cubicBezTo>
                    <a:pt x="61595" y="51883"/>
                    <a:pt x="51887" y="61591"/>
                    <a:pt x="51887" y="73566"/>
                  </a:cubicBezTo>
                  <a:cubicBezTo>
                    <a:pt x="51887" y="85542"/>
                    <a:pt x="61595" y="95250"/>
                    <a:pt x="73571" y="95250"/>
                  </a:cubicBezTo>
                  <a:cubicBezTo>
                    <a:pt x="85547" y="95250"/>
                    <a:pt x="95255" y="85542"/>
                    <a:pt x="95255" y="73566"/>
                  </a:cubicBezTo>
                  <a:cubicBezTo>
                    <a:pt x="95255" y="61591"/>
                    <a:pt x="85547" y="51883"/>
                    <a:pt x="73571" y="51883"/>
                  </a:cubicBezTo>
                  <a:close/>
                  <a:moveTo>
                    <a:pt x="0" y="23813"/>
                  </a:moveTo>
                  <a:cubicBezTo>
                    <a:pt x="0" y="10661"/>
                    <a:pt x="10661" y="0"/>
                    <a:pt x="23813" y="0"/>
                  </a:cubicBezTo>
                  <a:lnTo>
                    <a:pt x="133350" y="0"/>
                  </a:lnTo>
                  <a:cubicBezTo>
                    <a:pt x="146501" y="0"/>
                    <a:pt x="157163" y="10661"/>
                    <a:pt x="157163" y="23813"/>
                  </a:cubicBezTo>
                  <a:lnTo>
                    <a:pt x="157163" y="159544"/>
                  </a:lnTo>
                  <a:cubicBezTo>
                    <a:pt x="157163" y="163489"/>
                    <a:pt x="153964" y="166688"/>
                    <a:pt x="150019" y="166688"/>
                  </a:cubicBezTo>
                  <a:lnTo>
                    <a:pt x="14288" y="166688"/>
                  </a:lnTo>
                  <a:cubicBezTo>
                    <a:pt x="14288" y="171948"/>
                    <a:pt x="18552" y="176213"/>
                    <a:pt x="23813" y="176213"/>
                  </a:cubicBezTo>
                  <a:lnTo>
                    <a:pt x="150019" y="176213"/>
                  </a:lnTo>
                  <a:cubicBezTo>
                    <a:pt x="153964" y="176213"/>
                    <a:pt x="157163" y="179411"/>
                    <a:pt x="157163" y="183356"/>
                  </a:cubicBezTo>
                  <a:cubicBezTo>
                    <a:pt x="157163" y="187302"/>
                    <a:pt x="153964" y="190500"/>
                    <a:pt x="150019" y="190500"/>
                  </a:cubicBezTo>
                  <a:lnTo>
                    <a:pt x="23813" y="190500"/>
                  </a:lnTo>
                  <a:cubicBezTo>
                    <a:pt x="10661" y="190500"/>
                    <a:pt x="0" y="179839"/>
                    <a:pt x="0" y="166688"/>
                  </a:cubicBezTo>
                  <a:lnTo>
                    <a:pt x="0" y="23813"/>
                  </a:lnTo>
                  <a:close/>
                  <a:moveTo>
                    <a:pt x="103051" y="93297"/>
                  </a:moveTo>
                  <a:cubicBezTo>
                    <a:pt x="113946" y="77016"/>
                    <a:pt x="109578" y="54986"/>
                    <a:pt x="93297" y="44091"/>
                  </a:cubicBezTo>
                  <a:cubicBezTo>
                    <a:pt x="77016" y="33196"/>
                    <a:pt x="54986" y="37563"/>
                    <a:pt x="44091" y="53845"/>
                  </a:cubicBezTo>
                  <a:cubicBezTo>
                    <a:pt x="33196" y="70126"/>
                    <a:pt x="37563" y="92156"/>
                    <a:pt x="53845" y="103051"/>
                  </a:cubicBezTo>
                  <a:cubicBezTo>
                    <a:pt x="65783" y="111040"/>
                    <a:pt x="81360" y="111040"/>
                    <a:pt x="93297" y="103051"/>
                  </a:cubicBezTo>
                  <a:lnTo>
                    <a:pt x="116881" y="126625"/>
                  </a:lnTo>
                  <a:lnTo>
                    <a:pt x="117519" y="127178"/>
                  </a:lnTo>
                  <a:lnTo>
                    <a:pt x="117596" y="127235"/>
                  </a:lnTo>
                  <a:cubicBezTo>
                    <a:pt x="120679" y="129471"/>
                    <a:pt x="124991" y="128785"/>
                    <a:pt x="127227" y="125701"/>
                  </a:cubicBezTo>
                  <a:cubicBezTo>
                    <a:pt x="129203" y="122978"/>
                    <a:pt x="128924" y="119226"/>
                    <a:pt x="126568" y="116824"/>
                  </a:cubicBezTo>
                  <a:lnTo>
                    <a:pt x="103041" y="93297"/>
                  </a:lnTo>
                  <a:close/>
                </a:path>
              </a:pathLst>
            </a:custGeom>
            <a:solidFill>
              <a:srgbClr val="212121"/>
            </a:solidFill>
            <a:ln w="9525" cap="flat">
              <a:noFill/>
              <a:prstDash val="solid"/>
              <a:miter/>
            </a:ln>
          </p:spPr>
          <p:txBody>
            <a:bodyPr rtlCol="0" anchor="ctr"/>
            <a:lstStyle/>
            <a:p>
              <a:endParaRPr lang="en-US"/>
            </a:p>
          </p:txBody>
        </p:sp>
        <p:sp>
          <p:nvSpPr>
            <p:cNvPr id="291" name="Graphic 20">
              <a:extLst>
                <a:ext uri="{FF2B5EF4-FFF2-40B4-BE49-F238E27FC236}">
                  <a16:creationId xmlns:a16="http://schemas.microsoft.com/office/drawing/2014/main" id="{1A12FE3C-573F-031C-230E-DCC2B3D8504C}"/>
                </a:ext>
                <a:ext uri="{C183D7F6-B498-43B3-948B-1728B52AA6E4}">
                  <adec:decorative xmlns:adec="http://schemas.microsoft.com/office/drawing/2017/decorative" val="1"/>
                </a:ext>
              </a:extLst>
            </p:cNvPr>
            <p:cNvSpPr/>
            <p:nvPr/>
          </p:nvSpPr>
          <p:spPr>
            <a:xfrm>
              <a:off x="7263933" y="3093710"/>
              <a:ext cx="171450" cy="171450"/>
            </a:xfrm>
            <a:custGeom>
              <a:avLst/>
              <a:gdLst>
                <a:gd name="connsiteX0" fmla="*/ 85725 w 171450"/>
                <a:gd name="connsiteY0" fmla="*/ 133350 h 171450"/>
                <a:gd name="connsiteX1" fmla="*/ 104775 w 171450"/>
                <a:gd name="connsiteY1" fmla="*/ 152400 h 171450"/>
                <a:gd name="connsiteX2" fmla="*/ 85725 w 171450"/>
                <a:gd name="connsiteY2" fmla="*/ 171450 h 171450"/>
                <a:gd name="connsiteX3" fmla="*/ 66675 w 171450"/>
                <a:gd name="connsiteY3" fmla="*/ 152400 h 171450"/>
                <a:gd name="connsiteX4" fmla="*/ 85725 w 171450"/>
                <a:gd name="connsiteY4" fmla="*/ 133350 h 171450"/>
                <a:gd name="connsiteX5" fmla="*/ 152400 w 171450"/>
                <a:gd name="connsiteY5" fmla="*/ 133350 h 171450"/>
                <a:gd name="connsiteX6" fmla="*/ 171450 w 171450"/>
                <a:gd name="connsiteY6" fmla="*/ 152400 h 171450"/>
                <a:gd name="connsiteX7" fmla="*/ 152400 w 171450"/>
                <a:gd name="connsiteY7" fmla="*/ 171450 h 171450"/>
                <a:gd name="connsiteX8" fmla="*/ 133350 w 171450"/>
                <a:gd name="connsiteY8" fmla="*/ 152400 h 171450"/>
                <a:gd name="connsiteX9" fmla="*/ 152400 w 171450"/>
                <a:gd name="connsiteY9" fmla="*/ 133350 h 171450"/>
                <a:gd name="connsiteX10" fmla="*/ 19050 w 171450"/>
                <a:gd name="connsiteY10" fmla="*/ 133350 h 171450"/>
                <a:gd name="connsiteX11" fmla="*/ 38100 w 171450"/>
                <a:gd name="connsiteY11" fmla="*/ 152400 h 171450"/>
                <a:gd name="connsiteX12" fmla="*/ 19050 w 171450"/>
                <a:gd name="connsiteY12" fmla="*/ 171450 h 171450"/>
                <a:gd name="connsiteX13" fmla="*/ 0 w 171450"/>
                <a:gd name="connsiteY13" fmla="*/ 152400 h 171450"/>
                <a:gd name="connsiteX14" fmla="*/ 19050 w 171450"/>
                <a:gd name="connsiteY14" fmla="*/ 133350 h 171450"/>
                <a:gd name="connsiteX15" fmla="*/ 85725 w 171450"/>
                <a:gd name="connsiteY15" fmla="*/ 66675 h 171450"/>
                <a:gd name="connsiteX16" fmla="*/ 104775 w 171450"/>
                <a:gd name="connsiteY16" fmla="*/ 85725 h 171450"/>
                <a:gd name="connsiteX17" fmla="*/ 85725 w 171450"/>
                <a:gd name="connsiteY17" fmla="*/ 104775 h 171450"/>
                <a:gd name="connsiteX18" fmla="*/ 66675 w 171450"/>
                <a:gd name="connsiteY18" fmla="*/ 85725 h 171450"/>
                <a:gd name="connsiteX19" fmla="*/ 85725 w 171450"/>
                <a:gd name="connsiteY19" fmla="*/ 66675 h 171450"/>
                <a:gd name="connsiteX20" fmla="*/ 152400 w 171450"/>
                <a:gd name="connsiteY20" fmla="*/ 66675 h 171450"/>
                <a:gd name="connsiteX21" fmla="*/ 171450 w 171450"/>
                <a:gd name="connsiteY21" fmla="*/ 85725 h 171450"/>
                <a:gd name="connsiteX22" fmla="*/ 152400 w 171450"/>
                <a:gd name="connsiteY22" fmla="*/ 104775 h 171450"/>
                <a:gd name="connsiteX23" fmla="*/ 133350 w 171450"/>
                <a:gd name="connsiteY23" fmla="*/ 85725 h 171450"/>
                <a:gd name="connsiteX24" fmla="*/ 152400 w 171450"/>
                <a:gd name="connsiteY24" fmla="*/ 66675 h 171450"/>
                <a:gd name="connsiteX25" fmla="*/ 19050 w 171450"/>
                <a:gd name="connsiteY25" fmla="*/ 66675 h 171450"/>
                <a:gd name="connsiteX26" fmla="*/ 38100 w 171450"/>
                <a:gd name="connsiteY26" fmla="*/ 85725 h 171450"/>
                <a:gd name="connsiteX27" fmla="*/ 19050 w 171450"/>
                <a:gd name="connsiteY27" fmla="*/ 104775 h 171450"/>
                <a:gd name="connsiteX28" fmla="*/ 0 w 171450"/>
                <a:gd name="connsiteY28" fmla="*/ 85725 h 171450"/>
                <a:gd name="connsiteX29" fmla="*/ 19050 w 171450"/>
                <a:gd name="connsiteY29" fmla="*/ 66675 h 171450"/>
                <a:gd name="connsiteX30" fmla="*/ 85725 w 171450"/>
                <a:gd name="connsiteY30" fmla="*/ 0 h 171450"/>
                <a:gd name="connsiteX31" fmla="*/ 104775 w 171450"/>
                <a:gd name="connsiteY31" fmla="*/ 19050 h 171450"/>
                <a:gd name="connsiteX32" fmla="*/ 85725 w 171450"/>
                <a:gd name="connsiteY32" fmla="*/ 38100 h 171450"/>
                <a:gd name="connsiteX33" fmla="*/ 66675 w 171450"/>
                <a:gd name="connsiteY33" fmla="*/ 19050 h 171450"/>
                <a:gd name="connsiteX34" fmla="*/ 85725 w 171450"/>
                <a:gd name="connsiteY34" fmla="*/ 0 h 171450"/>
                <a:gd name="connsiteX35" fmla="*/ 152400 w 171450"/>
                <a:gd name="connsiteY35" fmla="*/ 0 h 171450"/>
                <a:gd name="connsiteX36" fmla="*/ 171450 w 171450"/>
                <a:gd name="connsiteY36" fmla="*/ 19050 h 171450"/>
                <a:gd name="connsiteX37" fmla="*/ 152400 w 171450"/>
                <a:gd name="connsiteY37" fmla="*/ 38100 h 171450"/>
                <a:gd name="connsiteX38" fmla="*/ 133350 w 171450"/>
                <a:gd name="connsiteY38" fmla="*/ 19050 h 171450"/>
                <a:gd name="connsiteX39" fmla="*/ 152400 w 171450"/>
                <a:gd name="connsiteY39" fmla="*/ 0 h 171450"/>
                <a:gd name="connsiteX40" fmla="*/ 19050 w 171450"/>
                <a:gd name="connsiteY40" fmla="*/ 0 h 171450"/>
                <a:gd name="connsiteX41" fmla="*/ 38100 w 171450"/>
                <a:gd name="connsiteY41" fmla="*/ 19050 h 171450"/>
                <a:gd name="connsiteX42" fmla="*/ 19050 w 171450"/>
                <a:gd name="connsiteY42" fmla="*/ 38100 h 171450"/>
                <a:gd name="connsiteX43" fmla="*/ 0 w 171450"/>
                <a:gd name="connsiteY43" fmla="*/ 19050 h 171450"/>
                <a:gd name="connsiteX44" fmla="*/ 19050 w 171450"/>
                <a:gd name="connsiteY44" fmla="*/ 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85725" y="133350"/>
                  </a:moveTo>
                  <a:cubicBezTo>
                    <a:pt x="96246" y="133350"/>
                    <a:pt x="104775" y="141879"/>
                    <a:pt x="104775" y="152400"/>
                  </a:cubicBezTo>
                  <a:cubicBezTo>
                    <a:pt x="104775" y="162921"/>
                    <a:pt x="96246" y="171450"/>
                    <a:pt x="85725" y="171450"/>
                  </a:cubicBezTo>
                  <a:cubicBezTo>
                    <a:pt x="75204" y="171450"/>
                    <a:pt x="66675" y="162921"/>
                    <a:pt x="66675" y="152400"/>
                  </a:cubicBezTo>
                  <a:cubicBezTo>
                    <a:pt x="66675" y="141879"/>
                    <a:pt x="75204" y="133350"/>
                    <a:pt x="85725" y="133350"/>
                  </a:cubicBezTo>
                  <a:close/>
                  <a:moveTo>
                    <a:pt x="152400" y="133350"/>
                  </a:moveTo>
                  <a:cubicBezTo>
                    <a:pt x="162921" y="133350"/>
                    <a:pt x="171450" y="141879"/>
                    <a:pt x="171450" y="152400"/>
                  </a:cubicBezTo>
                  <a:cubicBezTo>
                    <a:pt x="171450" y="162921"/>
                    <a:pt x="162921" y="171450"/>
                    <a:pt x="152400" y="171450"/>
                  </a:cubicBezTo>
                  <a:cubicBezTo>
                    <a:pt x="141879" y="171450"/>
                    <a:pt x="133350" y="162921"/>
                    <a:pt x="133350" y="152400"/>
                  </a:cubicBezTo>
                  <a:cubicBezTo>
                    <a:pt x="133350" y="141879"/>
                    <a:pt x="141879" y="133350"/>
                    <a:pt x="152400" y="133350"/>
                  </a:cubicBezTo>
                  <a:close/>
                  <a:moveTo>
                    <a:pt x="19050" y="133350"/>
                  </a:moveTo>
                  <a:cubicBezTo>
                    <a:pt x="29571" y="133350"/>
                    <a:pt x="38100" y="141879"/>
                    <a:pt x="38100" y="152400"/>
                  </a:cubicBezTo>
                  <a:cubicBezTo>
                    <a:pt x="38100" y="162921"/>
                    <a:pt x="29571" y="171450"/>
                    <a:pt x="19050" y="171450"/>
                  </a:cubicBezTo>
                  <a:cubicBezTo>
                    <a:pt x="8529" y="171450"/>
                    <a:pt x="0" y="162921"/>
                    <a:pt x="0" y="152400"/>
                  </a:cubicBezTo>
                  <a:cubicBezTo>
                    <a:pt x="0" y="141879"/>
                    <a:pt x="8529" y="133350"/>
                    <a:pt x="19050" y="133350"/>
                  </a:cubicBezTo>
                  <a:close/>
                  <a:moveTo>
                    <a:pt x="85725" y="66675"/>
                  </a:moveTo>
                  <a:cubicBezTo>
                    <a:pt x="96246" y="66675"/>
                    <a:pt x="104775" y="75204"/>
                    <a:pt x="104775" y="85725"/>
                  </a:cubicBezTo>
                  <a:cubicBezTo>
                    <a:pt x="104775" y="96246"/>
                    <a:pt x="96246" y="104775"/>
                    <a:pt x="85725" y="104775"/>
                  </a:cubicBezTo>
                  <a:cubicBezTo>
                    <a:pt x="75204" y="104775"/>
                    <a:pt x="66675" y="96246"/>
                    <a:pt x="66675" y="85725"/>
                  </a:cubicBezTo>
                  <a:cubicBezTo>
                    <a:pt x="66675" y="75204"/>
                    <a:pt x="75204" y="66675"/>
                    <a:pt x="85725" y="66675"/>
                  </a:cubicBezTo>
                  <a:close/>
                  <a:moveTo>
                    <a:pt x="152400" y="66675"/>
                  </a:moveTo>
                  <a:cubicBezTo>
                    <a:pt x="162921" y="66675"/>
                    <a:pt x="171450" y="75204"/>
                    <a:pt x="171450" y="85725"/>
                  </a:cubicBezTo>
                  <a:cubicBezTo>
                    <a:pt x="171450" y="96246"/>
                    <a:pt x="162921" y="104775"/>
                    <a:pt x="152400" y="104775"/>
                  </a:cubicBezTo>
                  <a:cubicBezTo>
                    <a:pt x="141879" y="104775"/>
                    <a:pt x="133350" y="96246"/>
                    <a:pt x="133350" y="85725"/>
                  </a:cubicBezTo>
                  <a:cubicBezTo>
                    <a:pt x="133350" y="75204"/>
                    <a:pt x="141879" y="66675"/>
                    <a:pt x="152400" y="66675"/>
                  </a:cubicBezTo>
                  <a:close/>
                  <a:moveTo>
                    <a:pt x="19050" y="66675"/>
                  </a:moveTo>
                  <a:cubicBezTo>
                    <a:pt x="29571" y="66675"/>
                    <a:pt x="38100" y="75204"/>
                    <a:pt x="38100" y="85725"/>
                  </a:cubicBezTo>
                  <a:cubicBezTo>
                    <a:pt x="38100" y="96246"/>
                    <a:pt x="29571" y="104775"/>
                    <a:pt x="19050" y="104775"/>
                  </a:cubicBezTo>
                  <a:cubicBezTo>
                    <a:pt x="8529" y="104775"/>
                    <a:pt x="0" y="96246"/>
                    <a:pt x="0" y="85725"/>
                  </a:cubicBezTo>
                  <a:cubicBezTo>
                    <a:pt x="0" y="75204"/>
                    <a:pt x="8529" y="66675"/>
                    <a:pt x="19050" y="66675"/>
                  </a:cubicBezTo>
                  <a:close/>
                  <a:moveTo>
                    <a:pt x="85725" y="0"/>
                  </a:moveTo>
                  <a:cubicBezTo>
                    <a:pt x="96246" y="0"/>
                    <a:pt x="104775" y="8529"/>
                    <a:pt x="104775" y="19050"/>
                  </a:cubicBezTo>
                  <a:cubicBezTo>
                    <a:pt x="104775" y="29571"/>
                    <a:pt x="96246" y="38100"/>
                    <a:pt x="85725" y="38100"/>
                  </a:cubicBezTo>
                  <a:cubicBezTo>
                    <a:pt x="75204" y="38100"/>
                    <a:pt x="66675" y="29571"/>
                    <a:pt x="66675" y="19050"/>
                  </a:cubicBezTo>
                  <a:cubicBezTo>
                    <a:pt x="66675" y="8529"/>
                    <a:pt x="75204" y="0"/>
                    <a:pt x="85725" y="0"/>
                  </a:cubicBezTo>
                  <a:close/>
                  <a:moveTo>
                    <a:pt x="152400" y="0"/>
                  </a:moveTo>
                  <a:cubicBezTo>
                    <a:pt x="162921" y="0"/>
                    <a:pt x="171450" y="8529"/>
                    <a:pt x="171450" y="19050"/>
                  </a:cubicBezTo>
                  <a:cubicBezTo>
                    <a:pt x="171450" y="29571"/>
                    <a:pt x="162921" y="38100"/>
                    <a:pt x="152400" y="38100"/>
                  </a:cubicBezTo>
                  <a:cubicBezTo>
                    <a:pt x="141879" y="38100"/>
                    <a:pt x="133350" y="29571"/>
                    <a:pt x="133350" y="19050"/>
                  </a:cubicBezTo>
                  <a:cubicBezTo>
                    <a:pt x="133350" y="8529"/>
                    <a:pt x="141879" y="0"/>
                    <a:pt x="152400" y="0"/>
                  </a:cubicBezTo>
                  <a:close/>
                  <a:moveTo>
                    <a:pt x="19050" y="0"/>
                  </a:moveTo>
                  <a:cubicBezTo>
                    <a:pt x="29571" y="0"/>
                    <a:pt x="38100" y="8529"/>
                    <a:pt x="38100" y="19050"/>
                  </a:cubicBezTo>
                  <a:cubicBezTo>
                    <a:pt x="38100" y="29571"/>
                    <a:pt x="29571" y="38100"/>
                    <a:pt x="19050" y="38100"/>
                  </a:cubicBezTo>
                  <a:cubicBezTo>
                    <a:pt x="8529" y="38100"/>
                    <a:pt x="0" y="29571"/>
                    <a:pt x="0" y="19050"/>
                  </a:cubicBezTo>
                  <a:cubicBezTo>
                    <a:pt x="0" y="8529"/>
                    <a:pt x="8529" y="0"/>
                    <a:pt x="19050" y="0"/>
                  </a:cubicBezTo>
                  <a:close/>
                </a:path>
              </a:pathLst>
            </a:custGeom>
            <a:solidFill>
              <a:srgbClr val="212121"/>
            </a:solidFill>
            <a:ln w="9525" cap="flat">
              <a:noFill/>
              <a:prstDash val="solid"/>
              <a:miter/>
            </a:ln>
          </p:spPr>
          <p:txBody>
            <a:bodyPr rtlCol="0" anchor="ctr"/>
            <a:lstStyle/>
            <a:p>
              <a:endParaRPr lang="en-US"/>
            </a:p>
          </p:txBody>
        </p:sp>
        <p:sp>
          <p:nvSpPr>
            <p:cNvPr id="292" name="Graphic 22">
              <a:extLst>
                <a:ext uri="{FF2B5EF4-FFF2-40B4-BE49-F238E27FC236}">
                  <a16:creationId xmlns:a16="http://schemas.microsoft.com/office/drawing/2014/main" id="{1F32EDAF-B30B-3C3E-ECAD-6F623FB755F5}"/>
                </a:ext>
                <a:ext uri="{C183D7F6-B498-43B3-948B-1728B52AA6E4}">
                  <adec:decorative xmlns:adec="http://schemas.microsoft.com/office/drawing/2017/decorative" val="1"/>
                </a:ext>
              </a:extLst>
            </p:cNvPr>
            <p:cNvSpPr/>
            <p:nvPr/>
          </p:nvSpPr>
          <p:spPr>
            <a:xfrm>
              <a:off x="8005218" y="3084185"/>
              <a:ext cx="180975" cy="190500"/>
            </a:xfrm>
            <a:custGeom>
              <a:avLst/>
              <a:gdLst>
                <a:gd name="connsiteX0" fmla="*/ 133350 w 180975"/>
                <a:gd name="connsiteY0" fmla="*/ 19050 h 190500"/>
                <a:gd name="connsiteX1" fmla="*/ 123825 w 180975"/>
                <a:gd name="connsiteY1" fmla="*/ 9525 h 190500"/>
                <a:gd name="connsiteX2" fmla="*/ 133350 w 180975"/>
                <a:gd name="connsiteY2" fmla="*/ 0 h 190500"/>
                <a:gd name="connsiteX3" fmla="*/ 171450 w 180975"/>
                <a:gd name="connsiteY3" fmla="*/ 0 h 190500"/>
                <a:gd name="connsiteX4" fmla="*/ 180975 w 180975"/>
                <a:gd name="connsiteY4" fmla="*/ 9525 h 190500"/>
                <a:gd name="connsiteX5" fmla="*/ 180975 w 180975"/>
                <a:gd name="connsiteY5" fmla="*/ 47625 h 190500"/>
                <a:gd name="connsiteX6" fmla="*/ 171450 w 180975"/>
                <a:gd name="connsiteY6" fmla="*/ 57150 h 190500"/>
                <a:gd name="connsiteX7" fmla="*/ 161925 w 180975"/>
                <a:gd name="connsiteY7" fmla="*/ 47625 h 190500"/>
                <a:gd name="connsiteX8" fmla="*/ 161925 w 180975"/>
                <a:gd name="connsiteY8" fmla="*/ 32518 h 190500"/>
                <a:gd name="connsiteX9" fmla="*/ 106747 w 180975"/>
                <a:gd name="connsiteY9" fmla="*/ 87697 h 190500"/>
                <a:gd name="connsiteX10" fmla="*/ 93278 w 180975"/>
                <a:gd name="connsiteY10" fmla="*/ 87697 h 190500"/>
                <a:gd name="connsiteX11" fmla="*/ 66675 w 180975"/>
                <a:gd name="connsiteY11" fmla="*/ 61093 h 190500"/>
                <a:gd name="connsiteX12" fmla="*/ 16259 w 180975"/>
                <a:gd name="connsiteY12" fmla="*/ 111509 h 190500"/>
                <a:gd name="connsiteX13" fmla="*/ 2791 w 180975"/>
                <a:gd name="connsiteY13" fmla="*/ 111275 h 190500"/>
                <a:gd name="connsiteX14" fmla="*/ 2791 w 180975"/>
                <a:gd name="connsiteY14" fmla="*/ 98041 h 190500"/>
                <a:gd name="connsiteX15" fmla="*/ 59941 w 180975"/>
                <a:gd name="connsiteY15" fmla="*/ 40891 h 190500"/>
                <a:gd name="connsiteX16" fmla="*/ 73409 w 180975"/>
                <a:gd name="connsiteY16" fmla="*/ 40891 h 190500"/>
                <a:gd name="connsiteX17" fmla="*/ 100013 w 180975"/>
                <a:gd name="connsiteY17" fmla="*/ 67494 h 190500"/>
                <a:gd name="connsiteX18" fmla="*/ 148457 w 180975"/>
                <a:gd name="connsiteY18" fmla="*/ 19050 h 190500"/>
                <a:gd name="connsiteX19" fmla="*/ 133350 w 180975"/>
                <a:gd name="connsiteY19" fmla="*/ 19050 h 190500"/>
                <a:gd name="connsiteX20" fmla="*/ 19050 w 180975"/>
                <a:gd name="connsiteY20" fmla="*/ 152400 h 190500"/>
                <a:gd name="connsiteX21" fmla="*/ 19050 w 180975"/>
                <a:gd name="connsiteY21" fmla="*/ 180975 h 190500"/>
                <a:gd name="connsiteX22" fmla="*/ 9525 w 180975"/>
                <a:gd name="connsiteY22" fmla="*/ 190500 h 190500"/>
                <a:gd name="connsiteX23" fmla="*/ 0 w 180975"/>
                <a:gd name="connsiteY23" fmla="*/ 180975 h 190500"/>
                <a:gd name="connsiteX24" fmla="*/ 0 w 180975"/>
                <a:gd name="connsiteY24" fmla="*/ 152400 h 190500"/>
                <a:gd name="connsiteX25" fmla="*/ 9525 w 180975"/>
                <a:gd name="connsiteY25" fmla="*/ 142875 h 190500"/>
                <a:gd name="connsiteX26" fmla="*/ 19050 w 180975"/>
                <a:gd name="connsiteY26" fmla="*/ 152400 h 190500"/>
                <a:gd name="connsiteX27" fmla="*/ 66675 w 180975"/>
                <a:gd name="connsiteY27" fmla="*/ 114300 h 190500"/>
                <a:gd name="connsiteX28" fmla="*/ 57150 w 180975"/>
                <a:gd name="connsiteY28" fmla="*/ 104775 h 190500"/>
                <a:gd name="connsiteX29" fmla="*/ 47625 w 180975"/>
                <a:gd name="connsiteY29" fmla="*/ 114300 h 190500"/>
                <a:gd name="connsiteX30" fmla="*/ 47625 w 180975"/>
                <a:gd name="connsiteY30" fmla="*/ 180975 h 190500"/>
                <a:gd name="connsiteX31" fmla="*/ 57150 w 180975"/>
                <a:gd name="connsiteY31" fmla="*/ 190500 h 190500"/>
                <a:gd name="connsiteX32" fmla="*/ 66675 w 180975"/>
                <a:gd name="connsiteY32" fmla="*/ 180975 h 190500"/>
                <a:gd name="connsiteX33" fmla="*/ 66675 w 180975"/>
                <a:gd name="connsiteY33" fmla="*/ 114300 h 190500"/>
                <a:gd name="connsiteX34" fmla="*/ 104775 w 180975"/>
                <a:gd name="connsiteY34" fmla="*/ 123825 h 190500"/>
                <a:gd name="connsiteX35" fmla="*/ 114300 w 180975"/>
                <a:gd name="connsiteY35" fmla="*/ 133350 h 190500"/>
                <a:gd name="connsiteX36" fmla="*/ 114300 w 180975"/>
                <a:gd name="connsiteY36" fmla="*/ 180975 h 190500"/>
                <a:gd name="connsiteX37" fmla="*/ 104775 w 180975"/>
                <a:gd name="connsiteY37" fmla="*/ 190500 h 190500"/>
                <a:gd name="connsiteX38" fmla="*/ 95250 w 180975"/>
                <a:gd name="connsiteY38" fmla="*/ 180975 h 190500"/>
                <a:gd name="connsiteX39" fmla="*/ 95250 w 180975"/>
                <a:gd name="connsiteY39" fmla="*/ 133350 h 190500"/>
                <a:gd name="connsiteX40" fmla="*/ 104775 w 180975"/>
                <a:gd name="connsiteY40" fmla="*/ 123825 h 190500"/>
                <a:gd name="connsiteX41" fmla="*/ 161925 w 180975"/>
                <a:gd name="connsiteY41" fmla="*/ 85725 h 190500"/>
                <a:gd name="connsiteX42" fmla="*/ 152400 w 180975"/>
                <a:gd name="connsiteY42" fmla="*/ 76200 h 190500"/>
                <a:gd name="connsiteX43" fmla="*/ 142875 w 180975"/>
                <a:gd name="connsiteY43" fmla="*/ 85725 h 190500"/>
                <a:gd name="connsiteX44" fmla="*/ 142875 w 180975"/>
                <a:gd name="connsiteY44" fmla="*/ 180975 h 190500"/>
                <a:gd name="connsiteX45" fmla="*/ 152400 w 180975"/>
                <a:gd name="connsiteY45" fmla="*/ 190500 h 190500"/>
                <a:gd name="connsiteX46" fmla="*/ 161925 w 180975"/>
                <a:gd name="connsiteY46" fmla="*/ 180975 h 190500"/>
                <a:gd name="connsiteX47" fmla="*/ 161925 w 180975"/>
                <a:gd name="connsiteY47" fmla="*/ 857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0975" h="190500">
                  <a:moveTo>
                    <a:pt x="133350" y="19050"/>
                  </a:moveTo>
                  <a:cubicBezTo>
                    <a:pt x="128089" y="19050"/>
                    <a:pt x="123825" y="14785"/>
                    <a:pt x="123825" y="9525"/>
                  </a:cubicBezTo>
                  <a:cubicBezTo>
                    <a:pt x="123825" y="4265"/>
                    <a:pt x="128089" y="0"/>
                    <a:pt x="133350" y="0"/>
                  </a:cubicBezTo>
                  <a:lnTo>
                    <a:pt x="171450" y="0"/>
                  </a:lnTo>
                  <a:cubicBezTo>
                    <a:pt x="176711" y="0"/>
                    <a:pt x="180975" y="4265"/>
                    <a:pt x="180975" y="9525"/>
                  </a:cubicBezTo>
                  <a:lnTo>
                    <a:pt x="180975" y="47625"/>
                  </a:lnTo>
                  <a:cubicBezTo>
                    <a:pt x="180975" y="52885"/>
                    <a:pt x="176711" y="57150"/>
                    <a:pt x="171450" y="57150"/>
                  </a:cubicBezTo>
                  <a:cubicBezTo>
                    <a:pt x="166189" y="57150"/>
                    <a:pt x="161925" y="52885"/>
                    <a:pt x="161925" y="47625"/>
                  </a:cubicBezTo>
                  <a:lnTo>
                    <a:pt x="161925" y="32518"/>
                  </a:lnTo>
                  <a:lnTo>
                    <a:pt x="106747" y="87697"/>
                  </a:lnTo>
                  <a:cubicBezTo>
                    <a:pt x="103027" y="91415"/>
                    <a:pt x="96998" y="91415"/>
                    <a:pt x="93278" y="87697"/>
                  </a:cubicBezTo>
                  <a:lnTo>
                    <a:pt x="66675" y="61093"/>
                  </a:lnTo>
                  <a:lnTo>
                    <a:pt x="16259" y="111509"/>
                  </a:lnTo>
                  <a:cubicBezTo>
                    <a:pt x="12475" y="115164"/>
                    <a:pt x="6445" y="115059"/>
                    <a:pt x="2791" y="111275"/>
                  </a:cubicBezTo>
                  <a:cubicBezTo>
                    <a:pt x="-774" y="107584"/>
                    <a:pt x="-774" y="101732"/>
                    <a:pt x="2791" y="98041"/>
                  </a:cubicBezTo>
                  <a:lnTo>
                    <a:pt x="59941" y="40891"/>
                  </a:lnTo>
                  <a:cubicBezTo>
                    <a:pt x="63660" y="37172"/>
                    <a:pt x="69690" y="37172"/>
                    <a:pt x="73409" y="40891"/>
                  </a:cubicBezTo>
                  <a:lnTo>
                    <a:pt x="100013" y="67494"/>
                  </a:lnTo>
                  <a:lnTo>
                    <a:pt x="148457" y="19050"/>
                  </a:lnTo>
                  <a:lnTo>
                    <a:pt x="133350" y="19050"/>
                  </a:lnTo>
                  <a:close/>
                  <a:moveTo>
                    <a:pt x="19050" y="152400"/>
                  </a:moveTo>
                  <a:lnTo>
                    <a:pt x="19050" y="180975"/>
                  </a:lnTo>
                  <a:cubicBezTo>
                    <a:pt x="19050" y="186236"/>
                    <a:pt x="14785" y="190500"/>
                    <a:pt x="9525" y="190500"/>
                  </a:cubicBezTo>
                  <a:cubicBezTo>
                    <a:pt x="4265" y="190500"/>
                    <a:pt x="0" y="186236"/>
                    <a:pt x="0" y="180975"/>
                  </a:cubicBezTo>
                  <a:lnTo>
                    <a:pt x="0" y="152400"/>
                  </a:lnTo>
                  <a:cubicBezTo>
                    <a:pt x="0" y="147139"/>
                    <a:pt x="4265" y="142875"/>
                    <a:pt x="9525" y="142875"/>
                  </a:cubicBezTo>
                  <a:cubicBezTo>
                    <a:pt x="14785" y="142875"/>
                    <a:pt x="19050" y="147139"/>
                    <a:pt x="19050" y="152400"/>
                  </a:cubicBezTo>
                  <a:close/>
                  <a:moveTo>
                    <a:pt x="66675" y="114300"/>
                  </a:moveTo>
                  <a:cubicBezTo>
                    <a:pt x="66675" y="109039"/>
                    <a:pt x="62411" y="104775"/>
                    <a:pt x="57150" y="104775"/>
                  </a:cubicBezTo>
                  <a:cubicBezTo>
                    <a:pt x="51889" y="104775"/>
                    <a:pt x="47625" y="109039"/>
                    <a:pt x="47625" y="114300"/>
                  </a:cubicBezTo>
                  <a:lnTo>
                    <a:pt x="47625" y="180975"/>
                  </a:lnTo>
                  <a:cubicBezTo>
                    <a:pt x="47625" y="186236"/>
                    <a:pt x="51889" y="190500"/>
                    <a:pt x="57150" y="190500"/>
                  </a:cubicBezTo>
                  <a:cubicBezTo>
                    <a:pt x="62411" y="190500"/>
                    <a:pt x="66675" y="186236"/>
                    <a:pt x="66675" y="180975"/>
                  </a:cubicBezTo>
                  <a:lnTo>
                    <a:pt x="66675" y="114300"/>
                  </a:lnTo>
                  <a:close/>
                  <a:moveTo>
                    <a:pt x="104775" y="123825"/>
                  </a:moveTo>
                  <a:cubicBezTo>
                    <a:pt x="110036" y="123825"/>
                    <a:pt x="114300" y="128089"/>
                    <a:pt x="114300" y="133350"/>
                  </a:cubicBezTo>
                  <a:lnTo>
                    <a:pt x="114300" y="180975"/>
                  </a:lnTo>
                  <a:cubicBezTo>
                    <a:pt x="114300" y="186236"/>
                    <a:pt x="110036" y="190500"/>
                    <a:pt x="104775" y="190500"/>
                  </a:cubicBezTo>
                  <a:cubicBezTo>
                    <a:pt x="99514" y="190500"/>
                    <a:pt x="95250" y="186236"/>
                    <a:pt x="95250" y="180975"/>
                  </a:cubicBezTo>
                  <a:lnTo>
                    <a:pt x="95250" y="133350"/>
                  </a:lnTo>
                  <a:cubicBezTo>
                    <a:pt x="95250" y="128089"/>
                    <a:pt x="99514" y="123825"/>
                    <a:pt x="104775" y="123825"/>
                  </a:cubicBezTo>
                  <a:close/>
                  <a:moveTo>
                    <a:pt x="161925" y="85725"/>
                  </a:moveTo>
                  <a:cubicBezTo>
                    <a:pt x="161925" y="80464"/>
                    <a:pt x="157661" y="76200"/>
                    <a:pt x="152400" y="76200"/>
                  </a:cubicBezTo>
                  <a:cubicBezTo>
                    <a:pt x="147139" y="76200"/>
                    <a:pt x="142875" y="80464"/>
                    <a:pt x="142875" y="85725"/>
                  </a:cubicBezTo>
                  <a:lnTo>
                    <a:pt x="142875" y="180975"/>
                  </a:lnTo>
                  <a:cubicBezTo>
                    <a:pt x="142875" y="186236"/>
                    <a:pt x="147139" y="190500"/>
                    <a:pt x="152400" y="190500"/>
                  </a:cubicBezTo>
                  <a:cubicBezTo>
                    <a:pt x="157661" y="190500"/>
                    <a:pt x="161925" y="186236"/>
                    <a:pt x="161925" y="180975"/>
                  </a:cubicBezTo>
                  <a:lnTo>
                    <a:pt x="161925" y="85725"/>
                  </a:lnTo>
                  <a:close/>
                </a:path>
              </a:pathLst>
            </a:custGeom>
            <a:solidFill>
              <a:srgbClr val="212121"/>
            </a:solidFill>
            <a:ln w="9525" cap="flat">
              <a:noFill/>
              <a:prstDash val="solid"/>
              <a:miter/>
            </a:ln>
          </p:spPr>
          <p:txBody>
            <a:bodyPr rtlCol="0" anchor="ctr"/>
            <a:lstStyle/>
            <a:p>
              <a:endParaRPr lang="en-US"/>
            </a:p>
          </p:txBody>
        </p:sp>
        <p:sp>
          <p:nvSpPr>
            <p:cNvPr id="293" name="Graphic 24">
              <a:extLst>
                <a:ext uri="{FF2B5EF4-FFF2-40B4-BE49-F238E27FC236}">
                  <a16:creationId xmlns:a16="http://schemas.microsoft.com/office/drawing/2014/main" id="{51636066-57F6-E407-0349-F7492972A190}"/>
                </a:ext>
                <a:ext uri="{C183D7F6-B498-43B3-948B-1728B52AA6E4}">
                  <adec:decorative xmlns:adec="http://schemas.microsoft.com/office/drawing/2017/decorative" val="1"/>
                </a:ext>
              </a:extLst>
            </p:cNvPr>
            <p:cNvSpPr/>
            <p:nvPr/>
          </p:nvSpPr>
          <p:spPr>
            <a:xfrm>
              <a:off x="8006976" y="3600863"/>
              <a:ext cx="152400" cy="190500"/>
            </a:xfrm>
            <a:custGeom>
              <a:avLst/>
              <a:gdLst>
                <a:gd name="connsiteX0" fmla="*/ 76200 w 152400"/>
                <a:gd name="connsiteY0" fmla="*/ 76200 h 190500"/>
                <a:gd name="connsiteX1" fmla="*/ 152400 w 152400"/>
                <a:gd name="connsiteY1" fmla="*/ 38100 h 190500"/>
                <a:gd name="connsiteX2" fmla="*/ 76200 w 152400"/>
                <a:gd name="connsiteY2" fmla="*/ 0 h 190500"/>
                <a:gd name="connsiteX3" fmla="*/ 0 w 152400"/>
                <a:gd name="connsiteY3" fmla="*/ 38100 h 190500"/>
                <a:gd name="connsiteX4" fmla="*/ 76200 w 152400"/>
                <a:gd name="connsiteY4" fmla="*/ 76200 h 190500"/>
                <a:gd name="connsiteX5" fmla="*/ 136474 w 152400"/>
                <a:gd name="connsiteY5" fmla="*/ 77819 h 190500"/>
                <a:gd name="connsiteX6" fmla="*/ 152400 w 152400"/>
                <a:gd name="connsiteY6" fmla="*/ 67180 h 190500"/>
                <a:gd name="connsiteX7" fmla="*/ 152400 w 152400"/>
                <a:gd name="connsiteY7" fmla="*/ 152400 h 190500"/>
                <a:gd name="connsiteX8" fmla="*/ 76200 w 152400"/>
                <a:gd name="connsiteY8" fmla="*/ 190500 h 190500"/>
                <a:gd name="connsiteX9" fmla="*/ 0 w 152400"/>
                <a:gd name="connsiteY9" fmla="*/ 152400 h 190500"/>
                <a:gd name="connsiteX10" fmla="*/ 0 w 152400"/>
                <a:gd name="connsiteY10" fmla="*/ 67180 h 190500"/>
                <a:gd name="connsiteX11" fmla="*/ 15926 w 152400"/>
                <a:gd name="connsiteY11" fmla="*/ 77819 h 190500"/>
                <a:gd name="connsiteX12" fmla="*/ 76200 w 152400"/>
                <a:gd name="connsiteY12" fmla="*/ 90488 h 190500"/>
                <a:gd name="connsiteX13" fmla="*/ 136474 w 152400"/>
                <a:gd name="connsiteY13" fmla="*/ 77819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2400" h="190500">
                  <a:moveTo>
                    <a:pt x="76200" y="76200"/>
                  </a:moveTo>
                  <a:cubicBezTo>
                    <a:pt x="118281" y="76200"/>
                    <a:pt x="152400" y="59150"/>
                    <a:pt x="152400" y="38100"/>
                  </a:cubicBezTo>
                  <a:cubicBezTo>
                    <a:pt x="152400" y="17050"/>
                    <a:pt x="118281" y="0"/>
                    <a:pt x="76200" y="0"/>
                  </a:cubicBezTo>
                  <a:cubicBezTo>
                    <a:pt x="34119" y="0"/>
                    <a:pt x="0" y="17050"/>
                    <a:pt x="0" y="38100"/>
                  </a:cubicBezTo>
                  <a:cubicBezTo>
                    <a:pt x="0" y="59150"/>
                    <a:pt x="34119" y="76200"/>
                    <a:pt x="76200" y="76200"/>
                  </a:cubicBezTo>
                  <a:close/>
                  <a:moveTo>
                    <a:pt x="136474" y="77819"/>
                  </a:moveTo>
                  <a:cubicBezTo>
                    <a:pt x="142230" y="74993"/>
                    <a:pt x="147585" y="71415"/>
                    <a:pt x="152400" y="67180"/>
                  </a:cubicBezTo>
                  <a:lnTo>
                    <a:pt x="152400" y="152400"/>
                  </a:lnTo>
                  <a:cubicBezTo>
                    <a:pt x="152400" y="173450"/>
                    <a:pt x="118281" y="190500"/>
                    <a:pt x="76200" y="190500"/>
                  </a:cubicBezTo>
                  <a:cubicBezTo>
                    <a:pt x="34119" y="190500"/>
                    <a:pt x="0" y="173450"/>
                    <a:pt x="0" y="152400"/>
                  </a:cubicBezTo>
                  <a:lnTo>
                    <a:pt x="0" y="67180"/>
                  </a:lnTo>
                  <a:cubicBezTo>
                    <a:pt x="4815" y="71415"/>
                    <a:pt x="10170" y="74993"/>
                    <a:pt x="15926" y="77819"/>
                  </a:cubicBezTo>
                  <a:cubicBezTo>
                    <a:pt x="32099" y="85896"/>
                    <a:pt x="53416" y="90488"/>
                    <a:pt x="76200" y="90488"/>
                  </a:cubicBezTo>
                  <a:cubicBezTo>
                    <a:pt x="98984" y="90488"/>
                    <a:pt x="120301" y="85896"/>
                    <a:pt x="136474" y="77819"/>
                  </a:cubicBezTo>
                  <a:close/>
                </a:path>
              </a:pathLst>
            </a:custGeom>
            <a:solidFill>
              <a:srgbClr val="212121"/>
            </a:solidFill>
            <a:ln w="9525" cap="flat">
              <a:noFill/>
              <a:prstDash val="solid"/>
              <a:miter/>
            </a:ln>
          </p:spPr>
          <p:txBody>
            <a:bodyPr rtlCol="0" anchor="ctr"/>
            <a:lstStyle/>
            <a:p>
              <a:endParaRPr lang="en-US"/>
            </a:p>
          </p:txBody>
        </p:sp>
      </p:grpSp>
      <p:sp>
        <p:nvSpPr>
          <p:cNvPr id="251" name="TextBox 250">
            <a:extLst>
              <a:ext uri="{FF2B5EF4-FFF2-40B4-BE49-F238E27FC236}">
                <a16:creationId xmlns:a16="http://schemas.microsoft.com/office/drawing/2014/main" id="{C9A9C540-0816-55A2-780E-C0243EC5CD40}"/>
              </a:ext>
            </a:extLst>
          </p:cNvPr>
          <p:cNvSpPr txBox="1"/>
          <p:nvPr/>
        </p:nvSpPr>
        <p:spPr>
          <a:xfrm>
            <a:off x="588264" y="5513429"/>
            <a:ext cx="2246376" cy="553998"/>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Selected workspaces can be protected using Private Links</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and closed from public internet.</a:t>
            </a:r>
          </a:p>
        </p:txBody>
      </p:sp>
      <p:cxnSp>
        <p:nvCxnSpPr>
          <p:cNvPr id="257" name="Straight Connector 256">
            <a:extLst>
              <a:ext uri="{FF2B5EF4-FFF2-40B4-BE49-F238E27FC236}">
                <a16:creationId xmlns:a16="http://schemas.microsoft.com/office/drawing/2014/main" id="{AF878BE6-C626-95E0-9579-26EB53045A96}"/>
              </a:ext>
              <a:ext uri="{C183D7F6-B498-43B3-948B-1728B52AA6E4}">
                <adec:decorative xmlns:adec="http://schemas.microsoft.com/office/drawing/2017/decorative" val="1"/>
              </a:ext>
            </a:extLst>
          </p:cNvPr>
          <p:cNvCxnSpPr>
            <a:cxnSpLocks/>
          </p:cNvCxnSpPr>
          <p:nvPr/>
        </p:nvCxnSpPr>
        <p:spPr>
          <a:xfrm>
            <a:off x="2980079"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2" name="TextBox 251">
            <a:extLst>
              <a:ext uri="{FF2B5EF4-FFF2-40B4-BE49-F238E27FC236}">
                <a16:creationId xmlns:a16="http://schemas.microsoft.com/office/drawing/2014/main" id="{DAEC69C2-A483-3952-5B05-CF2CCC985142}"/>
              </a:ext>
            </a:extLst>
          </p:cNvPr>
          <p:cNvSpPr txBox="1"/>
          <p:nvPr/>
        </p:nvSpPr>
        <p:spPr>
          <a:xfrm>
            <a:off x="3288078" y="5513429"/>
            <a:ext cx="2523427" cy="553998"/>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mn-cs"/>
              </a:rPr>
              <a:t>Create a secure connection between public and private workspaces using private data access.</a:t>
            </a:r>
          </a:p>
        </p:txBody>
      </p:sp>
      <p:cxnSp>
        <p:nvCxnSpPr>
          <p:cNvPr id="255" name="Straight Connector 254">
            <a:extLst>
              <a:ext uri="{FF2B5EF4-FFF2-40B4-BE49-F238E27FC236}">
                <a16:creationId xmlns:a16="http://schemas.microsoft.com/office/drawing/2014/main" id="{2D3D6B71-A97B-B5C5-6280-03910DE2971E}"/>
              </a:ext>
              <a:ext uri="{C183D7F6-B498-43B3-948B-1728B52AA6E4}">
                <adec:decorative xmlns:adec="http://schemas.microsoft.com/office/drawing/2017/decorative" val="1"/>
              </a:ext>
            </a:extLst>
          </p:cNvPr>
          <p:cNvCxnSpPr>
            <a:cxnSpLocks/>
          </p:cNvCxnSpPr>
          <p:nvPr/>
        </p:nvCxnSpPr>
        <p:spPr>
          <a:xfrm>
            <a:off x="598742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3" name="TextBox 252">
            <a:extLst>
              <a:ext uri="{FF2B5EF4-FFF2-40B4-BE49-F238E27FC236}">
                <a16:creationId xmlns:a16="http://schemas.microsoft.com/office/drawing/2014/main" id="{992E82A7-00B4-59B7-0633-74DC51D115D1}"/>
              </a:ext>
            </a:extLst>
          </p:cNvPr>
          <p:cNvSpPr txBox="1"/>
          <p:nvPr/>
        </p:nvSpPr>
        <p:spPr>
          <a:xfrm>
            <a:off x="6264943" y="5513429"/>
            <a:ext cx="2364402" cy="553998"/>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Public workspaces are secured through Entra policies for example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to use Power BI.</a:t>
            </a:r>
          </a:p>
        </p:txBody>
      </p:sp>
      <p:cxnSp>
        <p:nvCxnSpPr>
          <p:cNvPr id="258" name="Straight Connector 257">
            <a:extLst>
              <a:ext uri="{FF2B5EF4-FFF2-40B4-BE49-F238E27FC236}">
                <a16:creationId xmlns:a16="http://schemas.microsoft.com/office/drawing/2014/main" id="{B527A5E6-E713-F5A2-BD28-67B249EC5781}"/>
              </a:ext>
              <a:ext uri="{C183D7F6-B498-43B3-948B-1728B52AA6E4}">
                <adec:decorative xmlns:adec="http://schemas.microsoft.com/office/drawing/2017/decorative" val="1"/>
              </a:ext>
            </a:extLst>
          </p:cNvPr>
          <p:cNvCxnSpPr>
            <a:cxnSpLocks/>
          </p:cNvCxnSpPr>
          <p:nvPr/>
        </p:nvCxnSpPr>
        <p:spPr>
          <a:xfrm>
            <a:off x="8825584" y="5513429"/>
            <a:ext cx="0" cy="755609"/>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54" name="TextBox 253">
            <a:extLst>
              <a:ext uri="{FF2B5EF4-FFF2-40B4-BE49-F238E27FC236}">
                <a16:creationId xmlns:a16="http://schemas.microsoft.com/office/drawing/2014/main" id="{9075012C-F80A-6D41-E06B-04B96F8835B3}"/>
              </a:ext>
            </a:extLst>
          </p:cNvPr>
          <p:cNvSpPr txBox="1"/>
          <p:nvPr/>
        </p:nvSpPr>
        <p:spPr>
          <a:xfrm>
            <a:off x="9082782" y="5513429"/>
            <a:ext cx="1859538" cy="369332"/>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Limitations of tenant wide </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000000"/>
                </a:solidFill>
                <a:effectLst/>
                <a:uLnTx/>
                <a:uFillTx/>
                <a:latin typeface="Segoe UI"/>
                <a:ea typeface="+mn-ea"/>
                <a:cs typeface="+mn-cs"/>
              </a:rPr>
              <a:t>PL don’t apply !!!</a:t>
            </a:r>
          </a:p>
        </p:txBody>
      </p:sp>
    </p:spTree>
    <p:extLst>
      <p:ext uri="{BB962C8B-B14F-4D97-AF65-F5344CB8AC3E}">
        <p14:creationId xmlns:p14="http://schemas.microsoft.com/office/powerpoint/2010/main" val="6785549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79"/>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95"/>
                                        </p:tgtEl>
                                        <p:attrNameLst>
                                          <p:attrName>style.visibility</p:attrName>
                                        </p:attrNameLst>
                                      </p:cBhvr>
                                      <p:to>
                                        <p:strVal val="visible"/>
                                      </p:to>
                                    </p:set>
                                    <p:animEffect transition="in" filter="fade">
                                      <p:cBhvr>
                                        <p:cTn id="17" dur="500"/>
                                        <p:tgtEl>
                                          <p:spTgt spid="295"/>
                                        </p:tgtEl>
                                      </p:cBhvr>
                                    </p:animEffect>
                                  </p:childTnLst>
                                </p:cTn>
                              </p:par>
                              <p:par>
                                <p:cTn id="18" presetID="42" presetClass="path" presetSubtype="0" decel="100000" fill="hold" nodeType="withEffect">
                                  <p:stCondLst>
                                    <p:cond delay="100"/>
                                  </p:stCondLst>
                                  <p:childTnLst>
                                    <p:animMotion origin="layout" path="M -8.33333E-7 -2.96296E-6 L -8.33333E-7 0.03542 " pathEditMode="relative" rAng="0" ptsTypes="AA">
                                      <p:cBhvr>
                                        <p:cTn id="19" dur="700" spd="-100000" fill="hold"/>
                                        <p:tgtEl>
                                          <p:spTgt spid="29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251"/>
                                        </p:tgtEl>
                                        <p:attrNameLst>
                                          <p:attrName>style.visibility</p:attrName>
                                        </p:attrNameLst>
                                      </p:cBhvr>
                                      <p:to>
                                        <p:strVal val="visible"/>
                                      </p:to>
                                    </p:set>
                                    <p:animEffect transition="in" filter="fade">
                                      <p:cBhvr>
                                        <p:cTn id="22" dur="500"/>
                                        <p:tgtEl>
                                          <p:spTgt spid="251"/>
                                        </p:tgtEl>
                                      </p:cBhvr>
                                    </p:animEffect>
                                  </p:childTnLst>
                                </p:cTn>
                              </p:par>
                              <p:par>
                                <p:cTn id="23" presetID="42" presetClass="path" presetSubtype="0" decel="100000" fill="hold" grpId="1" nodeType="withEffect">
                                  <p:stCondLst>
                                    <p:cond delay="200"/>
                                  </p:stCondLst>
                                  <p:childTnLst>
                                    <p:animMotion origin="layout" path="M -4.58333E-6 -2.96296E-6 L -4.58333E-6 0.03542 " pathEditMode="relative" rAng="0" ptsTypes="AA">
                                      <p:cBhvr>
                                        <p:cTn id="24" dur="700" spd="-100000" fill="hold"/>
                                        <p:tgtEl>
                                          <p:spTgt spid="251"/>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52"/>
                                        </p:tgtEl>
                                        <p:attrNameLst>
                                          <p:attrName>style.visibility</p:attrName>
                                        </p:attrNameLst>
                                      </p:cBhvr>
                                      <p:to>
                                        <p:strVal val="visible"/>
                                      </p:to>
                                    </p:set>
                                    <p:animEffect transition="in" filter="fade">
                                      <p:cBhvr>
                                        <p:cTn id="27" dur="500"/>
                                        <p:tgtEl>
                                          <p:spTgt spid="252"/>
                                        </p:tgtEl>
                                      </p:cBhvr>
                                    </p:animEffect>
                                  </p:childTnLst>
                                </p:cTn>
                              </p:par>
                              <p:par>
                                <p:cTn id="28" presetID="42" presetClass="path" presetSubtype="0" decel="100000" fill="hold" grpId="1" nodeType="withEffect">
                                  <p:stCondLst>
                                    <p:cond delay="200"/>
                                  </p:stCondLst>
                                  <p:childTnLst>
                                    <p:animMotion origin="layout" path="M 2.91667E-6 -2.96296E-6 L 2.91667E-6 0.03542 " pathEditMode="relative" rAng="0" ptsTypes="AA">
                                      <p:cBhvr>
                                        <p:cTn id="29" dur="700" spd="-100000" fill="hold"/>
                                        <p:tgtEl>
                                          <p:spTgt spid="25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253"/>
                                        </p:tgtEl>
                                        <p:attrNameLst>
                                          <p:attrName>style.visibility</p:attrName>
                                        </p:attrNameLst>
                                      </p:cBhvr>
                                      <p:to>
                                        <p:strVal val="visible"/>
                                      </p:to>
                                    </p:set>
                                    <p:animEffect transition="in" filter="fade">
                                      <p:cBhvr>
                                        <p:cTn id="32" dur="500"/>
                                        <p:tgtEl>
                                          <p:spTgt spid="253"/>
                                        </p:tgtEl>
                                      </p:cBhvr>
                                    </p:animEffect>
                                  </p:childTnLst>
                                </p:cTn>
                              </p:par>
                              <p:par>
                                <p:cTn id="33" presetID="42" presetClass="path" presetSubtype="0" decel="100000" fill="hold" grpId="1" nodeType="withEffect">
                                  <p:stCondLst>
                                    <p:cond delay="200"/>
                                  </p:stCondLst>
                                  <p:childTnLst>
                                    <p:animMotion origin="layout" path="M 2.70833E-6 -2.96296E-6 L 2.70833E-6 0.03542 " pathEditMode="relative" rAng="0" ptsTypes="AA">
                                      <p:cBhvr>
                                        <p:cTn id="34" dur="700" spd="-100000" fill="hold"/>
                                        <p:tgtEl>
                                          <p:spTgt spid="253"/>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54"/>
                                        </p:tgtEl>
                                        <p:attrNameLst>
                                          <p:attrName>style.visibility</p:attrName>
                                        </p:attrNameLst>
                                      </p:cBhvr>
                                      <p:to>
                                        <p:strVal val="visible"/>
                                      </p:to>
                                    </p:set>
                                    <p:animEffect transition="in" filter="fade">
                                      <p:cBhvr>
                                        <p:cTn id="37" dur="500"/>
                                        <p:tgtEl>
                                          <p:spTgt spid="254"/>
                                        </p:tgtEl>
                                      </p:cBhvr>
                                    </p:animEffect>
                                  </p:childTnLst>
                                </p:cTn>
                              </p:par>
                              <p:par>
                                <p:cTn id="38" presetID="42" presetClass="path" presetSubtype="0" decel="100000" fill="hold" grpId="1" nodeType="withEffect">
                                  <p:stCondLst>
                                    <p:cond delay="200"/>
                                  </p:stCondLst>
                                  <p:childTnLst>
                                    <p:animMotion origin="layout" path="M -3.95833E-6 2.96296E-6 L -3.95833E-6 0.03541 " pathEditMode="relative" rAng="0" ptsTypes="AA">
                                      <p:cBhvr>
                                        <p:cTn id="39" dur="700" spd="-100000" fill="hold"/>
                                        <p:tgtEl>
                                          <p:spTgt spid="254"/>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258"/>
                                        </p:tgtEl>
                                        <p:attrNameLst>
                                          <p:attrName>style.visibility</p:attrName>
                                        </p:attrNameLst>
                                      </p:cBhvr>
                                      <p:to>
                                        <p:strVal val="visible"/>
                                      </p:to>
                                    </p:set>
                                    <p:animEffect transition="in" filter="fade">
                                      <p:cBhvr>
                                        <p:cTn id="42" dur="500"/>
                                        <p:tgtEl>
                                          <p:spTgt spid="258"/>
                                        </p:tgtEl>
                                      </p:cBhvr>
                                    </p:animEffect>
                                  </p:childTnLst>
                                </p:cTn>
                              </p:par>
                              <p:par>
                                <p:cTn id="43" presetID="42" presetClass="path" presetSubtype="0" decel="100000" fill="hold" nodeType="withEffect">
                                  <p:stCondLst>
                                    <p:cond delay="200"/>
                                  </p:stCondLst>
                                  <p:childTnLst>
                                    <p:animMotion origin="layout" path="M 1.875E-6 2.22222E-6 L 1.875E-6 0.03541 " pathEditMode="relative" rAng="0" ptsTypes="AA">
                                      <p:cBhvr>
                                        <p:cTn id="44" dur="700" spd="-100000" fill="hold"/>
                                        <p:tgtEl>
                                          <p:spTgt spid="258"/>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255"/>
                                        </p:tgtEl>
                                        <p:attrNameLst>
                                          <p:attrName>style.visibility</p:attrName>
                                        </p:attrNameLst>
                                      </p:cBhvr>
                                      <p:to>
                                        <p:strVal val="visible"/>
                                      </p:to>
                                    </p:set>
                                    <p:animEffect transition="in" filter="fade">
                                      <p:cBhvr>
                                        <p:cTn id="47" dur="500"/>
                                        <p:tgtEl>
                                          <p:spTgt spid="255"/>
                                        </p:tgtEl>
                                      </p:cBhvr>
                                    </p:animEffect>
                                  </p:childTnLst>
                                </p:cTn>
                              </p:par>
                              <p:par>
                                <p:cTn id="48" presetID="42" presetClass="path" presetSubtype="0" decel="100000" fill="hold" nodeType="withEffect">
                                  <p:stCondLst>
                                    <p:cond delay="200"/>
                                  </p:stCondLst>
                                  <p:childTnLst>
                                    <p:animMotion origin="layout" path="M 4.16667E-6 2.22222E-6 L 4.16667E-6 0.03541 " pathEditMode="relative" rAng="0" ptsTypes="AA">
                                      <p:cBhvr>
                                        <p:cTn id="49" dur="700" spd="-100000" fill="hold"/>
                                        <p:tgtEl>
                                          <p:spTgt spid="255"/>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257"/>
                                        </p:tgtEl>
                                        <p:attrNameLst>
                                          <p:attrName>style.visibility</p:attrName>
                                        </p:attrNameLst>
                                      </p:cBhvr>
                                      <p:to>
                                        <p:strVal val="visible"/>
                                      </p:to>
                                    </p:set>
                                    <p:animEffect transition="in" filter="fade">
                                      <p:cBhvr>
                                        <p:cTn id="52" dur="500"/>
                                        <p:tgtEl>
                                          <p:spTgt spid="257"/>
                                        </p:tgtEl>
                                      </p:cBhvr>
                                    </p:animEffect>
                                  </p:childTnLst>
                                </p:cTn>
                              </p:par>
                              <p:par>
                                <p:cTn id="53" presetID="42" presetClass="path" presetSubtype="0" decel="100000" fill="hold" nodeType="withEffect">
                                  <p:stCondLst>
                                    <p:cond delay="200"/>
                                  </p:stCondLst>
                                  <p:childTnLst>
                                    <p:animMotion origin="layout" path="M -1.04167E-6 2.22222E-6 L -1.04167E-6 0.03541 " pathEditMode="relative" rAng="0" ptsTypes="AA">
                                      <p:cBhvr>
                                        <p:cTn id="54" dur="700" spd="-100000" fill="hold"/>
                                        <p:tgtEl>
                                          <p:spTgt spid="25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9" grpId="0"/>
      <p:bldP spid="79" grpId="1"/>
      <p:bldP spid="251" grpId="0"/>
      <p:bldP spid="251" grpId="1"/>
      <p:bldP spid="252" grpId="0"/>
      <p:bldP spid="252" grpId="1"/>
      <p:bldP spid="253" grpId="0"/>
      <p:bldP spid="253" grpId="1"/>
      <p:bldP spid="254" grpId="0"/>
      <p:bldP spid="254"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A3995-82D0-C903-8D9E-040E1F0C6DFD}"/>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EB8330EA-2443-39DA-B1EE-08FE969D9A5C}"/>
              </a:ext>
            </a:extLst>
          </p:cNvPr>
          <p:cNvSpPr>
            <a:spLocks noGrp="1"/>
          </p:cNvSpPr>
          <p:nvPr>
            <p:ph type="title"/>
          </p:nvPr>
        </p:nvSpPr>
        <p:spPr>
          <a:xfrm>
            <a:off x="588263" y="457200"/>
            <a:ext cx="11018520" cy="553998"/>
          </a:xfrm>
        </p:spPr>
        <p:txBody>
          <a:bodyPr/>
          <a:lstStyle/>
          <a:p>
            <a:r>
              <a:rPr lang="en-US"/>
              <a:t>Getting data into Fabric</a:t>
            </a:r>
          </a:p>
        </p:txBody>
      </p:sp>
      <p:sp>
        <p:nvSpPr>
          <p:cNvPr id="34" name="Title 2">
            <a:extLst>
              <a:ext uri="{FF2B5EF4-FFF2-40B4-BE49-F238E27FC236}">
                <a16:creationId xmlns:a16="http://schemas.microsoft.com/office/drawing/2014/main" id="{11A6ABBD-71E7-94E7-F6A4-545D3468AFCA}"/>
              </a:ext>
            </a:extLst>
          </p:cNvPr>
          <p:cNvSpPr txBox="1">
            <a:spLocks/>
          </p:cNvSpPr>
          <p:nvPr/>
        </p:nvSpPr>
        <p:spPr>
          <a:xfrm>
            <a:off x="588963" y="1067356"/>
            <a:ext cx="1101725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rPr>
              <a:t>How to connect/load data in the private network from Fabric</a:t>
            </a:r>
          </a:p>
        </p:txBody>
      </p:sp>
      <p:sp>
        <p:nvSpPr>
          <p:cNvPr id="2" name="Rounded Rectangle 1" descr="Section 1">
            <a:extLst>
              <a:ext uri="{FF2B5EF4-FFF2-40B4-BE49-F238E27FC236}">
                <a16:creationId xmlns:a16="http://schemas.microsoft.com/office/drawing/2014/main" id="{768B339C-F6FC-ABC8-B0EB-6A3CCC5100CE}"/>
              </a:ext>
              <a:ext uri="{C183D7F6-B498-43B3-948B-1728B52AA6E4}">
                <adec:decorative xmlns:adec="http://schemas.microsoft.com/office/drawing/2017/decorative" val="0"/>
              </a:ext>
            </a:extLst>
          </p:cNvPr>
          <p:cNvSpPr/>
          <p:nvPr/>
        </p:nvSpPr>
        <p:spPr bwMode="auto">
          <a:xfrm>
            <a:off x="261499" y="2022094"/>
            <a:ext cx="1339345" cy="4251600"/>
          </a:xfrm>
          <a:prstGeom prst="roundRect">
            <a:avLst>
              <a:gd name="adj" fmla="val 1062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a:extLst>
              <a:ext uri="{FF2B5EF4-FFF2-40B4-BE49-F238E27FC236}">
                <a16:creationId xmlns:a16="http://schemas.microsoft.com/office/drawing/2014/main" id="{8D26FCA0-DE66-6EF7-070E-D4C74315FB5F}"/>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630583" y="2376726"/>
            <a:ext cx="601177" cy="336431"/>
          </a:xfrm>
          <a:prstGeom prst="rect">
            <a:avLst/>
          </a:prstGeom>
        </p:spPr>
      </p:pic>
      <p:sp>
        <p:nvSpPr>
          <p:cNvPr id="21" name="Rounded Rectangle 14">
            <a:extLst>
              <a:ext uri="{FF2B5EF4-FFF2-40B4-BE49-F238E27FC236}">
                <a16:creationId xmlns:a16="http://schemas.microsoft.com/office/drawing/2014/main" id="{CA765F18-7A93-BD04-5175-874AB41E9BFD}"/>
              </a:ext>
              <a:ext uri="{C183D7F6-B498-43B3-948B-1728B52AA6E4}">
                <adec:decorative xmlns:adec="http://schemas.microsoft.com/office/drawing/2017/decorative" val="0"/>
              </a:ext>
            </a:extLst>
          </p:cNvPr>
          <p:cNvSpPr/>
          <p:nvPr/>
        </p:nvSpPr>
        <p:spPr>
          <a:xfrm>
            <a:off x="516543" y="2772806"/>
            <a:ext cx="82925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Azure PaaS</a:t>
            </a:r>
          </a:p>
        </p:txBody>
      </p:sp>
      <p:pic>
        <p:nvPicPr>
          <p:cNvPr id="15" name="Graphic 14">
            <a:extLst>
              <a:ext uri="{FF2B5EF4-FFF2-40B4-BE49-F238E27FC236}">
                <a16:creationId xmlns:a16="http://schemas.microsoft.com/office/drawing/2014/main" id="{1F869792-4644-E077-A3F3-E8FC47C1126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9323" y="3231249"/>
            <a:ext cx="243696" cy="243696"/>
          </a:xfrm>
          <a:prstGeom prst="rect">
            <a:avLst/>
          </a:prstGeom>
        </p:spPr>
      </p:pic>
      <p:sp>
        <p:nvSpPr>
          <p:cNvPr id="14" name="Rounded Rectangle 14">
            <a:extLst>
              <a:ext uri="{FF2B5EF4-FFF2-40B4-BE49-F238E27FC236}">
                <a16:creationId xmlns:a16="http://schemas.microsoft.com/office/drawing/2014/main" id="{2B5C81A7-2C70-6AC6-A787-05D72D69D09B}"/>
              </a:ext>
              <a:ext uri="{C183D7F6-B498-43B3-948B-1728B52AA6E4}">
                <adec:decorative xmlns:adec="http://schemas.microsoft.com/office/drawing/2017/decorative" val="0"/>
              </a:ext>
            </a:extLst>
          </p:cNvPr>
          <p:cNvSpPr/>
          <p:nvPr/>
        </p:nvSpPr>
        <p:spPr>
          <a:xfrm>
            <a:off x="500987" y="3504725"/>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Azure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uLnTx/>
                <a:uFillTx/>
                <a:latin typeface="+mj-lt"/>
                <a:ea typeface="+mn-ea"/>
                <a:cs typeface="+mn-cs"/>
              </a:rPr>
              <a:t>Factory</a:t>
            </a:r>
          </a:p>
        </p:txBody>
      </p:sp>
      <p:pic>
        <p:nvPicPr>
          <p:cNvPr id="19" name="Graphic 18">
            <a:extLst>
              <a:ext uri="{FF2B5EF4-FFF2-40B4-BE49-F238E27FC236}">
                <a16:creationId xmlns:a16="http://schemas.microsoft.com/office/drawing/2014/main" id="{111A6CCA-7877-16AD-D236-45AB7835D1D6}"/>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9823" y="4123010"/>
            <a:ext cx="302697" cy="302697"/>
          </a:xfrm>
          <a:prstGeom prst="rect">
            <a:avLst/>
          </a:prstGeom>
        </p:spPr>
      </p:pic>
      <p:sp>
        <p:nvSpPr>
          <p:cNvPr id="18" name="Rounded Rectangle 14">
            <a:extLst>
              <a:ext uri="{FF2B5EF4-FFF2-40B4-BE49-F238E27FC236}">
                <a16:creationId xmlns:a16="http://schemas.microsoft.com/office/drawing/2014/main" id="{B0244821-4371-3902-E5E6-45F87C252678}"/>
              </a:ext>
              <a:ext uri="{C183D7F6-B498-43B3-948B-1728B52AA6E4}">
                <adec:decorative xmlns:adec="http://schemas.microsoft.com/office/drawing/2017/decorative" val="0"/>
              </a:ext>
            </a:extLst>
          </p:cNvPr>
          <p:cNvSpPr/>
          <p:nvPr/>
        </p:nvSpPr>
        <p:spPr>
          <a:xfrm>
            <a:off x="460572" y="4461267"/>
            <a:ext cx="94119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Databricks</a:t>
            </a:r>
            <a:endParaRPr kumimoji="0" lang="en-US" sz="1000" b="0" i="0" u="none" strike="noStrike" kern="0" cap="none" spc="0" normalizeH="0" baseline="0" noProof="0">
              <a:ln>
                <a:noFill/>
              </a:ln>
              <a:uLnTx/>
              <a:uFillTx/>
              <a:latin typeface="+mj-lt"/>
              <a:ea typeface="+mn-ea"/>
              <a:cs typeface="+mn-cs"/>
            </a:endParaRPr>
          </a:p>
        </p:txBody>
      </p:sp>
      <p:pic>
        <p:nvPicPr>
          <p:cNvPr id="17" name="Graphic 16">
            <a:extLst>
              <a:ext uri="{FF2B5EF4-FFF2-40B4-BE49-F238E27FC236}">
                <a16:creationId xmlns:a16="http://schemas.microsoft.com/office/drawing/2014/main" id="{D8A9BD89-09C9-C520-441C-712102828280}"/>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8059" y="5079553"/>
            <a:ext cx="326225" cy="326225"/>
          </a:xfrm>
          <a:prstGeom prst="rect">
            <a:avLst/>
          </a:prstGeom>
        </p:spPr>
      </p:pic>
      <p:sp>
        <p:nvSpPr>
          <p:cNvPr id="16" name="Rounded Rectangle 14">
            <a:extLst>
              <a:ext uri="{FF2B5EF4-FFF2-40B4-BE49-F238E27FC236}">
                <a16:creationId xmlns:a16="http://schemas.microsoft.com/office/drawing/2014/main" id="{5B9779AE-2287-8FDC-3DA5-242B3DDB2F3A}"/>
              </a:ext>
              <a:ext uri="{C183D7F6-B498-43B3-948B-1728B52AA6E4}">
                <adec:decorative xmlns:adec="http://schemas.microsoft.com/office/drawing/2017/decorative" val="0"/>
              </a:ext>
            </a:extLst>
          </p:cNvPr>
          <p:cNvSpPr/>
          <p:nvPr/>
        </p:nvSpPr>
        <p:spPr>
          <a:xfrm>
            <a:off x="460572" y="5439538"/>
            <a:ext cx="941199" cy="479524"/>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latin typeface="+mj-lt"/>
              </a:rPr>
              <a:t>Azure Synapse Analytics (Spark)</a:t>
            </a:r>
            <a:endParaRPr kumimoji="0" lang="en-US" sz="1000" b="0" i="0" u="none" strike="noStrike" kern="0" cap="none" spc="0" normalizeH="0" baseline="0" noProof="0">
              <a:ln>
                <a:noFill/>
              </a:ln>
              <a:uLnTx/>
              <a:uFillTx/>
              <a:latin typeface="+mj-lt"/>
              <a:ea typeface="+mn-ea"/>
              <a:cs typeface="+mn-cs"/>
            </a:endParaRPr>
          </a:p>
        </p:txBody>
      </p:sp>
      <p:sp>
        <p:nvSpPr>
          <p:cNvPr id="29" name="Rounded Rectangle 14">
            <a:extLst>
              <a:ext uri="{FF2B5EF4-FFF2-40B4-BE49-F238E27FC236}">
                <a16:creationId xmlns:a16="http://schemas.microsoft.com/office/drawing/2014/main" id="{C272431E-248F-23B8-6F44-19624E0988C1}"/>
              </a:ext>
              <a:ext uri="{C183D7F6-B498-43B3-948B-1728B52AA6E4}">
                <adec:decorative xmlns:adec="http://schemas.microsoft.com/office/drawing/2017/decorative" val="0"/>
              </a:ext>
            </a:extLst>
          </p:cNvPr>
          <p:cNvSpPr/>
          <p:nvPr/>
        </p:nvSpPr>
        <p:spPr>
          <a:xfrm>
            <a:off x="2899207" y="2946071"/>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sp>
        <p:nvSpPr>
          <p:cNvPr id="5" name="Rounded Rectangle 4" descr="Section 2.2">
            <a:extLst>
              <a:ext uri="{FF2B5EF4-FFF2-40B4-BE49-F238E27FC236}">
                <a16:creationId xmlns:a16="http://schemas.microsoft.com/office/drawing/2014/main" id="{8DA8F28E-E43C-CDDE-2C1A-D7068F064852}"/>
              </a:ext>
              <a:ext uri="{C183D7F6-B498-43B3-948B-1728B52AA6E4}">
                <adec:decorative xmlns:adec="http://schemas.microsoft.com/office/drawing/2017/decorative" val="0"/>
              </a:ext>
            </a:extLst>
          </p:cNvPr>
          <p:cNvSpPr/>
          <p:nvPr/>
        </p:nvSpPr>
        <p:spPr bwMode="auto">
          <a:xfrm>
            <a:off x="2560768" y="2022094"/>
            <a:ext cx="1727368" cy="4251600"/>
          </a:xfrm>
          <a:prstGeom prst="roundRect">
            <a:avLst>
              <a:gd name="adj" fmla="val 8463"/>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Rounded Rectangle 14">
            <a:extLst>
              <a:ext uri="{FF2B5EF4-FFF2-40B4-BE49-F238E27FC236}">
                <a16:creationId xmlns:a16="http://schemas.microsoft.com/office/drawing/2014/main" id="{B0088CEB-A857-F3AA-51C7-C1B239F343BA}"/>
              </a:ext>
              <a:ext uri="{C183D7F6-B498-43B3-948B-1728B52AA6E4}">
                <adec:decorative xmlns:adec="http://schemas.microsoft.com/office/drawing/2017/decorative" val="0"/>
              </a:ext>
            </a:extLst>
          </p:cNvPr>
          <p:cNvSpPr/>
          <p:nvPr/>
        </p:nvSpPr>
        <p:spPr>
          <a:xfrm>
            <a:off x="2946469" y="4065627"/>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Dataflows Gen2</a:t>
            </a:r>
            <a:endParaRPr lang="en-US" sz="1000">
              <a:latin typeface="+mj-lt"/>
            </a:endParaRPr>
          </a:p>
        </p:txBody>
      </p:sp>
      <p:pic>
        <p:nvPicPr>
          <p:cNvPr id="37" name="Graphic 36">
            <a:extLst>
              <a:ext uri="{FF2B5EF4-FFF2-40B4-BE49-F238E27FC236}">
                <a16:creationId xmlns:a16="http://schemas.microsoft.com/office/drawing/2014/main" id="{B746A784-E49E-A230-E35C-DD7AB26CC70F}"/>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52934" y="5222425"/>
            <a:ext cx="338619" cy="322523"/>
          </a:xfrm>
          <a:prstGeom prst="rect">
            <a:avLst/>
          </a:prstGeom>
        </p:spPr>
      </p:pic>
      <p:sp>
        <p:nvSpPr>
          <p:cNvPr id="38" name="Rounded Rectangle 14">
            <a:extLst>
              <a:ext uri="{FF2B5EF4-FFF2-40B4-BE49-F238E27FC236}">
                <a16:creationId xmlns:a16="http://schemas.microsoft.com/office/drawing/2014/main" id="{0E76A9F6-78E0-109D-6320-781E6FB90160}"/>
              </a:ext>
              <a:ext uri="{C183D7F6-B498-43B3-948B-1728B52AA6E4}">
                <adec:decorative xmlns:adec="http://schemas.microsoft.com/office/drawing/2017/decorative" val="0"/>
              </a:ext>
            </a:extLst>
          </p:cNvPr>
          <p:cNvSpPr/>
          <p:nvPr/>
        </p:nvSpPr>
        <p:spPr>
          <a:xfrm>
            <a:off x="2592059" y="5620367"/>
            <a:ext cx="860369" cy="46166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a:t>
            </a:r>
            <a:br>
              <a:rPr lang="en-US" sz="1000" kern="0">
                <a:latin typeface="+mj-lt"/>
              </a:rPr>
            </a:br>
            <a:r>
              <a:rPr lang="en-US" sz="1000" kern="0">
                <a:latin typeface="+mj-lt"/>
              </a:rPr>
              <a:t>Data </a:t>
            </a:r>
            <a:br>
              <a:rPr lang="en-US" sz="1000" kern="0">
                <a:latin typeface="+mj-lt"/>
              </a:rPr>
            </a:br>
            <a:r>
              <a:rPr lang="en-US" sz="1000" kern="0">
                <a:latin typeface="+mj-lt"/>
              </a:rPr>
              <a:t>Gateway</a:t>
            </a:r>
            <a:endParaRPr lang="en-US" sz="1000" kern="0">
              <a:latin typeface="+mj-lt"/>
              <a:cs typeface="Segoe UI Semibold"/>
            </a:endParaRPr>
          </a:p>
        </p:txBody>
      </p:sp>
      <p:pic>
        <p:nvPicPr>
          <p:cNvPr id="30" name="Graphic 29">
            <a:extLst>
              <a:ext uri="{FF2B5EF4-FFF2-40B4-BE49-F238E27FC236}">
                <a16:creationId xmlns:a16="http://schemas.microsoft.com/office/drawing/2014/main" id="{23B7ED7C-0C91-5A93-7F52-7B15A0122FE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55340" y="5219105"/>
            <a:ext cx="342642" cy="326547"/>
          </a:xfrm>
          <a:prstGeom prst="rect">
            <a:avLst/>
          </a:prstGeom>
        </p:spPr>
      </p:pic>
      <p:sp>
        <p:nvSpPr>
          <p:cNvPr id="33" name="Rounded Rectangle 14">
            <a:extLst>
              <a:ext uri="{FF2B5EF4-FFF2-40B4-BE49-F238E27FC236}">
                <a16:creationId xmlns:a16="http://schemas.microsoft.com/office/drawing/2014/main" id="{5E70BEB6-A5ED-CFA7-C6D2-0333CE841E18}"/>
              </a:ext>
              <a:ext uri="{C183D7F6-B498-43B3-948B-1728B52AA6E4}">
                <adec:decorative xmlns:adec="http://schemas.microsoft.com/office/drawing/2017/decorative" val="0"/>
              </a:ext>
            </a:extLst>
          </p:cNvPr>
          <p:cNvSpPr/>
          <p:nvPr/>
        </p:nvSpPr>
        <p:spPr>
          <a:xfrm>
            <a:off x="3396477" y="5620367"/>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err="1">
                <a:latin typeface="+mj-lt"/>
              </a:rPr>
              <a:t>VNet</a:t>
            </a:r>
            <a:r>
              <a:rPr lang="en-US" sz="1000" kern="0">
                <a:latin typeface="+mj-lt"/>
              </a:rPr>
              <a:t> Data Gateway</a:t>
            </a:r>
            <a:endParaRPr lang="en-US" sz="1000" kern="0">
              <a:latin typeface="+mj-lt"/>
              <a:cs typeface="Segoe UI Semibold"/>
            </a:endParaRPr>
          </a:p>
        </p:txBody>
      </p:sp>
      <p:sp>
        <p:nvSpPr>
          <p:cNvPr id="7" name="Rounded Rectangle 6" descr="Section 3">
            <a:extLst>
              <a:ext uri="{FF2B5EF4-FFF2-40B4-BE49-F238E27FC236}">
                <a16:creationId xmlns:a16="http://schemas.microsoft.com/office/drawing/2014/main" id="{BDDC2952-59D9-FAF4-4AC8-521BE02FF08A}"/>
              </a:ext>
              <a:ext uri="{C183D7F6-B498-43B3-948B-1728B52AA6E4}">
                <adec:decorative xmlns:adec="http://schemas.microsoft.com/office/drawing/2017/decorative" val="0"/>
              </a:ext>
            </a:extLst>
          </p:cNvPr>
          <p:cNvSpPr/>
          <p:nvPr/>
        </p:nvSpPr>
        <p:spPr bwMode="auto">
          <a:xfrm>
            <a:off x="4503786" y="2022094"/>
            <a:ext cx="1976400" cy="4251600"/>
          </a:xfrm>
          <a:prstGeom prst="roundRect">
            <a:avLst>
              <a:gd name="adj" fmla="val 7789"/>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5" name="Graphic 64">
            <a:extLst>
              <a:ext uri="{FF2B5EF4-FFF2-40B4-BE49-F238E27FC236}">
                <a16:creationId xmlns:a16="http://schemas.microsoft.com/office/drawing/2014/main" id="{6C84AF29-71CA-C091-EE76-EA5C9C42696A}"/>
              </a:ext>
              <a:ext uri="{C183D7F6-B498-43B3-948B-1728B52AA6E4}">
                <adec:decorative xmlns:adec="http://schemas.microsoft.com/office/drawing/2017/decorative" val="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5295647" y="2505875"/>
            <a:ext cx="392678" cy="339006"/>
          </a:xfrm>
          <a:prstGeom prst="rect">
            <a:avLst/>
          </a:prstGeom>
        </p:spPr>
      </p:pic>
      <p:sp>
        <p:nvSpPr>
          <p:cNvPr id="68" name="Rounded Rectangle 14">
            <a:extLst>
              <a:ext uri="{FF2B5EF4-FFF2-40B4-BE49-F238E27FC236}">
                <a16:creationId xmlns:a16="http://schemas.microsoft.com/office/drawing/2014/main" id="{DC6FF3AC-C169-B068-A49F-BA79DC737104}"/>
              </a:ext>
              <a:ext uri="{C183D7F6-B498-43B3-948B-1728B52AA6E4}">
                <adec:decorative xmlns:adec="http://schemas.microsoft.com/office/drawing/2017/decorative" val="0"/>
              </a:ext>
            </a:extLst>
          </p:cNvPr>
          <p:cNvSpPr/>
          <p:nvPr/>
        </p:nvSpPr>
        <p:spPr>
          <a:xfrm>
            <a:off x="5061802" y="2921435"/>
            <a:ext cx="860369"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Spark</a:t>
            </a:r>
          </a:p>
        </p:txBody>
      </p:sp>
      <p:sp>
        <p:nvSpPr>
          <p:cNvPr id="63" name="Rounded Rectangle 14">
            <a:extLst>
              <a:ext uri="{FF2B5EF4-FFF2-40B4-BE49-F238E27FC236}">
                <a16:creationId xmlns:a16="http://schemas.microsoft.com/office/drawing/2014/main" id="{87566B88-4E18-4042-953F-335089121C18}"/>
              </a:ext>
              <a:ext uri="{C183D7F6-B498-43B3-948B-1728B52AA6E4}">
                <adec:decorative xmlns:adec="http://schemas.microsoft.com/office/drawing/2017/decorative" val="0"/>
              </a:ext>
            </a:extLst>
          </p:cNvPr>
          <p:cNvSpPr/>
          <p:nvPr/>
        </p:nvSpPr>
        <p:spPr>
          <a:xfrm>
            <a:off x="4717075" y="5595660"/>
            <a:ext cx="1644918" cy="30777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Managed private </a:t>
            </a:r>
            <a:br>
              <a:rPr lang="en-US" sz="1000" kern="0">
                <a:latin typeface="+mj-lt"/>
                <a:cs typeface="Segoe UI Semibold"/>
              </a:rPr>
            </a:br>
            <a:r>
              <a:rPr lang="en-US" sz="1000" kern="0">
                <a:latin typeface="+mj-lt"/>
                <a:cs typeface="Segoe UI Semibold"/>
              </a:rPr>
              <a:t>endpoints</a:t>
            </a:r>
          </a:p>
        </p:txBody>
      </p:sp>
      <p:pic>
        <p:nvPicPr>
          <p:cNvPr id="69" name="Picture 68">
            <a:extLst>
              <a:ext uri="{FF2B5EF4-FFF2-40B4-BE49-F238E27FC236}">
                <a16:creationId xmlns:a16="http://schemas.microsoft.com/office/drawing/2014/main" id="{C7FD2EF1-83B9-067D-3D8F-7560438DBF38}"/>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5176850" y="3281548"/>
            <a:ext cx="576923" cy="634012"/>
          </a:xfrm>
          <a:prstGeom prst="rect">
            <a:avLst/>
          </a:prstGeom>
        </p:spPr>
      </p:pic>
      <p:sp>
        <p:nvSpPr>
          <p:cNvPr id="70" name="Rounded Rectangle 14">
            <a:extLst>
              <a:ext uri="{FF2B5EF4-FFF2-40B4-BE49-F238E27FC236}">
                <a16:creationId xmlns:a16="http://schemas.microsoft.com/office/drawing/2014/main" id="{C89FB649-9533-653B-2394-D276D498D760}"/>
              </a:ext>
              <a:ext uri="{C183D7F6-B498-43B3-948B-1728B52AA6E4}">
                <adec:decorative xmlns:adec="http://schemas.microsoft.com/office/drawing/2017/decorative" val="0"/>
              </a:ext>
            </a:extLst>
          </p:cNvPr>
          <p:cNvSpPr/>
          <p:nvPr/>
        </p:nvSpPr>
        <p:spPr>
          <a:xfrm>
            <a:off x="5035127" y="3903894"/>
            <a:ext cx="860369"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Eventstreams</a:t>
            </a:r>
          </a:p>
        </p:txBody>
      </p:sp>
      <p:sp>
        <p:nvSpPr>
          <p:cNvPr id="3" name="Rounded Rectangle 2" descr="Section 4">
            <a:extLst>
              <a:ext uri="{FF2B5EF4-FFF2-40B4-BE49-F238E27FC236}">
                <a16:creationId xmlns:a16="http://schemas.microsoft.com/office/drawing/2014/main" id="{069FC58C-77E0-151D-8EF8-04CC92CAB25E}"/>
              </a:ext>
              <a:ext uri="{C183D7F6-B498-43B3-948B-1728B52AA6E4}">
                <adec:decorative xmlns:adec="http://schemas.microsoft.com/office/drawing/2017/decorative" val="0"/>
              </a:ext>
            </a:extLst>
          </p:cNvPr>
          <p:cNvSpPr/>
          <p:nvPr/>
        </p:nvSpPr>
        <p:spPr bwMode="auto">
          <a:xfrm>
            <a:off x="6695837" y="2022094"/>
            <a:ext cx="2574991" cy="4251600"/>
          </a:xfrm>
          <a:prstGeom prst="roundRect">
            <a:avLst>
              <a:gd name="adj" fmla="val 5791"/>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1" name="Picture 80">
            <a:extLst>
              <a:ext uri="{FF2B5EF4-FFF2-40B4-BE49-F238E27FC236}">
                <a16:creationId xmlns:a16="http://schemas.microsoft.com/office/drawing/2014/main" id="{F98FC6B7-687C-35F5-3C1B-D195E08F2620}"/>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158030" y="2315565"/>
            <a:ext cx="463303" cy="503474"/>
          </a:xfrm>
          <a:prstGeom prst="rect">
            <a:avLst/>
          </a:prstGeom>
        </p:spPr>
      </p:pic>
      <p:cxnSp>
        <p:nvCxnSpPr>
          <p:cNvPr id="161" name="Straight Arrow Connector 160">
            <a:extLst>
              <a:ext uri="{FF2B5EF4-FFF2-40B4-BE49-F238E27FC236}">
                <a16:creationId xmlns:a16="http://schemas.microsoft.com/office/drawing/2014/main" id="{436D0513-7B24-B378-9086-25F8ABB00EC5}"/>
              </a:ext>
              <a:ext uri="{C183D7F6-B498-43B3-948B-1728B52AA6E4}">
                <adec:decorative xmlns:adec="http://schemas.microsoft.com/office/drawing/2017/decorative" val="1"/>
              </a:ext>
            </a:extLst>
          </p:cNvPr>
          <p:cNvCxnSpPr>
            <a:cxnSpLocks/>
          </p:cNvCxnSpPr>
          <p:nvPr/>
        </p:nvCxnSpPr>
        <p:spPr>
          <a:xfrm flipH="1">
            <a:off x="7768601" y="2604875"/>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82" name="Rounded Rectangle 14">
            <a:extLst>
              <a:ext uri="{FF2B5EF4-FFF2-40B4-BE49-F238E27FC236}">
                <a16:creationId xmlns:a16="http://schemas.microsoft.com/office/drawing/2014/main" id="{E6F60E4F-507D-F266-1E5C-5F47D4C74F52}"/>
              </a:ext>
              <a:ext uri="{C183D7F6-B498-43B3-948B-1728B52AA6E4}">
                <adec:decorative xmlns:adec="http://schemas.microsoft.com/office/drawing/2017/decorative" val="0"/>
              </a:ext>
            </a:extLst>
          </p:cNvPr>
          <p:cNvSpPr/>
          <p:nvPr/>
        </p:nvSpPr>
        <p:spPr>
          <a:xfrm>
            <a:off x="7416815" y="2900626"/>
            <a:ext cx="1133034"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Shortcut to ADLS Gen2</a:t>
            </a:r>
            <a:endParaRPr lang="en-US" sz="1000">
              <a:latin typeface="+mj-lt"/>
            </a:endParaRPr>
          </a:p>
        </p:txBody>
      </p:sp>
      <p:pic>
        <p:nvPicPr>
          <p:cNvPr id="138" name="Picture 137">
            <a:extLst>
              <a:ext uri="{FF2B5EF4-FFF2-40B4-BE49-F238E27FC236}">
                <a16:creationId xmlns:a16="http://schemas.microsoft.com/office/drawing/2014/main" id="{465D5795-E47D-0580-448C-89F4DB46B9EB}"/>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158030" y="3252155"/>
            <a:ext cx="463303" cy="503474"/>
          </a:xfrm>
          <a:prstGeom prst="rect">
            <a:avLst/>
          </a:prstGeom>
        </p:spPr>
      </p:pic>
      <p:cxnSp>
        <p:nvCxnSpPr>
          <p:cNvPr id="160" name="Straight Arrow Connector 159">
            <a:extLst>
              <a:ext uri="{FF2B5EF4-FFF2-40B4-BE49-F238E27FC236}">
                <a16:creationId xmlns:a16="http://schemas.microsoft.com/office/drawing/2014/main" id="{7AE3E8FF-0F88-B0C6-16CB-7C83E00CDAC5}"/>
              </a:ext>
              <a:ext uri="{C183D7F6-B498-43B3-948B-1728B52AA6E4}">
                <adec:decorative xmlns:adec="http://schemas.microsoft.com/office/drawing/2017/decorative" val="1"/>
              </a:ext>
            </a:extLst>
          </p:cNvPr>
          <p:cNvCxnSpPr>
            <a:cxnSpLocks/>
          </p:cNvCxnSpPr>
          <p:nvPr/>
        </p:nvCxnSpPr>
        <p:spPr>
          <a:xfrm flipH="1">
            <a:off x="7768601" y="3531975"/>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141" name="Rounded Rectangle 14">
            <a:extLst>
              <a:ext uri="{FF2B5EF4-FFF2-40B4-BE49-F238E27FC236}">
                <a16:creationId xmlns:a16="http://schemas.microsoft.com/office/drawing/2014/main" id="{5C834DBC-E464-A6EA-5820-3467BC874E31}"/>
              </a:ext>
              <a:ext uri="{C183D7F6-B498-43B3-948B-1728B52AA6E4}">
                <adec:decorative xmlns:adec="http://schemas.microsoft.com/office/drawing/2017/decorative" val="0"/>
              </a:ext>
            </a:extLst>
          </p:cNvPr>
          <p:cNvSpPr/>
          <p:nvPr/>
        </p:nvSpPr>
        <p:spPr>
          <a:xfrm>
            <a:off x="7475244" y="3823515"/>
            <a:ext cx="1016177"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Fabric Pipelines (COPY)</a:t>
            </a:r>
            <a:endParaRPr lang="en-US" sz="1000">
              <a:latin typeface="+mj-lt"/>
            </a:endParaRPr>
          </a:p>
        </p:txBody>
      </p:sp>
      <p:pic>
        <p:nvPicPr>
          <p:cNvPr id="142" name="Picture 141">
            <a:extLst>
              <a:ext uri="{FF2B5EF4-FFF2-40B4-BE49-F238E27FC236}">
                <a16:creationId xmlns:a16="http://schemas.microsoft.com/office/drawing/2014/main" id="{F7C5A689-0707-5BF4-B133-B723A4EC9B89}"/>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7158030" y="4264590"/>
            <a:ext cx="463303" cy="503474"/>
          </a:xfrm>
          <a:prstGeom prst="rect">
            <a:avLst/>
          </a:prstGeom>
        </p:spPr>
      </p:pic>
      <p:cxnSp>
        <p:nvCxnSpPr>
          <p:cNvPr id="158" name="Straight Arrow Connector 157">
            <a:extLst>
              <a:ext uri="{FF2B5EF4-FFF2-40B4-BE49-F238E27FC236}">
                <a16:creationId xmlns:a16="http://schemas.microsoft.com/office/drawing/2014/main" id="{EDAD953B-794A-7195-5822-3734A7015611}"/>
              </a:ext>
              <a:ext uri="{C183D7F6-B498-43B3-948B-1728B52AA6E4}">
                <adec:decorative xmlns:adec="http://schemas.microsoft.com/office/drawing/2017/decorative" val="1"/>
              </a:ext>
            </a:extLst>
          </p:cNvPr>
          <p:cNvCxnSpPr>
            <a:cxnSpLocks/>
          </p:cNvCxnSpPr>
          <p:nvPr/>
        </p:nvCxnSpPr>
        <p:spPr>
          <a:xfrm flipH="1">
            <a:off x="7768601" y="4554325"/>
            <a:ext cx="430120"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43" name="Graphic 142">
            <a:extLst>
              <a:ext uri="{FF2B5EF4-FFF2-40B4-BE49-F238E27FC236}">
                <a16:creationId xmlns:a16="http://schemas.microsoft.com/office/drawing/2014/main" id="{FA6B3813-F3BD-0A5F-52BC-3CB9785FC6F4}"/>
              </a:ext>
              <a:ext uri="{C183D7F6-B498-43B3-948B-1728B52AA6E4}">
                <adec:decorative xmlns:adec="http://schemas.microsoft.com/office/drawing/2017/decorative" val="1"/>
              </a:ext>
            </a:extLst>
          </p:cNvPr>
          <p:cNvPicPr>
            <a:picLocks/>
          </p:cNvPicPr>
          <p:nvPr/>
        </p:nvPicPr>
        <p:blipFill rotWithShape="1">
          <a:blip r:embed="rId17">
            <a:extLst>
              <a:ext uri="{96DAC541-7B7A-43D3-8B79-37D633B846F1}">
                <asvg:svgBlip xmlns:asvg="http://schemas.microsoft.com/office/drawing/2016/SVG/main" r:embed="rId18"/>
              </a:ext>
            </a:extLst>
          </a:blip>
          <a:srcRect l="-5296" r="-5296"/>
          <a:stretch/>
        </p:blipFill>
        <p:spPr>
          <a:xfrm>
            <a:off x="8345331" y="4309734"/>
            <a:ext cx="463303" cy="460235"/>
          </a:xfrm>
          <a:prstGeom prst="rect">
            <a:avLst/>
          </a:prstGeom>
          <a:effectLst/>
        </p:spPr>
      </p:pic>
      <p:sp>
        <p:nvSpPr>
          <p:cNvPr id="145" name="Rounded Rectangle 14">
            <a:extLst>
              <a:ext uri="{FF2B5EF4-FFF2-40B4-BE49-F238E27FC236}">
                <a16:creationId xmlns:a16="http://schemas.microsoft.com/office/drawing/2014/main" id="{13EE8B5D-288C-CF23-DDF2-05E803D6DF17}"/>
              </a:ext>
              <a:ext uri="{C183D7F6-B498-43B3-948B-1728B52AA6E4}">
                <adec:decorative xmlns:adec="http://schemas.microsoft.com/office/drawing/2017/decorative" val="0"/>
              </a:ext>
            </a:extLst>
          </p:cNvPr>
          <p:cNvSpPr/>
          <p:nvPr/>
        </p:nvSpPr>
        <p:spPr>
          <a:xfrm>
            <a:off x="7475244" y="4802453"/>
            <a:ext cx="1016177"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COPY INTO DW</a:t>
            </a:r>
            <a:endParaRPr lang="en-US" sz="1000">
              <a:latin typeface="+mj-lt"/>
            </a:endParaRPr>
          </a:p>
        </p:txBody>
      </p:sp>
      <p:sp>
        <p:nvSpPr>
          <p:cNvPr id="156" name="Graphic 153">
            <a:extLst>
              <a:ext uri="{FF2B5EF4-FFF2-40B4-BE49-F238E27FC236}">
                <a16:creationId xmlns:a16="http://schemas.microsoft.com/office/drawing/2014/main" id="{DFAFE491-580B-2ECA-B8D3-B41AACFCFB09}"/>
              </a:ext>
              <a:ext uri="{C183D7F6-B498-43B3-948B-1728B52AA6E4}">
                <adec:decorative xmlns:adec="http://schemas.microsoft.com/office/drawing/2017/decorative" val="1"/>
              </a:ext>
            </a:extLst>
          </p:cNvPr>
          <p:cNvSpPr/>
          <p:nvPr/>
        </p:nvSpPr>
        <p:spPr>
          <a:xfrm>
            <a:off x="7768602" y="5279221"/>
            <a:ext cx="429460" cy="429460"/>
          </a:xfrm>
          <a:custGeom>
            <a:avLst/>
            <a:gdLst>
              <a:gd name="connsiteX0" fmla="*/ 214730 w 429460"/>
              <a:gd name="connsiteY0" fmla="*/ 0 h 429460"/>
              <a:gd name="connsiteX1" fmla="*/ 429461 w 429460"/>
              <a:gd name="connsiteY1" fmla="*/ 214730 h 429460"/>
              <a:gd name="connsiteX2" fmla="*/ 214730 w 429460"/>
              <a:gd name="connsiteY2" fmla="*/ 429461 h 429460"/>
              <a:gd name="connsiteX3" fmla="*/ 0 w 429460"/>
              <a:gd name="connsiteY3" fmla="*/ 214730 h 429460"/>
              <a:gd name="connsiteX4" fmla="*/ 214730 w 429460"/>
              <a:gd name="connsiteY4" fmla="*/ 0 h 429460"/>
              <a:gd name="connsiteX5" fmla="*/ 283874 w 429460"/>
              <a:gd name="connsiteY5" fmla="*/ 149667 h 429460"/>
              <a:gd name="connsiteX6" fmla="*/ 187889 w 429460"/>
              <a:gd name="connsiteY6" fmla="*/ 245652 h 429460"/>
              <a:gd name="connsiteX7" fmla="*/ 145587 w 429460"/>
              <a:gd name="connsiteY7" fmla="*/ 203350 h 429460"/>
              <a:gd name="connsiteX8" fmla="*/ 122826 w 429460"/>
              <a:gd name="connsiteY8" fmla="*/ 204153 h 429460"/>
              <a:gd name="connsiteX9" fmla="*/ 122826 w 429460"/>
              <a:gd name="connsiteY9" fmla="*/ 226111 h 429460"/>
              <a:gd name="connsiteX10" fmla="*/ 176508 w 429460"/>
              <a:gd name="connsiteY10" fmla="*/ 279794 h 429460"/>
              <a:gd name="connsiteX11" fmla="*/ 199270 w 429460"/>
              <a:gd name="connsiteY11" fmla="*/ 279794 h 429460"/>
              <a:gd name="connsiteX12" fmla="*/ 306635 w 429460"/>
              <a:gd name="connsiteY12" fmla="*/ 172429 h 429460"/>
              <a:gd name="connsiteX13" fmla="*/ 307439 w 429460"/>
              <a:gd name="connsiteY13" fmla="*/ 149667 h 429460"/>
              <a:gd name="connsiteX14" fmla="*/ 284677 w 429460"/>
              <a:gd name="connsiteY14" fmla="*/ 148864 h 429460"/>
              <a:gd name="connsiteX15" fmla="*/ 283874 w 429460"/>
              <a:gd name="connsiteY15" fmla="*/ 149667 h 429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9460" h="429460">
                <a:moveTo>
                  <a:pt x="214730" y="0"/>
                </a:moveTo>
                <a:cubicBezTo>
                  <a:pt x="333326" y="0"/>
                  <a:pt x="429461" y="96135"/>
                  <a:pt x="429461" y="214730"/>
                </a:cubicBezTo>
                <a:cubicBezTo>
                  <a:pt x="429461" y="333326"/>
                  <a:pt x="333326" y="429461"/>
                  <a:pt x="214730" y="429461"/>
                </a:cubicBezTo>
                <a:cubicBezTo>
                  <a:pt x="96135" y="429461"/>
                  <a:pt x="0" y="333326"/>
                  <a:pt x="0" y="214730"/>
                </a:cubicBezTo>
                <a:cubicBezTo>
                  <a:pt x="0" y="96135"/>
                  <a:pt x="96135" y="0"/>
                  <a:pt x="214730" y="0"/>
                </a:cubicBezTo>
                <a:close/>
                <a:moveTo>
                  <a:pt x="283874" y="149667"/>
                </a:moveTo>
                <a:lnTo>
                  <a:pt x="187889" y="245652"/>
                </a:lnTo>
                <a:lnTo>
                  <a:pt x="145587" y="203350"/>
                </a:lnTo>
                <a:cubicBezTo>
                  <a:pt x="139080" y="197286"/>
                  <a:pt x="128889" y="197646"/>
                  <a:pt x="122826" y="204153"/>
                </a:cubicBezTo>
                <a:cubicBezTo>
                  <a:pt x="117063" y="210338"/>
                  <a:pt x="117063" y="219926"/>
                  <a:pt x="122826" y="226111"/>
                </a:cubicBezTo>
                <a:lnTo>
                  <a:pt x="176508" y="279794"/>
                </a:lnTo>
                <a:cubicBezTo>
                  <a:pt x="182796" y="286074"/>
                  <a:pt x="192982" y="286074"/>
                  <a:pt x="199270" y="279794"/>
                </a:cubicBezTo>
                <a:lnTo>
                  <a:pt x="306635" y="172429"/>
                </a:lnTo>
                <a:cubicBezTo>
                  <a:pt x="313142" y="166365"/>
                  <a:pt x="313502" y="156174"/>
                  <a:pt x="307439" y="149667"/>
                </a:cubicBezTo>
                <a:cubicBezTo>
                  <a:pt x="301375" y="143160"/>
                  <a:pt x="291184" y="142800"/>
                  <a:pt x="284677" y="148864"/>
                </a:cubicBezTo>
                <a:cubicBezTo>
                  <a:pt x="284400" y="149122"/>
                  <a:pt x="284132" y="149390"/>
                  <a:pt x="283874" y="149667"/>
                </a:cubicBezTo>
                <a:close/>
              </a:path>
            </a:pathLst>
          </a:custGeom>
          <a:solidFill>
            <a:schemeClr val="accent1"/>
          </a:soli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97" name="TextBox 96">
            <a:extLst>
              <a:ext uri="{FF2B5EF4-FFF2-40B4-BE49-F238E27FC236}">
                <a16:creationId xmlns:a16="http://schemas.microsoft.com/office/drawing/2014/main" id="{2B6BF1AD-7894-0F10-D41C-91CCF364FB6C}"/>
              </a:ext>
              <a:ext uri="{C183D7F6-B498-43B3-948B-1728B52AA6E4}">
                <adec:decorative xmlns:adec="http://schemas.microsoft.com/office/drawing/2017/decorative" val="0"/>
              </a:ext>
            </a:extLst>
          </p:cNvPr>
          <p:cNvSpPr txBox="1"/>
          <p:nvPr/>
        </p:nvSpPr>
        <p:spPr>
          <a:xfrm>
            <a:off x="6695837" y="5734003"/>
            <a:ext cx="2574991" cy="276999"/>
          </a:xfrm>
          <a:prstGeom prst="rect">
            <a:avLst/>
          </a:prstGeom>
          <a:noFill/>
        </p:spPr>
        <p:txBody>
          <a:bodyPr wrap="square">
            <a:spAutoFit/>
          </a:bodyPr>
          <a:lstStyle/>
          <a:p>
            <a:pPr algn="ctr"/>
            <a:r>
              <a:rPr lang="en-US" sz="1200" b="1">
                <a:ln w="3175">
                  <a:noFill/>
                </a:ln>
                <a:solidFill>
                  <a:schemeClr val="accent1"/>
                </a:solidFill>
                <a:latin typeface="Segoe UI Semibold"/>
                <a:cs typeface="Segoe UI" pitchFamily="34" charset="0"/>
              </a:rPr>
              <a:t>Trusted Workspace Access</a:t>
            </a:r>
            <a:endParaRPr lang="en-NL" sz="1200" b="1">
              <a:ln w="3175">
                <a:noFill/>
              </a:ln>
              <a:solidFill>
                <a:schemeClr val="accent1"/>
              </a:solidFill>
              <a:latin typeface="Segoe UI Semibold"/>
              <a:cs typeface="Segoe UI" pitchFamily="34" charset="0"/>
            </a:endParaRPr>
          </a:p>
        </p:txBody>
      </p:sp>
      <p:sp>
        <p:nvSpPr>
          <p:cNvPr id="62" name="Rounded Rectangle 18">
            <a:extLst>
              <a:ext uri="{FF2B5EF4-FFF2-40B4-BE49-F238E27FC236}">
                <a16:creationId xmlns:a16="http://schemas.microsoft.com/office/drawing/2014/main" id="{D2309114-5C60-2812-0C83-271593977F7D}"/>
              </a:ext>
              <a:ext uri="{C183D7F6-B498-43B3-948B-1728B52AA6E4}">
                <adec:decorative xmlns:adec="http://schemas.microsoft.com/office/drawing/2017/decorative" val="0"/>
              </a:ext>
            </a:extLst>
          </p:cNvPr>
          <p:cNvSpPr/>
          <p:nvPr/>
        </p:nvSpPr>
        <p:spPr bwMode="auto">
          <a:xfrm>
            <a:off x="7597002" y="6139832"/>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
        <p:nvSpPr>
          <p:cNvPr id="6" name="Rounded Rectangle 5" descr="Section 5">
            <a:extLst>
              <a:ext uri="{FF2B5EF4-FFF2-40B4-BE49-F238E27FC236}">
                <a16:creationId xmlns:a16="http://schemas.microsoft.com/office/drawing/2014/main" id="{5DDA2245-3C78-1D52-62E9-1E4BF382D893}"/>
              </a:ext>
              <a:ext uri="{C183D7F6-B498-43B3-948B-1728B52AA6E4}">
                <adec:decorative xmlns:adec="http://schemas.microsoft.com/office/drawing/2017/decorative" val="0"/>
              </a:ext>
            </a:extLst>
          </p:cNvPr>
          <p:cNvSpPr/>
          <p:nvPr/>
        </p:nvSpPr>
        <p:spPr bwMode="auto">
          <a:xfrm>
            <a:off x="9486479" y="2022094"/>
            <a:ext cx="2539720" cy="4251600"/>
          </a:xfrm>
          <a:prstGeom prst="roundRect">
            <a:avLst>
              <a:gd name="adj" fmla="val 5906"/>
            </a:avLst>
          </a:prstGeom>
          <a:no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9" name="Rounded Rectangle 14">
            <a:extLst>
              <a:ext uri="{FF2B5EF4-FFF2-40B4-BE49-F238E27FC236}">
                <a16:creationId xmlns:a16="http://schemas.microsoft.com/office/drawing/2014/main" id="{4980D08A-52A5-D88B-FFCC-6FE74BDDB06E}"/>
              </a:ext>
              <a:ext uri="{C183D7F6-B498-43B3-948B-1728B52AA6E4}">
                <adec:decorative xmlns:adec="http://schemas.microsoft.com/office/drawing/2017/decorative" val="0"/>
              </a:ext>
            </a:extLst>
          </p:cNvPr>
          <p:cNvSpPr/>
          <p:nvPr/>
        </p:nvSpPr>
        <p:spPr>
          <a:xfrm>
            <a:off x="9487550" y="2228291"/>
            <a:ext cx="2537578" cy="184666"/>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200" b="1">
                <a:ln w="3175">
                  <a:noFill/>
                </a:ln>
                <a:latin typeface="Segoe UI Semibold"/>
                <a:cs typeface="Segoe UI" pitchFamily="34" charset="0"/>
              </a:rPr>
              <a:t>OneLake Shortcuts</a:t>
            </a:r>
          </a:p>
        </p:txBody>
      </p:sp>
      <p:pic>
        <p:nvPicPr>
          <p:cNvPr id="162" name="Picture 2">
            <a:extLst>
              <a:ext uri="{FF2B5EF4-FFF2-40B4-BE49-F238E27FC236}">
                <a16:creationId xmlns:a16="http://schemas.microsoft.com/office/drawing/2014/main" id="{5CB1989A-ABFD-9B83-5F94-94B070AB4DB9}"/>
              </a:ext>
              <a:ext uri="{C183D7F6-B498-43B3-948B-1728B52AA6E4}">
                <adec:decorative xmlns:adec="http://schemas.microsoft.com/office/drawing/2017/decorative" val="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23660" y="2689048"/>
            <a:ext cx="326889" cy="395232"/>
          </a:xfrm>
          <a:prstGeom prst="rect">
            <a:avLst/>
          </a:prstGeom>
          <a:noFill/>
          <a:extLst>
            <a:ext uri="{909E8E84-426E-40DD-AFC4-6F175D3DCCD1}">
              <a14:hiddenFill xmlns:a14="http://schemas.microsoft.com/office/drawing/2010/main">
                <a:solidFill>
                  <a:srgbClr val="FFFFFF"/>
                </a:solidFill>
              </a14:hiddenFill>
            </a:ext>
          </a:extLst>
        </p:spPr>
      </p:pic>
      <p:sp>
        <p:nvSpPr>
          <p:cNvPr id="165" name="Rounded Rectangle 14">
            <a:extLst>
              <a:ext uri="{FF2B5EF4-FFF2-40B4-BE49-F238E27FC236}">
                <a16:creationId xmlns:a16="http://schemas.microsoft.com/office/drawing/2014/main" id="{1D94A024-3ECA-FF6B-67F2-0A98DF946638}"/>
              </a:ext>
              <a:ext uri="{C183D7F6-B498-43B3-948B-1728B52AA6E4}">
                <adec:decorative xmlns:adec="http://schemas.microsoft.com/office/drawing/2017/decorative" val="0"/>
              </a:ext>
            </a:extLst>
          </p:cNvPr>
          <p:cNvSpPr/>
          <p:nvPr/>
        </p:nvSpPr>
        <p:spPr>
          <a:xfrm>
            <a:off x="9661472" y="3123289"/>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Amazon S3</a:t>
            </a:r>
            <a:endParaRPr lang="en-US" sz="1000">
              <a:latin typeface="+mj-lt"/>
            </a:endParaRPr>
          </a:p>
        </p:txBody>
      </p:sp>
      <p:cxnSp>
        <p:nvCxnSpPr>
          <p:cNvPr id="189" name="Straight Arrow Connector 188" descr="arrow to ">
            <a:extLst>
              <a:ext uri="{FF2B5EF4-FFF2-40B4-BE49-F238E27FC236}">
                <a16:creationId xmlns:a16="http://schemas.microsoft.com/office/drawing/2014/main" id="{49896535-527A-6BF9-BF43-1EA4793605DB}"/>
              </a:ext>
              <a:ext uri="{C183D7F6-B498-43B3-948B-1728B52AA6E4}">
                <adec:decorative xmlns:adec="http://schemas.microsoft.com/office/drawing/2017/decorative" val="0"/>
              </a:ext>
            </a:extLst>
          </p:cNvPr>
          <p:cNvCxnSpPr>
            <a:cxnSpLocks/>
          </p:cNvCxnSpPr>
          <p:nvPr/>
        </p:nvCxnSpPr>
        <p:spPr>
          <a:xfrm flipH="1">
            <a:off x="10373911" y="2887611"/>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3" name="Picture 4">
            <a:extLst>
              <a:ext uri="{FF2B5EF4-FFF2-40B4-BE49-F238E27FC236}">
                <a16:creationId xmlns:a16="http://schemas.microsoft.com/office/drawing/2014/main" id="{FAC2F921-32FA-7B59-449B-35B2381245F7}"/>
              </a:ext>
              <a:ext uri="{C183D7F6-B498-43B3-948B-1728B52AA6E4}">
                <adec:decorative xmlns:adec="http://schemas.microsoft.com/office/drawing/2017/decorative" val="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889488" y="3598554"/>
            <a:ext cx="395233" cy="395233"/>
          </a:xfrm>
          <a:prstGeom prst="rect">
            <a:avLst/>
          </a:prstGeom>
          <a:noFill/>
          <a:extLst>
            <a:ext uri="{909E8E84-426E-40DD-AFC4-6F175D3DCCD1}">
              <a14:hiddenFill xmlns:a14="http://schemas.microsoft.com/office/drawing/2010/main">
                <a:solidFill>
                  <a:srgbClr val="FFFFFF"/>
                </a:solidFill>
              </a14:hiddenFill>
            </a:ext>
          </a:extLst>
        </p:spPr>
      </p:pic>
      <p:sp>
        <p:nvSpPr>
          <p:cNvPr id="166" name="Rounded Rectangle 14">
            <a:extLst>
              <a:ext uri="{FF2B5EF4-FFF2-40B4-BE49-F238E27FC236}">
                <a16:creationId xmlns:a16="http://schemas.microsoft.com/office/drawing/2014/main" id="{BE3A5787-2287-9B7E-8FD7-F32F2BB154DB}"/>
              </a:ext>
              <a:ext uri="{C183D7F6-B498-43B3-948B-1728B52AA6E4}">
                <adec:decorative xmlns:adec="http://schemas.microsoft.com/office/drawing/2017/decorative" val="0"/>
              </a:ext>
            </a:extLst>
          </p:cNvPr>
          <p:cNvSpPr/>
          <p:nvPr/>
        </p:nvSpPr>
        <p:spPr>
          <a:xfrm>
            <a:off x="9661472" y="4033656"/>
            <a:ext cx="851265"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GCS</a:t>
            </a:r>
            <a:endParaRPr lang="en-US" sz="1000">
              <a:latin typeface="+mj-lt"/>
            </a:endParaRPr>
          </a:p>
        </p:txBody>
      </p:sp>
      <p:cxnSp>
        <p:nvCxnSpPr>
          <p:cNvPr id="190" name="Straight Arrow Connector 189" descr="arrow to ">
            <a:extLst>
              <a:ext uri="{FF2B5EF4-FFF2-40B4-BE49-F238E27FC236}">
                <a16:creationId xmlns:a16="http://schemas.microsoft.com/office/drawing/2014/main" id="{021D110D-0072-DFFB-E701-188463C61738}"/>
              </a:ext>
              <a:ext uri="{C183D7F6-B498-43B3-948B-1728B52AA6E4}">
                <adec:decorative xmlns:adec="http://schemas.microsoft.com/office/drawing/2017/decorative" val="0"/>
              </a:ext>
            </a:extLst>
          </p:cNvPr>
          <p:cNvCxnSpPr>
            <a:cxnSpLocks/>
          </p:cNvCxnSpPr>
          <p:nvPr/>
        </p:nvCxnSpPr>
        <p:spPr>
          <a:xfrm flipH="1">
            <a:off x="10373911" y="3798359"/>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74" name="Picture 173">
            <a:extLst>
              <a:ext uri="{FF2B5EF4-FFF2-40B4-BE49-F238E27FC236}">
                <a16:creationId xmlns:a16="http://schemas.microsoft.com/office/drawing/2014/main" id="{D7363C42-9DB6-55B4-DDF9-09D00C4FFCA3}"/>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l="-7916" r="-7916"/>
          <a:stretch/>
        </p:blipFill>
        <p:spPr>
          <a:xfrm>
            <a:off x="11352286" y="3464056"/>
            <a:ext cx="545257" cy="471185"/>
          </a:xfrm>
          <a:prstGeom prst="rect">
            <a:avLst/>
          </a:prstGeom>
        </p:spPr>
      </p:pic>
      <p:sp>
        <p:nvSpPr>
          <p:cNvPr id="173" name="Rounded Rectangle 45">
            <a:extLst>
              <a:ext uri="{FF2B5EF4-FFF2-40B4-BE49-F238E27FC236}">
                <a16:creationId xmlns:a16="http://schemas.microsoft.com/office/drawing/2014/main" id="{9D7744BE-650D-9823-0494-407B2D804F7D}"/>
              </a:ext>
              <a:ext uri="{C183D7F6-B498-43B3-948B-1728B52AA6E4}">
                <adec:decorative xmlns:adec="http://schemas.microsoft.com/office/drawing/2017/decorative" val="0"/>
              </a:ext>
            </a:extLst>
          </p:cNvPr>
          <p:cNvSpPr/>
          <p:nvPr/>
        </p:nvSpPr>
        <p:spPr>
          <a:xfrm>
            <a:off x="11271870" y="3964625"/>
            <a:ext cx="705386" cy="219611"/>
          </a:xfrm>
          <a:prstGeom prst="roundRect">
            <a:avLst>
              <a:gd name="adj" fmla="val 4528"/>
            </a:avLst>
          </a:prstGeom>
          <a:noFill/>
          <a:ln>
            <a:noFill/>
          </a:ln>
        </p:spPr>
        <p:style>
          <a:lnRef idx="0">
            <a:scrgbClr r="0" g="0" b="0"/>
          </a:lnRef>
          <a:fillRef idx="0">
            <a:scrgbClr r="0" g="0" b="0"/>
          </a:fillRef>
          <a:effectRef idx="0">
            <a:scrgbClr r="0" g="0" b="0"/>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Segoe UI"/>
              </a:rPr>
              <a:t>OneLake</a:t>
            </a:r>
            <a:endParaRPr lang="en-US" sz="1400" b="0" i="0" u="none" strike="noStrike" kern="1200" cap="none" spc="0" normalizeH="0" baseline="0" noProof="0">
              <a:ln>
                <a:noFill/>
              </a:ln>
              <a:solidFill>
                <a:srgbClr val="000000"/>
              </a:solidFill>
              <a:effectLst/>
              <a:uLnTx/>
              <a:uFillTx/>
              <a:latin typeface="+mj-lt"/>
              <a:cs typeface="Segoe UI"/>
            </a:endParaRPr>
          </a:p>
        </p:txBody>
      </p:sp>
      <p:pic>
        <p:nvPicPr>
          <p:cNvPr id="164" name="Picture 163">
            <a:extLst>
              <a:ext uri="{FF2B5EF4-FFF2-40B4-BE49-F238E27FC236}">
                <a16:creationId xmlns:a16="http://schemas.microsoft.com/office/drawing/2014/main" id="{A476A0ED-2F6F-B1C2-7E96-99D93A1F59B4}"/>
              </a:ext>
              <a:ext uri="{C183D7F6-B498-43B3-948B-1728B52AA6E4}">
                <adec:decorative xmlns:adec="http://schemas.microsoft.com/office/drawing/2017/decorative" val="1"/>
              </a:ext>
            </a:extLst>
          </p:cNvPr>
          <p:cNvPicPr>
            <a:picLocks noChangeAspect="1"/>
          </p:cNvPicPr>
          <p:nvPr/>
        </p:nvPicPr>
        <p:blipFill>
          <a:blip r:embed="rId22"/>
          <a:stretch>
            <a:fillRect/>
          </a:stretch>
        </p:blipFill>
        <p:spPr>
          <a:xfrm>
            <a:off x="9940133" y="4532975"/>
            <a:ext cx="293943" cy="444723"/>
          </a:xfrm>
          <a:prstGeom prst="rect">
            <a:avLst/>
          </a:prstGeom>
        </p:spPr>
      </p:pic>
      <p:sp>
        <p:nvSpPr>
          <p:cNvPr id="167" name="Rounded Rectangle 14">
            <a:extLst>
              <a:ext uri="{FF2B5EF4-FFF2-40B4-BE49-F238E27FC236}">
                <a16:creationId xmlns:a16="http://schemas.microsoft.com/office/drawing/2014/main" id="{C94DA944-C37F-D7D2-884B-3C07FD9DCD63}"/>
              </a:ext>
              <a:ext uri="{C183D7F6-B498-43B3-948B-1728B52AA6E4}">
                <adec:decorative xmlns:adec="http://schemas.microsoft.com/office/drawing/2017/decorative" val="0"/>
              </a:ext>
            </a:extLst>
          </p:cNvPr>
          <p:cNvSpPr/>
          <p:nvPr/>
        </p:nvSpPr>
        <p:spPr>
          <a:xfrm>
            <a:off x="9640604" y="5034484"/>
            <a:ext cx="893000" cy="319683"/>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cs typeface="Segoe UI Semibold"/>
              </a:rPr>
              <a:t>On-prem </a:t>
            </a:r>
          </a:p>
          <a:p>
            <a:pPr algn="ctr" defTabSz="914400">
              <a:defRPr/>
            </a:pPr>
            <a:r>
              <a:rPr lang="en-US" sz="1000" kern="0">
                <a:latin typeface="+mj-lt"/>
                <a:cs typeface="Segoe UI Semibold"/>
              </a:rPr>
              <a:t>S3 compatible</a:t>
            </a:r>
            <a:endParaRPr lang="en-US" sz="1000">
              <a:latin typeface="+mj-lt"/>
            </a:endParaRPr>
          </a:p>
        </p:txBody>
      </p:sp>
      <p:cxnSp>
        <p:nvCxnSpPr>
          <p:cNvPr id="191" name="Straight Arrow Connector 190" descr="arrow to ">
            <a:extLst>
              <a:ext uri="{FF2B5EF4-FFF2-40B4-BE49-F238E27FC236}">
                <a16:creationId xmlns:a16="http://schemas.microsoft.com/office/drawing/2014/main" id="{89CC6E3F-2F0E-9E97-E46E-5A866F9D83FE}"/>
              </a:ext>
              <a:ext uri="{C183D7F6-B498-43B3-948B-1728B52AA6E4}">
                <adec:decorative xmlns:adec="http://schemas.microsoft.com/office/drawing/2017/decorative" val="0"/>
              </a:ext>
            </a:extLst>
          </p:cNvPr>
          <p:cNvCxnSpPr>
            <a:cxnSpLocks/>
          </p:cNvCxnSpPr>
          <p:nvPr/>
        </p:nvCxnSpPr>
        <p:spPr>
          <a:xfrm flipH="1">
            <a:off x="10373911" y="4787747"/>
            <a:ext cx="220719"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pic>
        <p:nvPicPr>
          <p:cNvPr id="168" name="Graphic 167">
            <a:extLst>
              <a:ext uri="{FF2B5EF4-FFF2-40B4-BE49-F238E27FC236}">
                <a16:creationId xmlns:a16="http://schemas.microsoft.com/office/drawing/2014/main" id="{C790FF9E-AB39-2BF3-9388-20DB73E9F981}"/>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1475" y="5483203"/>
            <a:ext cx="409729" cy="390253"/>
          </a:xfrm>
          <a:prstGeom prst="rect">
            <a:avLst/>
          </a:prstGeom>
        </p:spPr>
      </p:pic>
      <p:sp>
        <p:nvSpPr>
          <p:cNvPr id="169" name="Rounded Rectangle 14">
            <a:extLst>
              <a:ext uri="{FF2B5EF4-FFF2-40B4-BE49-F238E27FC236}">
                <a16:creationId xmlns:a16="http://schemas.microsoft.com/office/drawing/2014/main" id="{C6B06AB3-91DA-1E51-D50C-AF7C086C9D19}"/>
              </a:ext>
              <a:ext uri="{C183D7F6-B498-43B3-948B-1728B52AA6E4}">
                <adec:decorative xmlns:adec="http://schemas.microsoft.com/office/drawing/2017/decorative" val="0"/>
              </a:ext>
            </a:extLst>
          </p:cNvPr>
          <p:cNvSpPr/>
          <p:nvPr/>
        </p:nvSpPr>
        <p:spPr>
          <a:xfrm>
            <a:off x="10060556" y="5937371"/>
            <a:ext cx="1391566" cy="159841"/>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400">
              <a:defRPr/>
            </a:pPr>
            <a:r>
              <a:rPr lang="en-US" sz="1000" kern="0">
                <a:latin typeface="+mj-lt"/>
              </a:rPr>
              <a:t>On-Prem Data Gateway</a:t>
            </a:r>
            <a:endParaRPr lang="en-US" sz="1000" kern="0">
              <a:latin typeface="+mj-lt"/>
              <a:cs typeface="Segoe UI Semibold"/>
            </a:endParaRPr>
          </a:p>
        </p:txBody>
      </p:sp>
      <p:pic>
        <p:nvPicPr>
          <p:cNvPr id="4" name="Graphic 3">
            <a:extLst>
              <a:ext uri="{FF2B5EF4-FFF2-40B4-BE49-F238E27FC236}">
                <a16:creationId xmlns:a16="http://schemas.microsoft.com/office/drawing/2014/main" id="{400DD573-07F2-659D-29F4-89F5FD55F63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87730" y="2709622"/>
            <a:ext cx="457223" cy="473465"/>
          </a:xfrm>
          <a:prstGeom prst="rect">
            <a:avLst/>
          </a:prstGeom>
        </p:spPr>
      </p:pic>
      <p:pic>
        <p:nvPicPr>
          <p:cNvPr id="8" name="Graphic 7">
            <a:extLst>
              <a:ext uri="{FF2B5EF4-FFF2-40B4-BE49-F238E27FC236}">
                <a16:creationId xmlns:a16="http://schemas.microsoft.com/office/drawing/2014/main" id="{A909246D-3503-7990-1DAA-350939E80626}"/>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55814" y="3538289"/>
            <a:ext cx="457223" cy="473465"/>
          </a:xfrm>
          <a:prstGeom prst="rect">
            <a:avLst/>
          </a:prstGeom>
        </p:spPr>
      </p:pic>
      <p:pic>
        <p:nvPicPr>
          <p:cNvPr id="9" name="Graphic 8">
            <a:extLst>
              <a:ext uri="{FF2B5EF4-FFF2-40B4-BE49-F238E27FC236}">
                <a16:creationId xmlns:a16="http://schemas.microsoft.com/office/drawing/2014/main" id="{3D8321BD-1D2B-9996-F8D0-A2FFD5E293A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653514" y="4519912"/>
            <a:ext cx="457223" cy="473465"/>
          </a:xfrm>
          <a:prstGeom prst="rect">
            <a:avLst/>
          </a:prstGeom>
        </p:spPr>
      </p:pic>
      <p:pic>
        <p:nvPicPr>
          <p:cNvPr id="10" name="Graphic 9">
            <a:extLst>
              <a:ext uri="{FF2B5EF4-FFF2-40B4-BE49-F238E27FC236}">
                <a16:creationId xmlns:a16="http://schemas.microsoft.com/office/drawing/2014/main" id="{162985D2-0855-E4D3-0C9D-E83FE76405D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21237" y="2345574"/>
            <a:ext cx="457223" cy="473465"/>
          </a:xfrm>
          <a:prstGeom prst="rect">
            <a:avLst/>
          </a:prstGeom>
        </p:spPr>
      </p:pic>
      <p:pic>
        <p:nvPicPr>
          <p:cNvPr id="11" name="Graphic 10">
            <a:extLst>
              <a:ext uri="{FF2B5EF4-FFF2-40B4-BE49-F238E27FC236}">
                <a16:creationId xmlns:a16="http://schemas.microsoft.com/office/drawing/2014/main" id="{AEEC7F6A-8EEF-3B88-78CF-71D9FAE1AC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191447" y="3584583"/>
            <a:ext cx="492241" cy="511645"/>
          </a:xfrm>
          <a:prstGeom prst="rect">
            <a:avLst/>
          </a:prstGeom>
        </p:spPr>
      </p:pic>
      <p:pic>
        <p:nvPicPr>
          <p:cNvPr id="12" name="Graphic 11">
            <a:extLst>
              <a:ext uri="{FF2B5EF4-FFF2-40B4-BE49-F238E27FC236}">
                <a16:creationId xmlns:a16="http://schemas.microsoft.com/office/drawing/2014/main" id="{D848E558-5CC9-492F-D867-121627E6AB88}"/>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197058" y="2422656"/>
            <a:ext cx="448688" cy="477970"/>
          </a:xfrm>
          <a:prstGeom prst="rect">
            <a:avLst/>
          </a:prstGeom>
        </p:spPr>
      </p:pic>
      <p:pic>
        <p:nvPicPr>
          <p:cNvPr id="22" name="Graphic 21">
            <a:extLst>
              <a:ext uri="{FF2B5EF4-FFF2-40B4-BE49-F238E27FC236}">
                <a16:creationId xmlns:a16="http://schemas.microsoft.com/office/drawing/2014/main" id="{DBF81531-3174-1274-A9A1-F8D3EA9CD7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286086" y="3282927"/>
            <a:ext cx="448688" cy="477970"/>
          </a:xfrm>
          <a:prstGeom prst="rect">
            <a:avLst/>
          </a:prstGeom>
        </p:spPr>
      </p:pic>
      <p:sp>
        <p:nvSpPr>
          <p:cNvPr id="23" name="Graphic 1033">
            <a:extLst>
              <a:ext uri="{FF2B5EF4-FFF2-40B4-BE49-F238E27FC236}">
                <a16:creationId xmlns:a16="http://schemas.microsoft.com/office/drawing/2014/main" id="{94893D2D-AAD8-8DAA-3489-D61D888CCA32}"/>
              </a:ext>
            </a:extLst>
          </p:cNvPr>
          <p:cNvSpPr/>
          <p:nvPr/>
        </p:nvSpPr>
        <p:spPr>
          <a:xfrm>
            <a:off x="5301258" y="5181382"/>
            <a:ext cx="382351" cy="316541"/>
          </a:xfrm>
          <a:custGeom>
            <a:avLst/>
            <a:gdLst>
              <a:gd name="connsiteX0" fmla="*/ 83915 w 268509"/>
              <a:gd name="connsiteY0" fmla="*/ 236030 h 236029"/>
              <a:gd name="connsiteX1" fmla="*/ 0 w 268509"/>
              <a:gd name="connsiteY1" fmla="*/ 161830 h 236029"/>
              <a:gd name="connsiteX2" fmla="*/ 83915 w 268509"/>
              <a:gd name="connsiteY2" fmla="*/ 91345 h 236029"/>
              <a:gd name="connsiteX3" fmla="*/ 184595 w 268509"/>
              <a:gd name="connsiteY3" fmla="*/ 236030 h 236029"/>
              <a:gd name="connsiteX4" fmla="*/ 268510 w 268509"/>
              <a:gd name="connsiteY4" fmla="*/ 161830 h 236029"/>
              <a:gd name="connsiteX5" fmla="*/ 184595 w 268509"/>
              <a:gd name="connsiteY5" fmla="*/ 91345 h 236029"/>
              <a:gd name="connsiteX6" fmla="*/ 134207 w 268509"/>
              <a:gd name="connsiteY6" fmla="*/ 40100 h 236029"/>
              <a:gd name="connsiteX7" fmla="*/ 134207 w 268509"/>
              <a:gd name="connsiteY7" fmla="*/ 143637 h 236029"/>
              <a:gd name="connsiteX8" fmla="*/ 134207 w 268509"/>
              <a:gd name="connsiteY8" fmla="*/ 0 h 236029"/>
              <a:gd name="connsiteX9" fmla="*/ 114110 w 268509"/>
              <a:gd name="connsiteY9" fmla="*/ 20098 h 236029"/>
              <a:gd name="connsiteX10" fmla="*/ 134207 w 268509"/>
              <a:gd name="connsiteY10" fmla="*/ 40196 h 236029"/>
              <a:gd name="connsiteX11" fmla="*/ 154305 w 268509"/>
              <a:gd name="connsiteY11" fmla="*/ 20098 h 236029"/>
              <a:gd name="connsiteX12" fmla="*/ 134207 w 268509"/>
              <a:gd name="connsiteY12" fmla="*/ 0 h 236029"/>
              <a:gd name="connsiteX13" fmla="*/ 134207 w 268509"/>
              <a:gd name="connsiteY13" fmla="*/ 143637 h 236029"/>
              <a:gd name="connsiteX14" fmla="*/ 114110 w 268509"/>
              <a:gd name="connsiteY14" fmla="*/ 163735 h 236029"/>
              <a:gd name="connsiteX15" fmla="*/ 134207 w 268509"/>
              <a:gd name="connsiteY15" fmla="*/ 183833 h 236029"/>
              <a:gd name="connsiteX16" fmla="*/ 154305 w 268509"/>
              <a:gd name="connsiteY16" fmla="*/ 163735 h 236029"/>
              <a:gd name="connsiteX17" fmla="*/ 134207 w 268509"/>
              <a:gd name="connsiteY17" fmla="*/ 143637 h 236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8509" h="236029">
                <a:moveTo>
                  <a:pt x="83915" y="236030"/>
                </a:moveTo>
                <a:lnTo>
                  <a:pt x="0" y="161830"/>
                </a:lnTo>
                <a:lnTo>
                  <a:pt x="83915" y="91345"/>
                </a:lnTo>
                <a:moveTo>
                  <a:pt x="184595" y="236030"/>
                </a:moveTo>
                <a:lnTo>
                  <a:pt x="268510" y="161830"/>
                </a:lnTo>
                <a:lnTo>
                  <a:pt x="184595" y="91345"/>
                </a:lnTo>
                <a:moveTo>
                  <a:pt x="134207" y="40100"/>
                </a:moveTo>
                <a:lnTo>
                  <a:pt x="134207" y="143637"/>
                </a:lnTo>
                <a:moveTo>
                  <a:pt x="134207" y="0"/>
                </a:moveTo>
                <a:cubicBezTo>
                  <a:pt x="123158" y="0"/>
                  <a:pt x="114110" y="8954"/>
                  <a:pt x="114110" y="20098"/>
                </a:cubicBezTo>
                <a:cubicBezTo>
                  <a:pt x="114110" y="31242"/>
                  <a:pt x="123063" y="40196"/>
                  <a:pt x="134207" y="40196"/>
                </a:cubicBezTo>
                <a:cubicBezTo>
                  <a:pt x="145352" y="40196"/>
                  <a:pt x="154305" y="31242"/>
                  <a:pt x="154305" y="20098"/>
                </a:cubicBezTo>
                <a:cubicBezTo>
                  <a:pt x="154305" y="8954"/>
                  <a:pt x="145256" y="0"/>
                  <a:pt x="134207" y="0"/>
                </a:cubicBezTo>
                <a:close/>
                <a:moveTo>
                  <a:pt x="134207" y="143637"/>
                </a:moveTo>
                <a:cubicBezTo>
                  <a:pt x="123158" y="143637"/>
                  <a:pt x="114110" y="152591"/>
                  <a:pt x="114110" y="163735"/>
                </a:cubicBezTo>
                <a:cubicBezTo>
                  <a:pt x="114110" y="174784"/>
                  <a:pt x="123063" y="183833"/>
                  <a:pt x="134207" y="183833"/>
                </a:cubicBezTo>
                <a:cubicBezTo>
                  <a:pt x="145352" y="183833"/>
                  <a:pt x="154305" y="174879"/>
                  <a:pt x="154305" y="163735"/>
                </a:cubicBezTo>
                <a:cubicBezTo>
                  <a:pt x="154305" y="152591"/>
                  <a:pt x="145256" y="143637"/>
                  <a:pt x="134207" y="143637"/>
                </a:cubicBezTo>
                <a:close/>
              </a:path>
            </a:pathLst>
          </a:custGeom>
          <a:noFill/>
          <a:ln w="15875" cap="flat">
            <a:solidFill>
              <a:schemeClr val="tx1"/>
            </a:solidFill>
            <a:prstDash val="solid"/>
            <a:miter/>
          </a:ln>
        </p:spPr>
        <p:txBody>
          <a:bodyPr rtlCol="0" anchor="ctr"/>
          <a:lstStyle/>
          <a:p>
            <a:pPr defTabSz="932597">
              <a:defRPr/>
            </a:pPr>
            <a:endParaRPr lang="en-US" sz="1836">
              <a:solidFill>
                <a:srgbClr val="3C3C41"/>
              </a:solidFill>
              <a:latin typeface="Segoe UI"/>
            </a:endParaRPr>
          </a:p>
        </p:txBody>
      </p:sp>
      <p:cxnSp>
        <p:nvCxnSpPr>
          <p:cNvPr id="24" name="Straight Connector 23">
            <a:extLst>
              <a:ext uri="{FF2B5EF4-FFF2-40B4-BE49-F238E27FC236}">
                <a16:creationId xmlns:a16="http://schemas.microsoft.com/office/drawing/2014/main" id="{C0FCE156-1D4F-3644-FCB7-CD72407EE96F}"/>
              </a:ext>
            </a:extLst>
          </p:cNvPr>
          <p:cNvCxnSpPr/>
          <p:nvPr/>
        </p:nvCxnSpPr>
        <p:spPr>
          <a:xfrm>
            <a:off x="2131828" y="1594884"/>
            <a:ext cx="0" cy="51036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72E8CE25-53DB-89AD-6110-9E105CB0C977}"/>
              </a:ext>
              <a:ext uri="{C183D7F6-B498-43B3-948B-1728B52AA6E4}">
                <adec:decorative xmlns:adec="http://schemas.microsoft.com/office/drawing/2017/decorative" val="1"/>
              </a:ext>
            </a:extLst>
          </p:cNvPr>
          <p:cNvSpPr txBox="1">
            <a:spLocks/>
          </p:cNvSpPr>
          <p:nvPr/>
        </p:nvSpPr>
        <p:spPr>
          <a:xfrm>
            <a:off x="0" y="1645783"/>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Inbound</a:t>
            </a:r>
          </a:p>
        </p:txBody>
      </p:sp>
      <p:sp>
        <p:nvSpPr>
          <p:cNvPr id="26" name="Title 1">
            <a:extLst>
              <a:ext uri="{FF2B5EF4-FFF2-40B4-BE49-F238E27FC236}">
                <a16:creationId xmlns:a16="http://schemas.microsoft.com/office/drawing/2014/main" id="{E3DBD65D-B38E-D6EE-C621-0B01285B66DA}"/>
              </a:ext>
              <a:ext uri="{C183D7F6-B498-43B3-948B-1728B52AA6E4}">
                <adec:decorative xmlns:adec="http://schemas.microsoft.com/office/drawing/2017/decorative" val="1"/>
              </a:ext>
            </a:extLst>
          </p:cNvPr>
          <p:cNvSpPr txBox="1">
            <a:spLocks/>
          </p:cNvSpPr>
          <p:nvPr/>
        </p:nvSpPr>
        <p:spPr>
          <a:xfrm>
            <a:off x="2161524" y="1634070"/>
            <a:ext cx="1721438" cy="15388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chemeClr val="tx1"/>
                </a:solidFill>
                <a:effectLst/>
                <a:latin typeface="+mj-lt"/>
                <a:ea typeface="+mn-ea"/>
                <a:cs typeface="Segoe UI" pitchFamily="34" charset="0"/>
              </a:defRPr>
            </a:lvl1pPr>
          </a:lstStyle>
          <a:p>
            <a:pPr algn="ctr" defTabSz="932563">
              <a:lnSpc>
                <a:spcPct val="100000"/>
              </a:lnSpc>
              <a:spcAft>
                <a:spcPts val="612"/>
              </a:spcAft>
              <a:defRPr/>
            </a:pPr>
            <a:r>
              <a:rPr lang="en-US" sz="1000" b="1" spc="0">
                <a:solidFill>
                  <a:schemeClr val="accent1"/>
                </a:solidFill>
              </a:rPr>
              <a:t>Outbound</a:t>
            </a:r>
          </a:p>
        </p:txBody>
      </p:sp>
      <p:sp>
        <p:nvSpPr>
          <p:cNvPr id="27" name="Rounded Rectangle 18">
            <a:extLst>
              <a:ext uri="{FF2B5EF4-FFF2-40B4-BE49-F238E27FC236}">
                <a16:creationId xmlns:a16="http://schemas.microsoft.com/office/drawing/2014/main" id="{8AD3E781-2710-2F98-15E3-895868422195}"/>
              </a:ext>
              <a:ext uri="{C183D7F6-B498-43B3-948B-1728B52AA6E4}">
                <adec:decorative xmlns:adec="http://schemas.microsoft.com/office/drawing/2017/decorative" val="0"/>
              </a:ext>
            </a:extLst>
          </p:cNvPr>
          <p:cNvSpPr/>
          <p:nvPr/>
        </p:nvSpPr>
        <p:spPr bwMode="auto">
          <a:xfrm>
            <a:off x="5107802" y="6139832"/>
            <a:ext cx="772660" cy="272201"/>
          </a:xfrm>
          <a:prstGeom prst="roundRect">
            <a:avLst>
              <a:gd name="adj" fmla="val 28165"/>
            </a:avLst>
          </a:prstGeom>
          <a:gradFill flip="none" rotWithShape="1">
            <a:gsLst>
              <a:gs pos="80000">
                <a:srgbClr val="0A6BBA"/>
              </a:gs>
              <a:gs pos="0">
                <a:srgbClr val="31858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73479" tIns="36739" rIns="73479" bIns="36739" numCol="1" spcCol="0" rtlCol="0" fromWordArt="0" anchor="ctr" anchorCtr="0" forceAA="0" compatLnSpc="1">
            <a:prstTxWarp prst="textNoShape">
              <a:avLst/>
            </a:prstTxWarp>
            <a:spAutoFit/>
          </a:bodyPr>
          <a:lstStyle/>
          <a:p>
            <a:pPr algn="ctr"/>
            <a:r>
              <a:rPr lang="en-US" sz="1000">
                <a:latin typeface="+mj-lt"/>
              </a:rPr>
              <a:t>All F SKUs</a:t>
            </a:r>
          </a:p>
        </p:txBody>
      </p:sp>
    </p:spTree>
    <p:extLst>
      <p:ext uri="{BB962C8B-B14F-4D97-AF65-F5344CB8AC3E}">
        <p14:creationId xmlns:p14="http://schemas.microsoft.com/office/powerpoint/2010/main" val="865311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grpId="1" nodeType="withEffect">
                                  <p:stCondLst>
                                    <p:cond delay="0"/>
                                  </p:stCondLst>
                                  <p:childTnLst>
                                    <p:animMotion origin="layout" path="M -8.33333E-7 -2.96296E-6 L -8.33333E-7 0.03542 " pathEditMode="relative" rAng="0" ptsTypes="AA">
                                      <p:cBhvr>
                                        <p:cTn id="14" dur="700" spd="-100000" fill="hold"/>
                                        <p:tgtEl>
                                          <p:spTgt spid="3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100"/>
                                  </p:stCondLst>
                                  <p:childTnLst>
                                    <p:animMotion origin="layout" path="M -2.08333E-6 -1.11111E-6 L -2.08333E-6 0.03542 " pathEditMode="relative" rAng="0" ptsTypes="AA">
                                      <p:cBhvr>
                                        <p:cTn id="19" dur="700" spd="-100000" fill="hold"/>
                                        <p:tgtEl>
                                          <p:spTgt spid="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nodeType="withEffect">
                                  <p:stCondLst>
                                    <p:cond delay="100"/>
                                  </p:stCondLst>
                                  <p:childTnLst>
                                    <p:animMotion origin="layout" path="M -2.08333E-6 -4.81481E-6 L -2.08333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100"/>
                                  </p:stCondLst>
                                  <p:childTnLst>
                                    <p:animMotion origin="layout" path="M -2.08333E-6 -2.22222E-6 L -2.08333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nodeType="withEffect">
                                  <p:stCondLst>
                                    <p:cond delay="100"/>
                                  </p:stCondLst>
                                  <p:childTnLst>
                                    <p:animMotion origin="layout" path="M -2.08333E-6 1.11111E-6 L -2.08333E-6 0.03542 " pathEditMode="relative" rAng="0" ptsTypes="AA">
                                      <p:cBhvr>
                                        <p:cTn id="34" dur="700" spd="-100000" fill="hold"/>
                                        <p:tgtEl>
                                          <p:spTgt spid="15"/>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100"/>
                                  </p:stCondLst>
                                  <p:childTnLst>
                                    <p:animMotion origin="layout" path="M -2.29167E-6 7.40741E-7 L -2.29167E-6 0.03542 " pathEditMode="relative" rAng="0" ptsTypes="AA">
                                      <p:cBhvr>
                                        <p:cTn id="39" dur="700" spd="-100000" fill="hold"/>
                                        <p:tgtEl>
                                          <p:spTgt spid="14"/>
                                        </p:tgtEl>
                                        <p:attrNameLst>
                                          <p:attrName>ppt_x</p:attrName>
                                          <p:attrName>ppt_y</p:attrName>
                                        </p:attrNameLst>
                                      </p:cBhvr>
                                      <p:rCtr x="0" y="1759"/>
                                    </p:animMotion>
                                  </p:childTnLst>
                                </p:cTn>
                              </p:par>
                              <p:par>
                                <p:cTn id="40" presetID="10" presetClass="entr" presetSubtype="0" fill="hold" nodeType="with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nodeType="withEffect">
                                  <p:stCondLst>
                                    <p:cond delay="100"/>
                                  </p:stCondLst>
                                  <p:childTnLst>
                                    <p:animMotion origin="layout" path="M -2.08333E-6 1.85185E-6 L -2.08333E-6 0.03541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42" presetClass="path" presetSubtype="0" decel="100000" fill="hold" grpId="1" nodeType="withEffect">
                                  <p:stCondLst>
                                    <p:cond delay="100"/>
                                  </p:stCondLst>
                                  <p:childTnLst>
                                    <p:animMotion origin="layout" path="M -2.08333E-6 -2.59259E-6 L -2.08333E-6 0.03542 " pathEditMode="relative" rAng="0" ptsTypes="AA">
                                      <p:cBhvr>
                                        <p:cTn id="49" dur="700" spd="-100000" fill="hold"/>
                                        <p:tgtEl>
                                          <p:spTgt spid="18"/>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42" presetClass="path" presetSubtype="0" decel="100000" fill="hold" nodeType="withEffect">
                                  <p:stCondLst>
                                    <p:cond delay="100"/>
                                  </p:stCondLst>
                                  <p:childTnLst>
                                    <p:animMotion origin="layout" path="M -2.08333E-6 -1.85185E-6 L -2.08333E-6 0.03542 " pathEditMode="relative" rAng="0" ptsTypes="AA">
                                      <p:cBhvr>
                                        <p:cTn id="54" dur="700" spd="-100000" fill="hold"/>
                                        <p:tgtEl>
                                          <p:spTgt spid="17"/>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100"/>
                                  </p:stCondLst>
                                  <p:childTnLst>
                                    <p:animMotion origin="layout" path="M -2.08333E-6 7.40741E-7 L -2.08333E-6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42" presetClass="path" presetSubtype="0" decel="100000" fill="hold" grpId="1" nodeType="withEffect">
                                  <p:stCondLst>
                                    <p:cond delay="100"/>
                                  </p:stCondLst>
                                  <p:childTnLst>
                                    <p:animMotion origin="layout" path="M 2.91667E-6 2.22222E-6 L 2.91667E-6 0.03541 " pathEditMode="relative" rAng="0" ptsTypes="AA">
                                      <p:cBhvr>
                                        <p:cTn id="64" dur="700" spd="-100000" fill="hold"/>
                                        <p:tgtEl>
                                          <p:spTgt spid="29"/>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par>
                                <p:cTn id="68" presetID="42" presetClass="path" presetSubtype="0" decel="100000" fill="hold" grpId="1" nodeType="withEffect">
                                  <p:stCondLst>
                                    <p:cond delay="100"/>
                                  </p:stCondLst>
                                  <p:childTnLst>
                                    <p:animMotion origin="layout" path="M 6.25E-7 -1.11111E-6 L 6.25E-7 0.03542 " pathEditMode="relative" rAng="0" ptsTypes="AA">
                                      <p:cBhvr>
                                        <p:cTn id="69" dur="700" spd="-100000" fill="hold"/>
                                        <p:tgtEl>
                                          <p:spTgt spid="5"/>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42" presetClass="path" presetSubtype="0" decel="100000" fill="hold" grpId="1" nodeType="withEffect">
                                  <p:stCondLst>
                                    <p:cond delay="100"/>
                                  </p:stCondLst>
                                  <p:childTnLst>
                                    <p:animMotion origin="layout" path="M -3.125E-6 -2.22222E-6 L -3.125E-6 0.03542 " pathEditMode="relative" rAng="0" ptsTypes="AA">
                                      <p:cBhvr>
                                        <p:cTn id="74" dur="700" spd="-100000" fill="hold"/>
                                        <p:tgtEl>
                                          <p:spTgt spid="36"/>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42" presetClass="path" presetSubtype="0" decel="100000" fill="hold" nodeType="withEffect">
                                  <p:stCondLst>
                                    <p:cond delay="100"/>
                                  </p:stCondLst>
                                  <p:childTnLst>
                                    <p:animMotion origin="layout" path="M 3.54167E-6 -3.7037E-6 L 3.54167E-6 0.03542 " pathEditMode="relative" rAng="0" ptsTypes="AA">
                                      <p:cBhvr>
                                        <p:cTn id="79" dur="700" spd="-100000" fill="hold"/>
                                        <p:tgtEl>
                                          <p:spTgt spid="37"/>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42" presetClass="path" presetSubtype="0" decel="100000" fill="hold" nodeType="withEffect">
                                  <p:stCondLst>
                                    <p:cond delay="100"/>
                                  </p:stCondLst>
                                  <p:childTnLst>
                                    <p:animMotion origin="layout" path="M -2.08333E-6 -2.22222E-6 L -2.08333E-6 0.03542 " pathEditMode="relative" rAng="0" ptsTypes="AA">
                                      <p:cBhvr>
                                        <p:cTn id="84" dur="700" spd="-100000" fill="hold"/>
                                        <p:tgtEl>
                                          <p:spTgt spid="30"/>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38"/>
                                        </p:tgtEl>
                                        <p:attrNameLst>
                                          <p:attrName>style.visibility</p:attrName>
                                        </p:attrNameLst>
                                      </p:cBhvr>
                                      <p:to>
                                        <p:strVal val="visible"/>
                                      </p:to>
                                    </p:set>
                                    <p:animEffect transition="in" filter="fade">
                                      <p:cBhvr>
                                        <p:cTn id="87" dur="500"/>
                                        <p:tgtEl>
                                          <p:spTgt spid="38"/>
                                        </p:tgtEl>
                                      </p:cBhvr>
                                    </p:animEffect>
                                  </p:childTnLst>
                                </p:cTn>
                              </p:par>
                              <p:par>
                                <p:cTn id="88" presetID="42" presetClass="path" presetSubtype="0" decel="100000" fill="hold" grpId="1" nodeType="withEffect">
                                  <p:stCondLst>
                                    <p:cond delay="100"/>
                                  </p:stCondLst>
                                  <p:childTnLst>
                                    <p:animMotion origin="layout" path="M 3.33333E-6 7.40741E-7 L 3.33333E-6 0.03542 " pathEditMode="relative" rAng="0" ptsTypes="AA">
                                      <p:cBhvr>
                                        <p:cTn id="89" dur="700" spd="-100000" fill="hold"/>
                                        <p:tgtEl>
                                          <p:spTgt spid="38"/>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42" presetClass="path" presetSubtype="0" decel="100000" fill="hold" grpId="1" nodeType="withEffect">
                                  <p:stCondLst>
                                    <p:cond delay="100"/>
                                  </p:stCondLst>
                                  <p:childTnLst>
                                    <p:animMotion origin="layout" path="M -2.08333E-6 -4.07407E-6 L -2.08333E-6 0.03542 " pathEditMode="relative" rAng="0" ptsTypes="AA">
                                      <p:cBhvr>
                                        <p:cTn id="94" dur="700" spd="-100000" fill="hold"/>
                                        <p:tgtEl>
                                          <p:spTgt spid="33"/>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7"/>
                                        </p:tgtEl>
                                        <p:attrNameLst>
                                          <p:attrName>style.visibility</p:attrName>
                                        </p:attrNameLst>
                                      </p:cBhvr>
                                      <p:to>
                                        <p:strVal val="visible"/>
                                      </p:to>
                                    </p:set>
                                    <p:animEffect transition="in" filter="fade">
                                      <p:cBhvr>
                                        <p:cTn id="97" dur="500"/>
                                        <p:tgtEl>
                                          <p:spTgt spid="7"/>
                                        </p:tgtEl>
                                      </p:cBhvr>
                                    </p:animEffect>
                                  </p:childTnLst>
                                </p:cTn>
                              </p:par>
                              <p:par>
                                <p:cTn id="98" presetID="42" presetClass="path" presetSubtype="0" decel="100000" fill="hold" grpId="1" nodeType="withEffect">
                                  <p:stCondLst>
                                    <p:cond delay="100"/>
                                  </p:stCondLst>
                                  <p:childTnLst>
                                    <p:animMotion origin="layout" path="M -6.25E-7 -1.11111E-6 L -6.25E-7 0.03542 " pathEditMode="relative" rAng="0" ptsTypes="AA">
                                      <p:cBhvr>
                                        <p:cTn id="99" dur="700" spd="-100000" fill="hold"/>
                                        <p:tgtEl>
                                          <p:spTgt spid="7"/>
                                        </p:tgtEl>
                                        <p:attrNameLst>
                                          <p:attrName>ppt_x</p:attrName>
                                          <p:attrName>ppt_y</p:attrName>
                                        </p:attrNameLst>
                                      </p:cBhvr>
                                      <p:rCtr x="0" y="1759"/>
                                    </p:animMotion>
                                  </p:childTnLst>
                                </p:cTn>
                              </p:par>
                              <p:par>
                                <p:cTn id="100" presetID="10" presetClass="entr" presetSubtype="0" fill="hold" nodeType="withEffect">
                                  <p:stCondLst>
                                    <p:cond delay="100"/>
                                  </p:stCondLst>
                                  <p:childTnLst>
                                    <p:set>
                                      <p:cBhvr>
                                        <p:cTn id="101" dur="1" fill="hold">
                                          <p:stCondLst>
                                            <p:cond delay="0"/>
                                          </p:stCondLst>
                                        </p:cTn>
                                        <p:tgtEl>
                                          <p:spTgt spid="65"/>
                                        </p:tgtEl>
                                        <p:attrNameLst>
                                          <p:attrName>style.visibility</p:attrName>
                                        </p:attrNameLst>
                                      </p:cBhvr>
                                      <p:to>
                                        <p:strVal val="visible"/>
                                      </p:to>
                                    </p:set>
                                    <p:animEffect transition="in" filter="fade">
                                      <p:cBhvr>
                                        <p:cTn id="102" dur="500"/>
                                        <p:tgtEl>
                                          <p:spTgt spid="65"/>
                                        </p:tgtEl>
                                      </p:cBhvr>
                                    </p:animEffect>
                                  </p:childTnLst>
                                </p:cTn>
                              </p:par>
                              <p:par>
                                <p:cTn id="103" presetID="42" presetClass="path" presetSubtype="0" decel="100000" fill="hold" nodeType="withEffect">
                                  <p:stCondLst>
                                    <p:cond delay="100"/>
                                  </p:stCondLst>
                                  <p:childTnLst>
                                    <p:animMotion origin="layout" path="M -6.25E-7 3.7037E-6 L -6.25E-7 0.03541 " pathEditMode="relative" rAng="0" ptsTypes="AA">
                                      <p:cBhvr>
                                        <p:cTn id="104" dur="700" spd="-100000" fill="hold"/>
                                        <p:tgtEl>
                                          <p:spTgt spid="65"/>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par>
                                <p:cTn id="108" presetID="42" presetClass="path" presetSubtype="0" decel="100000" fill="hold" grpId="1" nodeType="withEffect">
                                  <p:stCondLst>
                                    <p:cond delay="100"/>
                                  </p:stCondLst>
                                  <p:childTnLst>
                                    <p:animMotion origin="layout" path="M -8.33333E-7 5.55112E-17 L -8.33333E-7 0.03542 " pathEditMode="relative" rAng="0" ptsTypes="AA">
                                      <p:cBhvr>
                                        <p:cTn id="109" dur="700" spd="-100000" fill="hold"/>
                                        <p:tgtEl>
                                          <p:spTgt spid="68"/>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par>
                                <p:cTn id="113" presetID="42" presetClass="path" presetSubtype="0" decel="100000" fill="hold" grpId="1" nodeType="withEffect">
                                  <p:stCondLst>
                                    <p:cond delay="100"/>
                                  </p:stCondLst>
                                  <p:childTnLst>
                                    <p:animMotion origin="layout" path="M 3.125E-6 4.07407E-6 L 3.125E-6 0.03541 " pathEditMode="relative" rAng="0" ptsTypes="AA">
                                      <p:cBhvr>
                                        <p:cTn id="114" dur="700" spd="-100000" fill="hold"/>
                                        <p:tgtEl>
                                          <p:spTgt spid="63"/>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500"/>
                                        <p:tgtEl>
                                          <p:spTgt spid="70"/>
                                        </p:tgtEl>
                                      </p:cBhvr>
                                    </p:animEffect>
                                  </p:childTnLst>
                                </p:cTn>
                              </p:par>
                              <p:par>
                                <p:cTn id="118" presetID="42" presetClass="path" presetSubtype="0" decel="100000" fill="hold" grpId="1" nodeType="withEffect">
                                  <p:stCondLst>
                                    <p:cond delay="100"/>
                                  </p:stCondLst>
                                  <p:childTnLst>
                                    <p:animMotion origin="layout" path="M 2.70833E-6 -2.59259E-6 L 2.70833E-6 0.03542 " pathEditMode="relative" rAng="0" ptsTypes="AA">
                                      <p:cBhvr>
                                        <p:cTn id="119" dur="700" spd="-100000" fill="hold"/>
                                        <p:tgtEl>
                                          <p:spTgt spid="70"/>
                                        </p:tgtEl>
                                        <p:attrNameLst>
                                          <p:attrName>ppt_x</p:attrName>
                                          <p:attrName>ppt_y</p:attrName>
                                        </p:attrNameLst>
                                      </p:cBhvr>
                                      <p:rCtr x="0" y="1759"/>
                                    </p:animMotion>
                                  </p:childTnLst>
                                </p:cTn>
                              </p:par>
                              <p:par>
                                <p:cTn id="120" presetID="10" presetClass="entr" presetSubtype="0" fill="hold" nodeType="withEffect">
                                  <p:stCondLst>
                                    <p:cond delay="100"/>
                                  </p:stCondLst>
                                  <p:childTnLst>
                                    <p:set>
                                      <p:cBhvr>
                                        <p:cTn id="121" dur="1" fill="hold">
                                          <p:stCondLst>
                                            <p:cond delay="0"/>
                                          </p:stCondLst>
                                        </p:cTn>
                                        <p:tgtEl>
                                          <p:spTgt spid="69"/>
                                        </p:tgtEl>
                                        <p:attrNameLst>
                                          <p:attrName>style.visibility</p:attrName>
                                        </p:attrNameLst>
                                      </p:cBhvr>
                                      <p:to>
                                        <p:strVal val="visible"/>
                                      </p:to>
                                    </p:set>
                                    <p:animEffect transition="in" filter="fade">
                                      <p:cBhvr>
                                        <p:cTn id="122" dur="500"/>
                                        <p:tgtEl>
                                          <p:spTgt spid="69"/>
                                        </p:tgtEl>
                                      </p:cBhvr>
                                    </p:animEffect>
                                  </p:childTnLst>
                                </p:cTn>
                              </p:par>
                              <p:par>
                                <p:cTn id="123" presetID="42" presetClass="path" presetSubtype="0" decel="100000" fill="hold" nodeType="withEffect">
                                  <p:stCondLst>
                                    <p:cond delay="100"/>
                                  </p:stCondLst>
                                  <p:childTnLst>
                                    <p:animMotion origin="layout" path="M 2.91667E-6 2.96296E-6 L 2.91667E-6 0.03541 " pathEditMode="relative" rAng="0" ptsTypes="AA">
                                      <p:cBhvr>
                                        <p:cTn id="124" dur="700" spd="-100000" fill="hold"/>
                                        <p:tgtEl>
                                          <p:spTgt spid="69"/>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3"/>
                                        </p:tgtEl>
                                        <p:attrNameLst>
                                          <p:attrName>style.visibility</p:attrName>
                                        </p:attrNameLst>
                                      </p:cBhvr>
                                      <p:to>
                                        <p:strVal val="visible"/>
                                      </p:to>
                                    </p:set>
                                    <p:animEffect transition="in" filter="fade">
                                      <p:cBhvr>
                                        <p:cTn id="127" dur="500"/>
                                        <p:tgtEl>
                                          <p:spTgt spid="3"/>
                                        </p:tgtEl>
                                      </p:cBhvr>
                                    </p:animEffect>
                                  </p:childTnLst>
                                </p:cTn>
                              </p:par>
                              <p:par>
                                <p:cTn id="128" presetID="42" presetClass="path" presetSubtype="0" decel="100000" fill="hold" grpId="1" nodeType="withEffect">
                                  <p:stCondLst>
                                    <p:cond delay="100"/>
                                  </p:stCondLst>
                                  <p:childTnLst>
                                    <p:animMotion origin="layout" path="M 2.29167E-6 -1.11111E-6 L 2.29167E-6 0.03542 " pathEditMode="relative" rAng="0" ptsTypes="AA">
                                      <p:cBhvr>
                                        <p:cTn id="129" dur="700" spd="-100000" fill="hold"/>
                                        <p:tgtEl>
                                          <p:spTgt spid="3"/>
                                        </p:tgtEl>
                                        <p:attrNameLst>
                                          <p:attrName>ppt_x</p:attrName>
                                          <p:attrName>ppt_y</p:attrName>
                                        </p:attrNameLst>
                                      </p:cBhvr>
                                      <p:rCtr x="0" y="1759"/>
                                    </p:animMotion>
                                  </p:childTnLst>
                                </p:cTn>
                              </p:par>
                              <p:par>
                                <p:cTn id="130" presetID="10" presetClass="entr" presetSubtype="0" fill="hold" nodeType="withEffect">
                                  <p:stCondLst>
                                    <p:cond delay="100"/>
                                  </p:stCondLst>
                                  <p:childTnLst>
                                    <p:set>
                                      <p:cBhvr>
                                        <p:cTn id="131" dur="1" fill="hold">
                                          <p:stCondLst>
                                            <p:cond delay="0"/>
                                          </p:stCondLst>
                                        </p:cTn>
                                        <p:tgtEl>
                                          <p:spTgt spid="81"/>
                                        </p:tgtEl>
                                        <p:attrNameLst>
                                          <p:attrName>style.visibility</p:attrName>
                                        </p:attrNameLst>
                                      </p:cBhvr>
                                      <p:to>
                                        <p:strVal val="visible"/>
                                      </p:to>
                                    </p:set>
                                    <p:animEffect transition="in" filter="fade">
                                      <p:cBhvr>
                                        <p:cTn id="132" dur="500"/>
                                        <p:tgtEl>
                                          <p:spTgt spid="81"/>
                                        </p:tgtEl>
                                      </p:cBhvr>
                                    </p:animEffect>
                                  </p:childTnLst>
                                </p:cTn>
                              </p:par>
                              <p:par>
                                <p:cTn id="133" presetID="42" presetClass="path" presetSubtype="0" decel="100000" fill="hold" nodeType="withEffect">
                                  <p:stCondLst>
                                    <p:cond delay="100"/>
                                  </p:stCondLst>
                                  <p:childTnLst>
                                    <p:animMotion origin="layout" path="M 2.08333E-7 4.44444E-6 L 2.08333E-7 0.03541 " pathEditMode="relative" rAng="0" ptsTypes="AA">
                                      <p:cBhvr>
                                        <p:cTn id="134" dur="700" spd="-100000" fill="hold"/>
                                        <p:tgtEl>
                                          <p:spTgt spid="81"/>
                                        </p:tgtEl>
                                        <p:attrNameLst>
                                          <p:attrName>ppt_x</p:attrName>
                                          <p:attrName>ppt_y</p:attrName>
                                        </p:attrNameLst>
                                      </p:cBhvr>
                                      <p:rCtr x="0" y="1759"/>
                                    </p:animMotion>
                                  </p:childTnLst>
                                </p:cTn>
                              </p:par>
                              <p:par>
                                <p:cTn id="135" presetID="10" presetClass="entr" presetSubtype="0" fill="hold" nodeType="withEffect">
                                  <p:stCondLst>
                                    <p:cond delay="100"/>
                                  </p:stCondLst>
                                  <p:childTnLst>
                                    <p:set>
                                      <p:cBhvr>
                                        <p:cTn id="136" dur="1" fill="hold">
                                          <p:stCondLst>
                                            <p:cond delay="0"/>
                                          </p:stCondLst>
                                        </p:cTn>
                                        <p:tgtEl>
                                          <p:spTgt spid="138"/>
                                        </p:tgtEl>
                                        <p:attrNameLst>
                                          <p:attrName>style.visibility</p:attrName>
                                        </p:attrNameLst>
                                      </p:cBhvr>
                                      <p:to>
                                        <p:strVal val="visible"/>
                                      </p:to>
                                    </p:set>
                                    <p:animEffect transition="in" filter="fade">
                                      <p:cBhvr>
                                        <p:cTn id="137" dur="500"/>
                                        <p:tgtEl>
                                          <p:spTgt spid="138"/>
                                        </p:tgtEl>
                                      </p:cBhvr>
                                    </p:animEffect>
                                  </p:childTnLst>
                                </p:cTn>
                              </p:par>
                              <p:par>
                                <p:cTn id="138" presetID="42" presetClass="path" presetSubtype="0" decel="100000" fill="hold" nodeType="withEffect">
                                  <p:stCondLst>
                                    <p:cond delay="100"/>
                                  </p:stCondLst>
                                  <p:childTnLst>
                                    <p:animMotion origin="layout" path="M 2.08333E-7 3.7037E-7 L 2.08333E-7 0.03542 " pathEditMode="relative" rAng="0" ptsTypes="AA">
                                      <p:cBhvr>
                                        <p:cTn id="139" dur="700" spd="-100000" fill="hold"/>
                                        <p:tgtEl>
                                          <p:spTgt spid="138"/>
                                        </p:tgtEl>
                                        <p:attrNameLst>
                                          <p:attrName>ppt_x</p:attrName>
                                          <p:attrName>ppt_y</p:attrName>
                                        </p:attrNameLst>
                                      </p:cBhvr>
                                      <p:rCtr x="0" y="1759"/>
                                    </p:animMotion>
                                  </p:childTnLst>
                                </p:cTn>
                              </p:par>
                              <p:par>
                                <p:cTn id="140" presetID="10" presetClass="entr" presetSubtype="0" fill="hold" nodeType="withEffect">
                                  <p:stCondLst>
                                    <p:cond delay="100"/>
                                  </p:stCondLst>
                                  <p:childTnLst>
                                    <p:set>
                                      <p:cBhvr>
                                        <p:cTn id="141" dur="1" fill="hold">
                                          <p:stCondLst>
                                            <p:cond delay="0"/>
                                          </p:stCondLst>
                                        </p:cTn>
                                        <p:tgtEl>
                                          <p:spTgt spid="142"/>
                                        </p:tgtEl>
                                        <p:attrNameLst>
                                          <p:attrName>style.visibility</p:attrName>
                                        </p:attrNameLst>
                                      </p:cBhvr>
                                      <p:to>
                                        <p:strVal val="visible"/>
                                      </p:to>
                                    </p:set>
                                    <p:animEffect transition="in" filter="fade">
                                      <p:cBhvr>
                                        <p:cTn id="142" dur="500"/>
                                        <p:tgtEl>
                                          <p:spTgt spid="142"/>
                                        </p:tgtEl>
                                      </p:cBhvr>
                                    </p:animEffect>
                                  </p:childTnLst>
                                </p:cTn>
                              </p:par>
                              <p:par>
                                <p:cTn id="143" presetID="42" presetClass="path" presetSubtype="0" decel="100000" fill="hold" nodeType="withEffect">
                                  <p:stCondLst>
                                    <p:cond delay="100"/>
                                  </p:stCondLst>
                                  <p:childTnLst>
                                    <p:animMotion origin="layout" path="M 2.08333E-7 -4.81481E-6 L 2.08333E-7 0.03542 " pathEditMode="relative" rAng="0" ptsTypes="AA">
                                      <p:cBhvr>
                                        <p:cTn id="144" dur="700" spd="-100000" fill="hold"/>
                                        <p:tgtEl>
                                          <p:spTgt spid="142"/>
                                        </p:tgtEl>
                                        <p:attrNameLst>
                                          <p:attrName>ppt_x</p:attrName>
                                          <p:attrName>ppt_y</p:attrName>
                                        </p:attrNameLst>
                                      </p:cBhvr>
                                      <p:rCtr x="0" y="1759"/>
                                    </p:animMotion>
                                  </p:childTnLst>
                                </p:cTn>
                              </p:par>
                              <p:par>
                                <p:cTn id="145" presetID="10" presetClass="entr" presetSubtype="0" fill="hold" grpId="0" nodeType="withEffect">
                                  <p:stCondLst>
                                    <p:cond delay="100"/>
                                  </p:stCondLst>
                                  <p:childTnLst>
                                    <p:set>
                                      <p:cBhvr>
                                        <p:cTn id="146" dur="1" fill="hold">
                                          <p:stCondLst>
                                            <p:cond delay="0"/>
                                          </p:stCondLst>
                                        </p:cTn>
                                        <p:tgtEl>
                                          <p:spTgt spid="82"/>
                                        </p:tgtEl>
                                        <p:attrNameLst>
                                          <p:attrName>style.visibility</p:attrName>
                                        </p:attrNameLst>
                                      </p:cBhvr>
                                      <p:to>
                                        <p:strVal val="visible"/>
                                      </p:to>
                                    </p:set>
                                    <p:animEffect transition="in" filter="fade">
                                      <p:cBhvr>
                                        <p:cTn id="147" dur="500"/>
                                        <p:tgtEl>
                                          <p:spTgt spid="82"/>
                                        </p:tgtEl>
                                      </p:cBhvr>
                                    </p:animEffect>
                                  </p:childTnLst>
                                </p:cTn>
                              </p:par>
                              <p:par>
                                <p:cTn id="148" presetID="42" presetClass="path" presetSubtype="0" decel="100000" fill="hold" grpId="1" nodeType="withEffect">
                                  <p:stCondLst>
                                    <p:cond delay="100"/>
                                  </p:stCondLst>
                                  <p:childTnLst>
                                    <p:animMotion origin="layout" path="M 2.29167E-6 3.7037E-6 L 2.29167E-6 0.03541 " pathEditMode="relative" rAng="0" ptsTypes="AA">
                                      <p:cBhvr>
                                        <p:cTn id="149" dur="700" spd="-100000" fill="hold"/>
                                        <p:tgtEl>
                                          <p:spTgt spid="82"/>
                                        </p:tgtEl>
                                        <p:attrNameLst>
                                          <p:attrName>ppt_x</p:attrName>
                                          <p:attrName>ppt_y</p:attrName>
                                        </p:attrNameLst>
                                      </p:cBhvr>
                                      <p:rCtr x="0" y="1759"/>
                                    </p:animMotion>
                                  </p:childTnLst>
                                </p:cTn>
                              </p:par>
                              <p:par>
                                <p:cTn id="150" presetID="10" presetClass="entr" presetSubtype="0" fill="hold" nodeType="withEffect">
                                  <p:stCondLst>
                                    <p:cond delay="100"/>
                                  </p:stCondLst>
                                  <p:childTnLst>
                                    <p:set>
                                      <p:cBhvr>
                                        <p:cTn id="151" dur="1" fill="hold">
                                          <p:stCondLst>
                                            <p:cond delay="0"/>
                                          </p:stCondLst>
                                        </p:cTn>
                                        <p:tgtEl>
                                          <p:spTgt spid="161"/>
                                        </p:tgtEl>
                                        <p:attrNameLst>
                                          <p:attrName>style.visibility</p:attrName>
                                        </p:attrNameLst>
                                      </p:cBhvr>
                                      <p:to>
                                        <p:strVal val="visible"/>
                                      </p:to>
                                    </p:set>
                                    <p:animEffect transition="in" filter="fade">
                                      <p:cBhvr>
                                        <p:cTn id="152" dur="500"/>
                                        <p:tgtEl>
                                          <p:spTgt spid="161"/>
                                        </p:tgtEl>
                                      </p:cBhvr>
                                    </p:animEffect>
                                  </p:childTnLst>
                                </p:cTn>
                              </p:par>
                              <p:par>
                                <p:cTn id="153" presetID="42" presetClass="path" presetSubtype="0" decel="100000" fill="hold" nodeType="withEffect">
                                  <p:stCondLst>
                                    <p:cond delay="100"/>
                                  </p:stCondLst>
                                  <p:childTnLst>
                                    <p:animMotion origin="layout" path="M 2.29167E-6 -1.11111E-6 L 2.29167E-6 0.03542 " pathEditMode="relative" rAng="0" ptsTypes="AA">
                                      <p:cBhvr>
                                        <p:cTn id="154" dur="700" spd="-100000" fill="hold"/>
                                        <p:tgtEl>
                                          <p:spTgt spid="161"/>
                                        </p:tgtEl>
                                        <p:attrNameLst>
                                          <p:attrName>ppt_x</p:attrName>
                                          <p:attrName>ppt_y</p:attrName>
                                        </p:attrNameLst>
                                      </p:cBhvr>
                                      <p:rCtr x="0" y="1759"/>
                                    </p:animMotion>
                                  </p:childTnLst>
                                </p:cTn>
                              </p:par>
                              <p:par>
                                <p:cTn id="155" presetID="10" presetClass="entr" presetSubtype="0" fill="hold" nodeType="withEffect">
                                  <p:stCondLst>
                                    <p:cond delay="100"/>
                                  </p:stCondLst>
                                  <p:childTnLst>
                                    <p:set>
                                      <p:cBhvr>
                                        <p:cTn id="156" dur="1" fill="hold">
                                          <p:stCondLst>
                                            <p:cond delay="0"/>
                                          </p:stCondLst>
                                        </p:cTn>
                                        <p:tgtEl>
                                          <p:spTgt spid="160"/>
                                        </p:tgtEl>
                                        <p:attrNameLst>
                                          <p:attrName>style.visibility</p:attrName>
                                        </p:attrNameLst>
                                      </p:cBhvr>
                                      <p:to>
                                        <p:strVal val="visible"/>
                                      </p:to>
                                    </p:set>
                                    <p:animEffect transition="in" filter="fade">
                                      <p:cBhvr>
                                        <p:cTn id="157" dur="500"/>
                                        <p:tgtEl>
                                          <p:spTgt spid="160"/>
                                        </p:tgtEl>
                                      </p:cBhvr>
                                    </p:animEffect>
                                  </p:childTnLst>
                                </p:cTn>
                              </p:par>
                              <p:par>
                                <p:cTn id="158" presetID="42" presetClass="path" presetSubtype="0" decel="100000" fill="hold" nodeType="withEffect">
                                  <p:stCondLst>
                                    <p:cond delay="100"/>
                                  </p:stCondLst>
                                  <p:childTnLst>
                                    <p:animMotion origin="layout" path="M 2.29167E-6 3.7037E-6 L 2.29167E-6 0.03541 " pathEditMode="relative" rAng="0" ptsTypes="AA">
                                      <p:cBhvr>
                                        <p:cTn id="159" dur="700" spd="-100000" fill="hold"/>
                                        <p:tgtEl>
                                          <p:spTgt spid="160"/>
                                        </p:tgtEl>
                                        <p:attrNameLst>
                                          <p:attrName>ppt_x</p:attrName>
                                          <p:attrName>ppt_y</p:attrName>
                                        </p:attrNameLst>
                                      </p:cBhvr>
                                      <p:rCtr x="0" y="1759"/>
                                    </p:animMotion>
                                  </p:childTnLst>
                                </p:cTn>
                              </p:par>
                              <p:par>
                                <p:cTn id="160" presetID="10" presetClass="entr" presetSubtype="0" fill="hold" grpId="0" nodeType="withEffect">
                                  <p:stCondLst>
                                    <p:cond delay="100"/>
                                  </p:stCondLst>
                                  <p:childTnLst>
                                    <p:set>
                                      <p:cBhvr>
                                        <p:cTn id="161" dur="1" fill="hold">
                                          <p:stCondLst>
                                            <p:cond delay="0"/>
                                          </p:stCondLst>
                                        </p:cTn>
                                        <p:tgtEl>
                                          <p:spTgt spid="141"/>
                                        </p:tgtEl>
                                        <p:attrNameLst>
                                          <p:attrName>style.visibility</p:attrName>
                                        </p:attrNameLst>
                                      </p:cBhvr>
                                      <p:to>
                                        <p:strVal val="visible"/>
                                      </p:to>
                                    </p:set>
                                    <p:animEffect transition="in" filter="fade">
                                      <p:cBhvr>
                                        <p:cTn id="162" dur="500"/>
                                        <p:tgtEl>
                                          <p:spTgt spid="141"/>
                                        </p:tgtEl>
                                      </p:cBhvr>
                                    </p:animEffect>
                                  </p:childTnLst>
                                </p:cTn>
                              </p:par>
                              <p:par>
                                <p:cTn id="163" presetID="42" presetClass="path" presetSubtype="0" decel="100000" fill="hold" grpId="1" nodeType="withEffect">
                                  <p:stCondLst>
                                    <p:cond delay="100"/>
                                  </p:stCondLst>
                                  <p:childTnLst>
                                    <p:animMotion origin="layout" path="M 2.29167E-6 2.96296E-6 L 2.29167E-6 0.03541 " pathEditMode="relative" rAng="0" ptsTypes="AA">
                                      <p:cBhvr>
                                        <p:cTn id="164" dur="700" spd="-100000" fill="hold"/>
                                        <p:tgtEl>
                                          <p:spTgt spid="141"/>
                                        </p:tgtEl>
                                        <p:attrNameLst>
                                          <p:attrName>ppt_x</p:attrName>
                                          <p:attrName>ppt_y</p:attrName>
                                        </p:attrNameLst>
                                      </p:cBhvr>
                                      <p:rCtr x="0" y="1759"/>
                                    </p:animMotion>
                                  </p:childTnLst>
                                </p:cTn>
                              </p:par>
                              <p:par>
                                <p:cTn id="165" presetID="10" presetClass="entr" presetSubtype="0" fill="hold" nodeType="withEffect">
                                  <p:stCondLst>
                                    <p:cond delay="100"/>
                                  </p:stCondLst>
                                  <p:childTnLst>
                                    <p:set>
                                      <p:cBhvr>
                                        <p:cTn id="166" dur="1" fill="hold">
                                          <p:stCondLst>
                                            <p:cond delay="0"/>
                                          </p:stCondLst>
                                        </p:cTn>
                                        <p:tgtEl>
                                          <p:spTgt spid="158"/>
                                        </p:tgtEl>
                                        <p:attrNameLst>
                                          <p:attrName>style.visibility</p:attrName>
                                        </p:attrNameLst>
                                      </p:cBhvr>
                                      <p:to>
                                        <p:strVal val="visible"/>
                                      </p:to>
                                    </p:set>
                                    <p:animEffect transition="in" filter="fade">
                                      <p:cBhvr>
                                        <p:cTn id="167" dur="500"/>
                                        <p:tgtEl>
                                          <p:spTgt spid="158"/>
                                        </p:tgtEl>
                                      </p:cBhvr>
                                    </p:animEffect>
                                  </p:childTnLst>
                                </p:cTn>
                              </p:par>
                              <p:par>
                                <p:cTn id="168" presetID="42" presetClass="path" presetSubtype="0" decel="100000" fill="hold" nodeType="withEffect">
                                  <p:stCondLst>
                                    <p:cond delay="100"/>
                                  </p:stCondLst>
                                  <p:childTnLst>
                                    <p:animMotion origin="layout" path="M 2.29167E-6 -3.7037E-7 L 2.29167E-6 0.03542 " pathEditMode="relative" rAng="0" ptsTypes="AA">
                                      <p:cBhvr>
                                        <p:cTn id="169" dur="700" spd="-100000" fill="hold"/>
                                        <p:tgtEl>
                                          <p:spTgt spid="158"/>
                                        </p:tgtEl>
                                        <p:attrNameLst>
                                          <p:attrName>ppt_x</p:attrName>
                                          <p:attrName>ppt_y</p:attrName>
                                        </p:attrNameLst>
                                      </p:cBhvr>
                                      <p:rCtr x="0" y="1759"/>
                                    </p:animMotion>
                                  </p:childTnLst>
                                </p:cTn>
                              </p:par>
                              <p:par>
                                <p:cTn id="170" presetID="10" presetClass="entr" presetSubtype="0" fill="hold" grpId="0" nodeType="withEffect">
                                  <p:stCondLst>
                                    <p:cond delay="100"/>
                                  </p:stCondLst>
                                  <p:childTnLst>
                                    <p:set>
                                      <p:cBhvr>
                                        <p:cTn id="171" dur="1" fill="hold">
                                          <p:stCondLst>
                                            <p:cond delay="0"/>
                                          </p:stCondLst>
                                        </p:cTn>
                                        <p:tgtEl>
                                          <p:spTgt spid="145"/>
                                        </p:tgtEl>
                                        <p:attrNameLst>
                                          <p:attrName>style.visibility</p:attrName>
                                        </p:attrNameLst>
                                      </p:cBhvr>
                                      <p:to>
                                        <p:strVal val="visible"/>
                                      </p:to>
                                    </p:set>
                                    <p:animEffect transition="in" filter="fade">
                                      <p:cBhvr>
                                        <p:cTn id="172" dur="500"/>
                                        <p:tgtEl>
                                          <p:spTgt spid="145"/>
                                        </p:tgtEl>
                                      </p:cBhvr>
                                    </p:animEffect>
                                  </p:childTnLst>
                                </p:cTn>
                              </p:par>
                              <p:par>
                                <p:cTn id="173" presetID="42" presetClass="path" presetSubtype="0" decel="100000" fill="hold" grpId="1" nodeType="withEffect">
                                  <p:stCondLst>
                                    <p:cond delay="100"/>
                                  </p:stCondLst>
                                  <p:childTnLst>
                                    <p:animMotion origin="layout" path="M 2.29167E-6 4.44444E-6 L 2.29167E-6 0.03541 " pathEditMode="relative" rAng="0" ptsTypes="AA">
                                      <p:cBhvr>
                                        <p:cTn id="174" dur="700" spd="-100000" fill="hold"/>
                                        <p:tgtEl>
                                          <p:spTgt spid="145"/>
                                        </p:tgtEl>
                                        <p:attrNameLst>
                                          <p:attrName>ppt_x</p:attrName>
                                          <p:attrName>ppt_y</p:attrName>
                                        </p:attrNameLst>
                                      </p:cBhvr>
                                      <p:rCtr x="0" y="1759"/>
                                    </p:animMotion>
                                  </p:childTnLst>
                                </p:cTn>
                              </p:par>
                              <p:par>
                                <p:cTn id="175" presetID="10" presetClass="entr" presetSubtype="0" fill="hold" grpId="0" nodeType="withEffect">
                                  <p:stCondLst>
                                    <p:cond delay="100"/>
                                  </p:stCondLst>
                                  <p:childTnLst>
                                    <p:set>
                                      <p:cBhvr>
                                        <p:cTn id="176" dur="1" fill="hold">
                                          <p:stCondLst>
                                            <p:cond delay="0"/>
                                          </p:stCondLst>
                                        </p:cTn>
                                        <p:tgtEl>
                                          <p:spTgt spid="156"/>
                                        </p:tgtEl>
                                        <p:attrNameLst>
                                          <p:attrName>style.visibility</p:attrName>
                                        </p:attrNameLst>
                                      </p:cBhvr>
                                      <p:to>
                                        <p:strVal val="visible"/>
                                      </p:to>
                                    </p:set>
                                    <p:animEffect transition="in" filter="fade">
                                      <p:cBhvr>
                                        <p:cTn id="177" dur="500"/>
                                        <p:tgtEl>
                                          <p:spTgt spid="156"/>
                                        </p:tgtEl>
                                      </p:cBhvr>
                                    </p:animEffect>
                                  </p:childTnLst>
                                </p:cTn>
                              </p:par>
                              <p:par>
                                <p:cTn id="178" presetID="42" presetClass="path" presetSubtype="0" decel="100000" fill="hold" grpId="1" nodeType="withEffect">
                                  <p:stCondLst>
                                    <p:cond delay="100"/>
                                  </p:stCondLst>
                                  <p:childTnLst>
                                    <p:animMotion origin="layout" path="M 2.29167E-6 4.07407E-6 L 2.29167E-6 0.03541 " pathEditMode="relative" rAng="0" ptsTypes="AA">
                                      <p:cBhvr>
                                        <p:cTn id="179" dur="700" spd="-100000" fill="hold"/>
                                        <p:tgtEl>
                                          <p:spTgt spid="156"/>
                                        </p:tgtEl>
                                        <p:attrNameLst>
                                          <p:attrName>ppt_x</p:attrName>
                                          <p:attrName>ppt_y</p:attrName>
                                        </p:attrNameLst>
                                      </p:cBhvr>
                                      <p:rCtr x="0" y="1759"/>
                                    </p:animMotion>
                                  </p:childTnLst>
                                </p:cTn>
                              </p:par>
                              <p:par>
                                <p:cTn id="180" presetID="10" presetClass="entr" presetSubtype="0" fill="hold" grpId="0" nodeType="withEffect">
                                  <p:stCondLst>
                                    <p:cond delay="100"/>
                                  </p:stCondLst>
                                  <p:childTnLst>
                                    <p:set>
                                      <p:cBhvr>
                                        <p:cTn id="181" dur="1" fill="hold">
                                          <p:stCondLst>
                                            <p:cond delay="0"/>
                                          </p:stCondLst>
                                        </p:cTn>
                                        <p:tgtEl>
                                          <p:spTgt spid="97"/>
                                        </p:tgtEl>
                                        <p:attrNameLst>
                                          <p:attrName>style.visibility</p:attrName>
                                        </p:attrNameLst>
                                      </p:cBhvr>
                                      <p:to>
                                        <p:strVal val="visible"/>
                                      </p:to>
                                    </p:set>
                                    <p:animEffect transition="in" filter="fade">
                                      <p:cBhvr>
                                        <p:cTn id="182" dur="500"/>
                                        <p:tgtEl>
                                          <p:spTgt spid="97"/>
                                        </p:tgtEl>
                                      </p:cBhvr>
                                    </p:animEffect>
                                  </p:childTnLst>
                                </p:cTn>
                              </p:par>
                              <p:par>
                                <p:cTn id="183" presetID="42" presetClass="path" presetSubtype="0" decel="100000" fill="hold" grpId="1" nodeType="withEffect">
                                  <p:stCondLst>
                                    <p:cond delay="100"/>
                                  </p:stCondLst>
                                  <p:childTnLst>
                                    <p:animMotion origin="layout" path="M 2.29167E-6 0 L 2.29167E-6 0.03542 " pathEditMode="relative" rAng="0" ptsTypes="AA">
                                      <p:cBhvr>
                                        <p:cTn id="184" dur="700" spd="-100000" fill="hold"/>
                                        <p:tgtEl>
                                          <p:spTgt spid="97"/>
                                        </p:tgtEl>
                                        <p:attrNameLst>
                                          <p:attrName>ppt_x</p:attrName>
                                          <p:attrName>ppt_y</p:attrName>
                                        </p:attrNameLst>
                                      </p:cBhvr>
                                      <p:rCtr x="0" y="1759"/>
                                    </p:animMotion>
                                  </p:childTnLst>
                                </p:cTn>
                              </p:par>
                              <p:par>
                                <p:cTn id="185" presetID="10" presetClass="entr" presetSubtype="0" fill="hold" grpId="0" nodeType="withEffect">
                                  <p:stCondLst>
                                    <p:cond delay="200"/>
                                  </p:stCondLst>
                                  <p:childTnLst>
                                    <p:set>
                                      <p:cBhvr>
                                        <p:cTn id="186" dur="1" fill="hold">
                                          <p:stCondLst>
                                            <p:cond delay="0"/>
                                          </p:stCondLst>
                                        </p:cTn>
                                        <p:tgtEl>
                                          <p:spTgt spid="62"/>
                                        </p:tgtEl>
                                        <p:attrNameLst>
                                          <p:attrName>style.visibility</p:attrName>
                                        </p:attrNameLst>
                                      </p:cBhvr>
                                      <p:to>
                                        <p:strVal val="visible"/>
                                      </p:to>
                                    </p:set>
                                    <p:animEffect transition="in" filter="fade">
                                      <p:cBhvr>
                                        <p:cTn id="187" dur="500"/>
                                        <p:tgtEl>
                                          <p:spTgt spid="62"/>
                                        </p:tgtEl>
                                      </p:cBhvr>
                                    </p:animEffect>
                                  </p:childTnLst>
                                </p:cTn>
                              </p:par>
                              <p:par>
                                <p:cTn id="188" presetID="42" presetClass="path" presetSubtype="0" decel="100000" fill="hold" grpId="1" nodeType="withEffect">
                                  <p:stCondLst>
                                    <p:cond delay="200"/>
                                  </p:stCondLst>
                                  <p:childTnLst>
                                    <p:animMotion origin="layout" path="M 2.29167E-6 3.7037E-6 L 2.29167E-6 0.03541 " pathEditMode="relative" rAng="0" ptsTypes="AA">
                                      <p:cBhvr>
                                        <p:cTn id="189" dur="700" spd="-100000" fill="hold"/>
                                        <p:tgtEl>
                                          <p:spTgt spid="62"/>
                                        </p:tgtEl>
                                        <p:attrNameLst>
                                          <p:attrName>ppt_x</p:attrName>
                                          <p:attrName>ppt_y</p:attrName>
                                        </p:attrNameLst>
                                      </p:cBhvr>
                                      <p:rCtr x="0" y="1759"/>
                                    </p:animMotion>
                                  </p:childTnLst>
                                </p:cTn>
                              </p:par>
                              <p:par>
                                <p:cTn id="190" presetID="10" presetClass="entr" presetSubtype="0" fill="hold" nodeType="withEffect">
                                  <p:stCondLst>
                                    <p:cond delay="100"/>
                                  </p:stCondLst>
                                  <p:childTnLst>
                                    <p:set>
                                      <p:cBhvr>
                                        <p:cTn id="191" dur="1" fill="hold">
                                          <p:stCondLst>
                                            <p:cond delay="0"/>
                                          </p:stCondLst>
                                        </p:cTn>
                                        <p:tgtEl>
                                          <p:spTgt spid="143"/>
                                        </p:tgtEl>
                                        <p:attrNameLst>
                                          <p:attrName>style.visibility</p:attrName>
                                        </p:attrNameLst>
                                      </p:cBhvr>
                                      <p:to>
                                        <p:strVal val="visible"/>
                                      </p:to>
                                    </p:set>
                                    <p:animEffect transition="in" filter="fade">
                                      <p:cBhvr>
                                        <p:cTn id="192" dur="500"/>
                                        <p:tgtEl>
                                          <p:spTgt spid="143"/>
                                        </p:tgtEl>
                                      </p:cBhvr>
                                    </p:animEffect>
                                  </p:childTnLst>
                                </p:cTn>
                              </p:par>
                              <p:par>
                                <p:cTn id="193" presetID="42" presetClass="path" presetSubtype="0" decel="100000" fill="hold" nodeType="withEffect">
                                  <p:stCondLst>
                                    <p:cond delay="100"/>
                                  </p:stCondLst>
                                  <p:childTnLst>
                                    <p:animMotion origin="layout" path="M 4.375E-6 2.96296E-6 L 4.375E-6 0.03541 " pathEditMode="relative" rAng="0" ptsTypes="AA">
                                      <p:cBhvr>
                                        <p:cTn id="194" dur="700" spd="-100000" fill="hold"/>
                                        <p:tgtEl>
                                          <p:spTgt spid="143"/>
                                        </p:tgtEl>
                                        <p:attrNameLst>
                                          <p:attrName>ppt_x</p:attrName>
                                          <p:attrName>ppt_y</p:attrName>
                                        </p:attrNameLst>
                                      </p:cBhvr>
                                      <p:rCtr x="0" y="1759"/>
                                    </p:animMotion>
                                  </p:childTnLst>
                                </p:cTn>
                              </p:par>
                              <p:par>
                                <p:cTn id="195" presetID="10" presetClass="entr" presetSubtype="0" fill="hold" grpId="0" nodeType="withEffect">
                                  <p:stCondLst>
                                    <p:cond delay="100"/>
                                  </p:stCondLst>
                                  <p:childTnLst>
                                    <p:set>
                                      <p:cBhvr>
                                        <p:cTn id="196" dur="1" fill="hold">
                                          <p:stCondLst>
                                            <p:cond delay="0"/>
                                          </p:stCondLst>
                                        </p:cTn>
                                        <p:tgtEl>
                                          <p:spTgt spid="179"/>
                                        </p:tgtEl>
                                        <p:attrNameLst>
                                          <p:attrName>style.visibility</p:attrName>
                                        </p:attrNameLst>
                                      </p:cBhvr>
                                      <p:to>
                                        <p:strVal val="visible"/>
                                      </p:to>
                                    </p:set>
                                    <p:animEffect transition="in" filter="fade">
                                      <p:cBhvr>
                                        <p:cTn id="197" dur="500"/>
                                        <p:tgtEl>
                                          <p:spTgt spid="179"/>
                                        </p:tgtEl>
                                      </p:cBhvr>
                                    </p:animEffect>
                                  </p:childTnLst>
                                </p:cTn>
                              </p:par>
                              <p:par>
                                <p:cTn id="198" presetID="42" presetClass="path" presetSubtype="0" decel="100000" fill="hold" grpId="1" nodeType="withEffect">
                                  <p:stCondLst>
                                    <p:cond delay="100"/>
                                  </p:stCondLst>
                                  <p:childTnLst>
                                    <p:animMotion origin="layout" path="M -1.45833E-6 4.07407E-6 L -1.45833E-6 0.03541 " pathEditMode="relative" rAng="0" ptsTypes="AA">
                                      <p:cBhvr>
                                        <p:cTn id="199" dur="700" spd="-100000" fill="hold"/>
                                        <p:tgtEl>
                                          <p:spTgt spid="179"/>
                                        </p:tgtEl>
                                        <p:attrNameLst>
                                          <p:attrName>ppt_x</p:attrName>
                                          <p:attrName>ppt_y</p:attrName>
                                        </p:attrNameLst>
                                      </p:cBhvr>
                                      <p:rCtr x="0" y="1759"/>
                                    </p:animMotion>
                                  </p:childTnLst>
                                </p:cTn>
                              </p:par>
                              <p:par>
                                <p:cTn id="200" presetID="10" presetClass="entr" presetSubtype="0" fill="hold" nodeType="withEffect">
                                  <p:stCondLst>
                                    <p:cond delay="100"/>
                                  </p:stCondLst>
                                  <p:childTnLst>
                                    <p:set>
                                      <p:cBhvr>
                                        <p:cTn id="201" dur="1" fill="hold">
                                          <p:stCondLst>
                                            <p:cond delay="0"/>
                                          </p:stCondLst>
                                        </p:cTn>
                                        <p:tgtEl>
                                          <p:spTgt spid="162"/>
                                        </p:tgtEl>
                                        <p:attrNameLst>
                                          <p:attrName>style.visibility</p:attrName>
                                        </p:attrNameLst>
                                      </p:cBhvr>
                                      <p:to>
                                        <p:strVal val="visible"/>
                                      </p:to>
                                    </p:set>
                                    <p:animEffect transition="in" filter="fade">
                                      <p:cBhvr>
                                        <p:cTn id="202" dur="500"/>
                                        <p:tgtEl>
                                          <p:spTgt spid="162"/>
                                        </p:tgtEl>
                                      </p:cBhvr>
                                    </p:animEffect>
                                  </p:childTnLst>
                                </p:cTn>
                              </p:par>
                              <p:par>
                                <p:cTn id="203" presetID="42" presetClass="path" presetSubtype="0" decel="100000" fill="hold" nodeType="withEffect">
                                  <p:stCondLst>
                                    <p:cond delay="100"/>
                                  </p:stCondLst>
                                  <p:childTnLst>
                                    <p:animMotion origin="layout" path="M -3.75E-6 -3.33333E-6 L -3.75E-6 0.03542 " pathEditMode="relative" rAng="0" ptsTypes="AA">
                                      <p:cBhvr>
                                        <p:cTn id="204" dur="700" spd="-100000" fill="hold"/>
                                        <p:tgtEl>
                                          <p:spTgt spid="162"/>
                                        </p:tgtEl>
                                        <p:attrNameLst>
                                          <p:attrName>ppt_x</p:attrName>
                                          <p:attrName>ppt_y</p:attrName>
                                        </p:attrNameLst>
                                      </p:cBhvr>
                                      <p:rCtr x="0" y="1759"/>
                                    </p:animMotion>
                                  </p:childTnLst>
                                </p:cTn>
                              </p:par>
                              <p:par>
                                <p:cTn id="205" presetID="10" presetClass="entr" presetSubtype="0" fill="hold" grpId="0" nodeType="withEffect">
                                  <p:stCondLst>
                                    <p:cond delay="100"/>
                                  </p:stCondLst>
                                  <p:childTnLst>
                                    <p:set>
                                      <p:cBhvr>
                                        <p:cTn id="206" dur="1" fill="hold">
                                          <p:stCondLst>
                                            <p:cond delay="0"/>
                                          </p:stCondLst>
                                        </p:cTn>
                                        <p:tgtEl>
                                          <p:spTgt spid="165"/>
                                        </p:tgtEl>
                                        <p:attrNameLst>
                                          <p:attrName>style.visibility</p:attrName>
                                        </p:attrNameLst>
                                      </p:cBhvr>
                                      <p:to>
                                        <p:strVal val="visible"/>
                                      </p:to>
                                    </p:set>
                                    <p:animEffect transition="in" filter="fade">
                                      <p:cBhvr>
                                        <p:cTn id="207" dur="500"/>
                                        <p:tgtEl>
                                          <p:spTgt spid="165"/>
                                        </p:tgtEl>
                                      </p:cBhvr>
                                    </p:animEffect>
                                  </p:childTnLst>
                                </p:cTn>
                              </p:par>
                              <p:par>
                                <p:cTn id="208" presetID="42" presetClass="path" presetSubtype="0" decel="100000" fill="hold" grpId="1" nodeType="withEffect">
                                  <p:stCondLst>
                                    <p:cond delay="100"/>
                                  </p:stCondLst>
                                  <p:childTnLst>
                                    <p:animMotion origin="layout" path="M -3.75E-6 1.85185E-6 L -3.75E-6 0.03541 " pathEditMode="relative" rAng="0" ptsTypes="AA">
                                      <p:cBhvr>
                                        <p:cTn id="209" dur="700" spd="-100000" fill="hold"/>
                                        <p:tgtEl>
                                          <p:spTgt spid="165"/>
                                        </p:tgtEl>
                                        <p:attrNameLst>
                                          <p:attrName>ppt_x</p:attrName>
                                          <p:attrName>ppt_y</p:attrName>
                                        </p:attrNameLst>
                                      </p:cBhvr>
                                      <p:rCtr x="0" y="1759"/>
                                    </p:animMotion>
                                  </p:childTnLst>
                                </p:cTn>
                              </p:par>
                              <p:par>
                                <p:cTn id="210" presetID="10" presetClass="entr" presetSubtype="0" fill="hold" grpId="0" nodeType="withEffect">
                                  <p:stCondLst>
                                    <p:cond delay="100"/>
                                  </p:stCondLst>
                                  <p:childTnLst>
                                    <p:set>
                                      <p:cBhvr>
                                        <p:cTn id="211" dur="1" fill="hold">
                                          <p:stCondLst>
                                            <p:cond delay="0"/>
                                          </p:stCondLst>
                                        </p:cTn>
                                        <p:tgtEl>
                                          <p:spTgt spid="6"/>
                                        </p:tgtEl>
                                        <p:attrNameLst>
                                          <p:attrName>style.visibility</p:attrName>
                                        </p:attrNameLst>
                                      </p:cBhvr>
                                      <p:to>
                                        <p:strVal val="visible"/>
                                      </p:to>
                                    </p:set>
                                    <p:animEffect transition="in" filter="fade">
                                      <p:cBhvr>
                                        <p:cTn id="212" dur="500"/>
                                        <p:tgtEl>
                                          <p:spTgt spid="6"/>
                                        </p:tgtEl>
                                      </p:cBhvr>
                                    </p:animEffect>
                                  </p:childTnLst>
                                </p:cTn>
                              </p:par>
                              <p:par>
                                <p:cTn id="213" presetID="42" presetClass="path" presetSubtype="0" decel="100000" fill="hold" grpId="1" nodeType="withEffect">
                                  <p:stCondLst>
                                    <p:cond delay="100"/>
                                  </p:stCondLst>
                                  <p:childTnLst>
                                    <p:animMotion origin="layout" path="M -1.66667E-6 -1.11111E-6 L -1.66667E-6 0.03542 " pathEditMode="relative" rAng="0" ptsTypes="AA">
                                      <p:cBhvr>
                                        <p:cTn id="214" dur="700" spd="-100000" fill="hold"/>
                                        <p:tgtEl>
                                          <p:spTgt spid="6"/>
                                        </p:tgtEl>
                                        <p:attrNameLst>
                                          <p:attrName>ppt_x</p:attrName>
                                          <p:attrName>ppt_y</p:attrName>
                                        </p:attrNameLst>
                                      </p:cBhvr>
                                      <p:rCtr x="0" y="1759"/>
                                    </p:animMotion>
                                  </p:childTnLst>
                                </p:cTn>
                              </p:par>
                              <p:par>
                                <p:cTn id="215" presetID="10" presetClass="entr" presetSubtype="0" fill="hold" nodeType="withEffect">
                                  <p:stCondLst>
                                    <p:cond delay="100"/>
                                  </p:stCondLst>
                                  <p:childTnLst>
                                    <p:set>
                                      <p:cBhvr>
                                        <p:cTn id="216" dur="1" fill="hold">
                                          <p:stCondLst>
                                            <p:cond delay="0"/>
                                          </p:stCondLst>
                                        </p:cTn>
                                        <p:tgtEl>
                                          <p:spTgt spid="189"/>
                                        </p:tgtEl>
                                        <p:attrNameLst>
                                          <p:attrName>style.visibility</p:attrName>
                                        </p:attrNameLst>
                                      </p:cBhvr>
                                      <p:to>
                                        <p:strVal val="visible"/>
                                      </p:to>
                                    </p:set>
                                    <p:animEffect transition="in" filter="fade">
                                      <p:cBhvr>
                                        <p:cTn id="217" dur="500"/>
                                        <p:tgtEl>
                                          <p:spTgt spid="189"/>
                                        </p:tgtEl>
                                      </p:cBhvr>
                                    </p:animEffect>
                                  </p:childTnLst>
                                </p:cTn>
                              </p:par>
                              <p:par>
                                <p:cTn id="218" presetID="42" presetClass="path" presetSubtype="0" decel="100000" fill="hold" nodeType="withEffect">
                                  <p:stCondLst>
                                    <p:cond delay="100"/>
                                  </p:stCondLst>
                                  <p:childTnLst>
                                    <p:animMotion origin="layout" path="M 4.16667E-6 -4.81481E-6 L 4.16667E-6 0.03542 " pathEditMode="relative" rAng="0" ptsTypes="AA">
                                      <p:cBhvr>
                                        <p:cTn id="219" dur="700" spd="-100000" fill="hold"/>
                                        <p:tgtEl>
                                          <p:spTgt spid="189"/>
                                        </p:tgtEl>
                                        <p:attrNameLst>
                                          <p:attrName>ppt_x</p:attrName>
                                          <p:attrName>ppt_y</p:attrName>
                                        </p:attrNameLst>
                                      </p:cBhvr>
                                      <p:rCtr x="0" y="1759"/>
                                    </p:animMotion>
                                  </p:childTnLst>
                                </p:cTn>
                              </p:par>
                              <p:par>
                                <p:cTn id="220" presetID="10" presetClass="entr" presetSubtype="0" fill="hold" nodeType="withEffect">
                                  <p:stCondLst>
                                    <p:cond delay="100"/>
                                  </p:stCondLst>
                                  <p:childTnLst>
                                    <p:set>
                                      <p:cBhvr>
                                        <p:cTn id="221" dur="1" fill="hold">
                                          <p:stCondLst>
                                            <p:cond delay="0"/>
                                          </p:stCondLst>
                                        </p:cTn>
                                        <p:tgtEl>
                                          <p:spTgt spid="163"/>
                                        </p:tgtEl>
                                        <p:attrNameLst>
                                          <p:attrName>style.visibility</p:attrName>
                                        </p:attrNameLst>
                                      </p:cBhvr>
                                      <p:to>
                                        <p:strVal val="visible"/>
                                      </p:to>
                                    </p:set>
                                    <p:animEffect transition="in" filter="fade">
                                      <p:cBhvr>
                                        <p:cTn id="222" dur="500"/>
                                        <p:tgtEl>
                                          <p:spTgt spid="163"/>
                                        </p:tgtEl>
                                      </p:cBhvr>
                                    </p:animEffect>
                                  </p:childTnLst>
                                </p:cTn>
                              </p:par>
                              <p:par>
                                <p:cTn id="223" presetID="42" presetClass="path" presetSubtype="0" decel="100000" fill="hold" nodeType="withEffect">
                                  <p:stCondLst>
                                    <p:cond delay="100"/>
                                  </p:stCondLst>
                                  <p:childTnLst>
                                    <p:animMotion origin="layout" path="M -3.75E-6 -2.22222E-6 L -3.75E-6 0.03542 " pathEditMode="relative" rAng="0" ptsTypes="AA">
                                      <p:cBhvr>
                                        <p:cTn id="224" dur="700" spd="-100000" fill="hold"/>
                                        <p:tgtEl>
                                          <p:spTgt spid="163"/>
                                        </p:tgtEl>
                                        <p:attrNameLst>
                                          <p:attrName>ppt_x</p:attrName>
                                          <p:attrName>ppt_y</p:attrName>
                                        </p:attrNameLst>
                                      </p:cBhvr>
                                      <p:rCtr x="0" y="1759"/>
                                    </p:animMotion>
                                  </p:childTnLst>
                                </p:cTn>
                              </p:par>
                              <p:par>
                                <p:cTn id="225" presetID="10" presetClass="entr" presetSubtype="0" fill="hold" grpId="0" nodeType="withEffect">
                                  <p:stCondLst>
                                    <p:cond delay="100"/>
                                  </p:stCondLst>
                                  <p:childTnLst>
                                    <p:set>
                                      <p:cBhvr>
                                        <p:cTn id="226" dur="1" fill="hold">
                                          <p:stCondLst>
                                            <p:cond delay="0"/>
                                          </p:stCondLst>
                                        </p:cTn>
                                        <p:tgtEl>
                                          <p:spTgt spid="166"/>
                                        </p:tgtEl>
                                        <p:attrNameLst>
                                          <p:attrName>style.visibility</p:attrName>
                                        </p:attrNameLst>
                                      </p:cBhvr>
                                      <p:to>
                                        <p:strVal val="visible"/>
                                      </p:to>
                                    </p:set>
                                    <p:animEffect transition="in" filter="fade">
                                      <p:cBhvr>
                                        <p:cTn id="227" dur="500"/>
                                        <p:tgtEl>
                                          <p:spTgt spid="166"/>
                                        </p:tgtEl>
                                      </p:cBhvr>
                                    </p:animEffect>
                                  </p:childTnLst>
                                </p:cTn>
                              </p:par>
                              <p:par>
                                <p:cTn id="228" presetID="42" presetClass="path" presetSubtype="0" decel="100000" fill="hold" grpId="1" nodeType="withEffect">
                                  <p:stCondLst>
                                    <p:cond delay="100"/>
                                  </p:stCondLst>
                                  <p:childTnLst>
                                    <p:animMotion origin="layout" path="M -3.75E-6 1.48148E-6 L -3.75E-6 0.03542 " pathEditMode="relative" rAng="0" ptsTypes="AA">
                                      <p:cBhvr>
                                        <p:cTn id="229" dur="700" spd="-100000" fill="hold"/>
                                        <p:tgtEl>
                                          <p:spTgt spid="166"/>
                                        </p:tgtEl>
                                        <p:attrNameLst>
                                          <p:attrName>ppt_x</p:attrName>
                                          <p:attrName>ppt_y</p:attrName>
                                        </p:attrNameLst>
                                      </p:cBhvr>
                                      <p:rCtr x="0" y="1759"/>
                                    </p:animMotion>
                                  </p:childTnLst>
                                </p:cTn>
                              </p:par>
                              <p:par>
                                <p:cTn id="230" presetID="10" presetClass="entr" presetSubtype="0" fill="hold" nodeType="withEffect">
                                  <p:stCondLst>
                                    <p:cond delay="100"/>
                                  </p:stCondLst>
                                  <p:childTnLst>
                                    <p:set>
                                      <p:cBhvr>
                                        <p:cTn id="231" dur="1" fill="hold">
                                          <p:stCondLst>
                                            <p:cond delay="0"/>
                                          </p:stCondLst>
                                        </p:cTn>
                                        <p:tgtEl>
                                          <p:spTgt spid="190"/>
                                        </p:tgtEl>
                                        <p:attrNameLst>
                                          <p:attrName>style.visibility</p:attrName>
                                        </p:attrNameLst>
                                      </p:cBhvr>
                                      <p:to>
                                        <p:strVal val="visible"/>
                                      </p:to>
                                    </p:set>
                                    <p:animEffect transition="in" filter="fade">
                                      <p:cBhvr>
                                        <p:cTn id="232" dur="500"/>
                                        <p:tgtEl>
                                          <p:spTgt spid="190"/>
                                        </p:tgtEl>
                                      </p:cBhvr>
                                    </p:animEffect>
                                  </p:childTnLst>
                                </p:cTn>
                              </p:par>
                              <p:par>
                                <p:cTn id="233" presetID="42" presetClass="path" presetSubtype="0" decel="100000" fill="hold" nodeType="withEffect">
                                  <p:stCondLst>
                                    <p:cond delay="100"/>
                                  </p:stCondLst>
                                  <p:childTnLst>
                                    <p:animMotion origin="layout" path="M 4.16667E-6 4.81481E-6 L 4.16667E-6 0.03541 " pathEditMode="relative" rAng="0" ptsTypes="AA">
                                      <p:cBhvr>
                                        <p:cTn id="234" dur="700" spd="-100000" fill="hold"/>
                                        <p:tgtEl>
                                          <p:spTgt spid="190"/>
                                        </p:tgtEl>
                                        <p:attrNameLst>
                                          <p:attrName>ppt_x</p:attrName>
                                          <p:attrName>ppt_y</p:attrName>
                                        </p:attrNameLst>
                                      </p:cBhvr>
                                      <p:rCtr x="0" y="1759"/>
                                    </p:animMotion>
                                  </p:childTnLst>
                                </p:cTn>
                              </p:par>
                              <p:par>
                                <p:cTn id="235" presetID="10" presetClass="entr" presetSubtype="0" fill="hold" nodeType="withEffect">
                                  <p:stCondLst>
                                    <p:cond delay="100"/>
                                  </p:stCondLst>
                                  <p:childTnLst>
                                    <p:set>
                                      <p:cBhvr>
                                        <p:cTn id="236" dur="1" fill="hold">
                                          <p:stCondLst>
                                            <p:cond delay="0"/>
                                          </p:stCondLst>
                                        </p:cTn>
                                        <p:tgtEl>
                                          <p:spTgt spid="174"/>
                                        </p:tgtEl>
                                        <p:attrNameLst>
                                          <p:attrName>style.visibility</p:attrName>
                                        </p:attrNameLst>
                                      </p:cBhvr>
                                      <p:to>
                                        <p:strVal val="visible"/>
                                      </p:to>
                                    </p:set>
                                    <p:animEffect transition="in" filter="fade">
                                      <p:cBhvr>
                                        <p:cTn id="237" dur="500"/>
                                        <p:tgtEl>
                                          <p:spTgt spid="174"/>
                                        </p:tgtEl>
                                      </p:cBhvr>
                                    </p:animEffect>
                                  </p:childTnLst>
                                </p:cTn>
                              </p:par>
                              <p:par>
                                <p:cTn id="238" presetID="42" presetClass="path" presetSubtype="0" decel="100000" fill="hold" nodeType="withEffect">
                                  <p:stCondLst>
                                    <p:cond delay="100"/>
                                  </p:stCondLst>
                                  <p:childTnLst>
                                    <p:animMotion origin="layout" path="M 4.375E-6 -1.85185E-6 L 4.375E-6 0.03542 " pathEditMode="relative" rAng="0" ptsTypes="AA">
                                      <p:cBhvr>
                                        <p:cTn id="239" dur="700" spd="-100000" fill="hold"/>
                                        <p:tgtEl>
                                          <p:spTgt spid="174"/>
                                        </p:tgtEl>
                                        <p:attrNameLst>
                                          <p:attrName>ppt_x</p:attrName>
                                          <p:attrName>ppt_y</p:attrName>
                                        </p:attrNameLst>
                                      </p:cBhvr>
                                      <p:rCtr x="0" y="1759"/>
                                    </p:animMotion>
                                  </p:childTnLst>
                                </p:cTn>
                              </p:par>
                              <p:par>
                                <p:cTn id="240" presetID="10" presetClass="entr" presetSubtype="0" fill="hold" grpId="0" nodeType="withEffect">
                                  <p:stCondLst>
                                    <p:cond delay="100"/>
                                  </p:stCondLst>
                                  <p:childTnLst>
                                    <p:set>
                                      <p:cBhvr>
                                        <p:cTn id="241" dur="1" fill="hold">
                                          <p:stCondLst>
                                            <p:cond delay="0"/>
                                          </p:stCondLst>
                                        </p:cTn>
                                        <p:tgtEl>
                                          <p:spTgt spid="173"/>
                                        </p:tgtEl>
                                        <p:attrNameLst>
                                          <p:attrName>style.visibility</p:attrName>
                                        </p:attrNameLst>
                                      </p:cBhvr>
                                      <p:to>
                                        <p:strVal val="visible"/>
                                      </p:to>
                                    </p:set>
                                    <p:animEffect transition="in" filter="fade">
                                      <p:cBhvr>
                                        <p:cTn id="242" dur="500"/>
                                        <p:tgtEl>
                                          <p:spTgt spid="173"/>
                                        </p:tgtEl>
                                      </p:cBhvr>
                                    </p:animEffect>
                                  </p:childTnLst>
                                </p:cTn>
                              </p:par>
                              <p:par>
                                <p:cTn id="243" presetID="42" presetClass="path" presetSubtype="0" decel="100000" fill="hold" grpId="1" nodeType="withEffect">
                                  <p:stCondLst>
                                    <p:cond delay="100"/>
                                  </p:stCondLst>
                                  <p:childTnLst>
                                    <p:animMotion origin="layout" path="M 4.58333E-6 -1.48148E-6 L 4.58333E-6 0.03542 " pathEditMode="relative" rAng="0" ptsTypes="AA">
                                      <p:cBhvr>
                                        <p:cTn id="244" dur="700" spd="-100000" fill="hold"/>
                                        <p:tgtEl>
                                          <p:spTgt spid="173"/>
                                        </p:tgtEl>
                                        <p:attrNameLst>
                                          <p:attrName>ppt_x</p:attrName>
                                          <p:attrName>ppt_y</p:attrName>
                                        </p:attrNameLst>
                                      </p:cBhvr>
                                      <p:rCtr x="0" y="1759"/>
                                    </p:animMotion>
                                  </p:childTnLst>
                                </p:cTn>
                              </p:par>
                              <p:par>
                                <p:cTn id="245" presetID="10" presetClass="entr" presetSubtype="0" fill="hold" nodeType="withEffect">
                                  <p:stCondLst>
                                    <p:cond delay="100"/>
                                  </p:stCondLst>
                                  <p:childTnLst>
                                    <p:set>
                                      <p:cBhvr>
                                        <p:cTn id="246" dur="1" fill="hold">
                                          <p:stCondLst>
                                            <p:cond delay="0"/>
                                          </p:stCondLst>
                                        </p:cTn>
                                        <p:tgtEl>
                                          <p:spTgt spid="164"/>
                                        </p:tgtEl>
                                        <p:attrNameLst>
                                          <p:attrName>style.visibility</p:attrName>
                                        </p:attrNameLst>
                                      </p:cBhvr>
                                      <p:to>
                                        <p:strVal val="visible"/>
                                      </p:to>
                                    </p:set>
                                    <p:animEffect transition="in" filter="fade">
                                      <p:cBhvr>
                                        <p:cTn id="247" dur="500"/>
                                        <p:tgtEl>
                                          <p:spTgt spid="164"/>
                                        </p:tgtEl>
                                      </p:cBhvr>
                                    </p:animEffect>
                                  </p:childTnLst>
                                </p:cTn>
                              </p:par>
                              <p:par>
                                <p:cTn id="248" presetID="42" presetClass="path" presetSubtype="0" decel="100000" fill="hold" nodeType="withEffect">
                                  <p:stCondLst>
                                    <p:cond delay="100"/>
                                  </p:stCondLst>
                                  <p:childTnLst>
                                    <p:animMotion origin="layout" path="M -3.75E-6 2.96296E-6 L -3.75E-6 0.03541 " pathEditMode="relative" rAng="0" ptsTypes="AA">
                                      <p:cBhvr>
                                        <p:cTn id="249" dur="700" spd="-100000" fill="hold"/>
                                        <p:tgtEl>
                                          <p:spTgt spid="164"/>
                                        </p:tgtEl>
                                        <p:attrNameLst>
                                          <p:attrName>ppt_x</p:attrName>
                                          <p:attrName>ppt_y</p:attrName>
                                        </p:attrNameLst>
                                      </p:cBhvr>
                                      <p:rCtr x="0" y="1759"/>
                                    </p:animMotion>
                                  </p:childTnLst>
                                </p:cTn>
                              </p:par>
                              <p:par>
                                <p:cTn id="250" presetID="10" presetClass="entr" presetSubtype="0" fill="hold" grpId="0" nodeType="withEffect">
                                  <p:stCondLst>
                                    <p:cond delay="100"/>
                                  </p:stCondLst>
                                  <p:childTnLst>
                                    <p:set>
                                      <p:cBhvr>
                                        <p:cTn id="251" dur="1" fill="hold">
                                          <p:stCondLst>
                                            <p:cond delay="0"/>
                                          </p:stCondLst>
                                        </p:cTn>
                                        <p:tgtEl>
                                          <p:spTgt spid="167"/>
                                        </p:tgtEl>
                                        <p:attrNameLst>
                                          <p:attrName>style.visibility</p:attrName>
                                        </p:attrNameLst>
                                      </p:cBhvr>
                                      <p:to>
                                        <p:strVal val="visible"/>
                                      </p:to>
                                    </p:set>
                                    <p:animEffect transition="in" filter="fade">
                                      <p:cBhvr>
                                        <p:cTn id="252" dur="500"/>
                                        <p:tgtEl>
                                          <p:spTgt spid="167"/>
                                        </p:tgtEl>
                                      </p:cBhvr>
                                    </p:animEffect>
                                  </p:childTnLst>
                                </p:cTn>
                              </p:par>
                              <p:par>
                                <p:cTn id="253" presetID="42" presetClass="path" presetSubtype="0" decel="100000" fill="hold" grpId="1" nodeType="withEffect">
                                  <p:stCondLst>
                                    <p:cond delay="100"/>
                                  </p:stCondLst>
                                  <p:childTnLst>
                                    <p:animMotion origin="layout" path="M -3.75E-6 2.59259E-6 L -3.75E-6 0.03541 " pathEditMode="relative" rAng="0" ptsTypes="AA">
                                      <p:cBhvr>
                                        <p:cTn id="254" dur="700" spd="-100000" fill="hold"/>
                                        <p:tgtEl>
                                          <p:spTgt spid="167"/>
                                        </p:tgtEl>
                                        <p:attrNameLst>
                                          <p:attrName>ppt_x</p:attrName>
                                          <p:attrName>ppt_y</p:attrName>
                                        </p:attrNameLst>
                                      </p:cBhvr>
                                      <p:rCtr x="0" y="1759"/>
                                    </p:animMotion>
                                  </p:childTnLst>
                                </p:cTn>
                              </p:par>
                              <p:par>
                                <p:cTn id="255" presetID="10" presetClass="entr" presetSubtype="0" fill="hold" nodeType="withEffect">
                                  <p:stCondLst>
                                    <p:cond delay="100"/>
                                  </p:stCondLst>
                                  <p:childTnLst>
                                    <p:set>
                                      <p:cBhvr>
                                        <p:cTn id="256" dur="1" fill="hold">
                                          <p:stCondLst>
                                            <p:cond delay="0"/>
                                          </p:stCondLst>
                                        </p:cTn>
                                        <p:tgtEl>
                                          <p:spTgt spid="191"/>
                                        </p:tgtEl>
                                        <p:attrNameLst>
                                          <p:attrName>style.visibility</p:attrName>
                                        </p:attrNameLst>
                                      </p:cBhvr>
                                      <p:to>
                                        <p:strVal val="visible"/>
                                      </p:to>
                                    </p:set>
                                    <p:animEffect transition="in" filter="fade">
                                      <p:cBhvr>
                                        <p:cTn id="257" dur="500"/>
                                        <p:tgtEl>
                                          <p:spTgt spid="191"/>
                                        </p:tgtEl>
                                      </p:cBhvr>
                                    </p:animEffect>
                                  </p:childTnLst>
                                </p:cTn>
                              </p:par>
                              <p:par>
                                <p:cTn id="258" presetID="42" presetClass="path" presetSubtype="0" decel="100000" fill="hold" nodeType="withEffect">
                                  <p:stCondLst>
                                    <p:cond delay="100"/>
                                  </p:stCondLst>
                                  <p:childTnLst>
                                    <p:animMotion origin="layout" path="M 4.16667E-6 1.85185E-6 L 4.16667E-6 0.03541 " pathEditMode="relative" rAng="0" ptsTypes="AA">
                                      <p:cBhvr>
                                        <p:cTn id="259" dur="700" spd="-100000" fill="hold"/>
                                        <p:tgtEl>
                                          <p:spTgt spid="191"/>
                                        </p:tgtEl>
                                        <p:attrNameLst>
                                          <p:attrName>ppt_x</p:attrName>
                                          <p:attrName>ppt_y</p:attrName>
                                        </p:attrNameLst>
                                      </p:cBhvr>
                                      <p:rCtr x="0" y="1759"/>
                                    </p:animMotion>
                                  </p:childTnLst>
                                </p:cTn>
                              </p:par>
                              <p:par>
                                <p:cTn id="260" presetID="10" presetClass="entr" presetSubtype="0" fill="hold" nodeType="withEffect">
                                  <p:stCondLst>
                                    <p:cond delay="100"/>
                                  </p:stCondLst>
                                  <p:childTnLst>
                                    <p:set>
                                      <p:cBhvr>
                                        <p:cTn id="261" dur="1" fill="hold">
                                          <p:stCondLst>
                                            <p:cond delay="0"/>
                                          </p:stCondLst>
                                        </p:cTn>
                                        <p:tgtEl>
                                          <p:spTgt spid="168"/>
                                        </p:tgtEl>
                                        <p:attrNameLst>
                                          <p:attrName>style.visibility</p:attrName>
                                        </p:attrNameLst>
                                      </p:cBhvr>
                                      <p:to>
                                        <p:strVal val="visible"/>
                                      </p:to>
                                    </p:set>
                                    <p:animEffect transition="in" filter="fade">
                                      <p:cBhvr>
                                        <p:cTn id="262" dur="500"/>
                                        <p:tgtEl>
                                          <p:spTgt spid="168"/>
                                        </p:tgtEl>
                                      </p:cBhvr>
                                    </p:animEffect>
                                  </p:childTnLst>
                                </p:cTn>
                              </p:par>
                              <p:par>
                                <p:cTn id="263" presetID="42" presetClass="path" presetSubtype="0" decel="100000" fill="hold" nodeType="withEffect">
                                  <p:stCondLst>
                                    <p:cond delay="100"/>
                                  </p:stCondLst>
                                  <p:childTnLst>
                                    <p:animMotion origin="layout" path="M -1.66667E-6 7.40741E-7 L -1.66667E-6 0.03542 " pathEditMode="relative" rAng="0" ptsTypes="AA">
                                      <p:cBhvr>
                                        <p:cTn id="264" dur="700" spd="-100000" fill="hold"/>
                                        <p:tgtEl>
                                          <p:spTgt spid="168"/>
                                        </p:tgtEl>
                                        <p:attrNameLst>
                                          <p:attrName>ppt_x</p:attrName>
                                          <p:attrName>ppt_y</p:attrName>
                                        </p:attrNameLst>
                                      </p:cBhvr>
                                      <p:rCtr x="0" y="1759"/>
                                    </p:animMotion>
                                  </p:childTnLst>
                                </p:cTn>
                              </p:par>
                              <p:par>
                                <p:cTn id="265" presetID="10" presetClass="entr" presetSubtype="0" fill="hold" grpId="0" nodeType="withEffect">
                                  <p:stCondLst>
                                    <p:cond delay="100"/>
                                  </p:stCondLst>
                                  <p:childTnLst>
                                    <p:set>
                                      <p:cBhvr>
                                        <p:cTn id="266" dur="1" fill="hold">
                                          <p:stCondLst>
                                            <p:cond delay="0"/>
                                          </p:stCondLst>
                                        </p:cTn>
                                        <p:tgtEl>
                                          <p:spTgt spid="169"/>
                                        </p:tgtEl>
                                        <p:attrNameLst>
                                          <p:attrName>style.visibility</p:attrName>
                                        </p:attrNameLst>
                                      </p:cBhvr>
                                      <p:to>
                                        <p:strVal val="visible"/>
                                      </p:to>
                                    </p:set>
                                    <p:animEffect transition="in" filter="fade">
                                      <p:cBhvr>
                                        <p:cTn id="267" dur="500"/>
                                        <p:tgtEl>
                                          <p:spTgt spid="169"/>
                                        </p:tgtEl>
                                      </p:cBhvr>
                                    </p:animEffect>
                                  </p:childTnLst>
                                </p:cTn>
                              </p:par>
                              <p:par>
                                <p:cTn id="268" presetID="42" presetClass="path" presetSubtype="0" decel="100000" fill="hold" grpId="1" nodeType="withEffect">
                                  <p:stCondLst>
                                    <p:cond delay="100"/>
                                  </p:stCondLst>
                                  <p:childTnLst>
                                    <p:animMotion origin="layout" path="M -1.45833E-6 -4.81481E-6 L -1.45833E-6 0.03542 " pathEditMode="relative" rAng="0" ptsTypes="AA">
                                      <p:cBhvr>
                                        <p:cTn id="269" dur="700" spd="-100000" fill="hold"/>
                                        <p:tgtEl>
                                          <p:spTgt spid="169"/>
                                        </p:tgtEl>
                                        <p:attrNameLst>
                                          <p:attrName>ppt_x</p:attrName>
                                          <p:attrName>ppt_y</p:attrName>
                                        </p:attrNameLst>
                                      </p:cBhvr>
                                      <p:rCtr x="0" y="1759"/>
                                    </p:animMotion>
                                  </p:childTnLst>
                                </p:cTn>
                              </p:par>
                              <p:par>
                                <p:cTn id="270" presetID="10" presetClass="entr" presetSubtype="0" fill="hold" grpId="0" nodeType="withEffect">
                                  <p:stCondLst>
                                    <p:cond delay="200"/>
                                  </p:stCondLst>
                                  <p:childTnLst>
                                    <p:set>
                                      <p:cBhvr>
                                        <p:cTn id="271" dur="1" fill="hold">
                                          <p:stCondLst>
                                            <p:cond delay="0"/>
                                          </p:stCondLst>
                                        </p:cTn>
                                        <p:tgtEl>
                                          <p:spTgt spid="27"/>
                                        </p:tgtEl>
                                        <p:attrNameLst>
                                          <p:attrName>style.visibility</p:attrName>
                                        </p:attrNameLst>
                                      </p:cBhvr>
                                      <p:to>
                                        <p:strVal val="visible"/>
                                      </p:to>
                                    </p:set>
                                    <p:animEffect transition="in" filter="fade">
                                      <p:cBhvr>
                                        <p:cTn id="272" dur="500"/>
                                        <p:tgtEl>
                                          <p:spTgt spid="27"/>
                                        </p:tgtEl>
                                      </p:cBhvr>
                                    </p:animEffect>
                                  </p:childTnLst>
                                </p:cTn>
                              </p:par>
                              <p:par>
                                <p:cTn id="273" presetID="42" presetClass="path" presetSubtype="0" decel="100000" fill="hold" grpId="1" nodeType="withEffect">
                                  <p:stCondLst>
                                    <p:cond delay="200"/>
                                  </p:stCondLst>
                                  <p:childTnLst>
                                    <p:animMotion origin="layout" path="M 2.29167E-6 3.7037E-6 L 2.29167E-6 0.03541 " pathEditMode="relative" rAng="0" ptsTypes="AA">
                                      <p:cBhvr>
                                        <p:cTn id="27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P spid="34" grpId="0"/>
      <p:bldP spid="34" grpId="1"/>
      <p:bldP spid="2" grpId="0" animBg="1"/>
      <p:bldP spid="2" grpId="1" animBg="1"/>
      <p:bldP spid="21" grpId="0"/>
      <p:bldP spid="21" grpId="1"/>
      <p:bldP spid="14" grpId="0"/>
      <p:bldP spid="14" grpId="1"/>
      <p:bldP spid="18" grpId="0"/>
      <p:bldP spid="18" grpId="1"/>
      <p:bldP spid="16" grpId="0"/>
      <p:bldP spid="16" grpId="1"/>
      <p:bldP spid="29" grpId="0"/>
      <p:bldP spid="29" grpId="1"/>
      <p:bldP spid="5" grpId="0" animBg="1"/>
      <p:bldP spid="5" grpId="1" animBg="1"/>
      <p:bldP spid="36" grpId="0"/>
      <p:bldP spid="36" grpId="1"/>
      <p:bldP spid="38" grpId="0"/>
      <p:bldP spid="38" grpId="1"/>
      <p:bldP spid="33" grpId="0"/>
      <p:bldP spid="33" grpId="1"/>
      <p:bldP spid="7" grpId="0" animBg="1"/>
      <p:bldP spid="7" grpId="1" animBg="1"/>
      <p:bldP spid="68" grpId="0"/>
      <p:bldP spid="68" grpId="1"/>
      <p:bldP spid="63" grpId="0"/>
      <p:bldP spid="63" grpId="1"/>
      <p:bldP spid="70" grpId="0"/>
      <p:bldP spid="70" grpId="1"/>
      <p:bldP spid="3" grpId="0" animBg="1"/>
      <p:bldP spid="3" grpId="1" animBg="1"/>
      <p:bldP spid="82" grpId="0"/>
      <p:bldP spid="82" grpId="1"/>
      <p:bldP spid="141" grpId="0"/>
      <p:bldP spid="141" grpId="1"/>
      <p:bldP spid="145" grpId="0"/>
      <p:bldP spid="145" grpId="1"/>
      <p:bldP spid="156" grpId="0" animBg="1"/>
      <p:bldP spid="156" grpId="1" animBg="1"/>
      <p:bldP spid="97" grpId="0"/>
      <p:bldP spid="97" grpId="1"/>
      <p:bldP spid="62" grpId="0" animBg="1"/>
      <p:bldP spid="62" grpId="1" animBg="1"/>
      <p:bldP spid="6" grpId="0" animBg="1"/>
      <p:bldP spid="6" grpId="1" animBg="1"/>
      <p:bldP spid="179" grpId="0"/>
      <p:bldP spid="179" grpId="1"/>
      <p:bldP spid="165" grpId="0"/>
      <p:bldP spid="165" grpId="1"/>
      <p:bldP spid="166" grpId="0"/>
      <p:bldP spid="166" grpId="1"/>
      <p:bldP spid="173" grpId="0"/>
      <p:bldP spid="173" grpId="1"/>
      <p:bldP spid="167" grpId="0"/>
      <p:bldP spid="167" grpId="1"/>
      <p:bldP spid="169" grpId="0"/>
      <p:bldP spid="169" grpId="1"/>
      <p:bldP spid="27" grpId="0" animBg="1"/>
      <p:bldP spid="27"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CB4C9-C1CD-7B35-AA51-5E6A07C07841}"/>
              </a:ext>
            </a:extLst>
          </p:cNvPr>
          <p:cNvSpPr>
            <a:spLocks noGrp="1"/>
          </p:cNvSpPr>
          <p:nvPr>
            <p:ph type="title"/>
          </p:nvPr>
        </p:nvSpPr>
        <p:spPr>
          <a:xfrm>
            <a:off x="585216" y="2980408"/>
            <a:ext cx="9144000" cy="553998"/>
          </a:xfrm>
        </p:spPr>
        <p:txBody>
          <a:bodyPr/>
          <a:lstStyle/>
          <a:p>
            <a:r>
              <a:rPr lang="en-US"/>
              <a:t>Workspace outbound access protection</a:t>
            </a:r>
            <a:endParaRPr lang="en-NL"/>
          </a:p>
        </p:txBody>
      </p:sp>
    </p:spTree>
    <p:extLst>
      <p:ext uri="{BB962C8B-B14F-4D97-AF65-F5344CB8AC3E}">
        <p14:creationId xmlns:p14="http://schemas.microsoft.com/office/powerpoint/2010/main" val="3364040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CF2D6-DFAF-BDA7-A548-40326AEF8C1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BF4C5A-3FEA-D6FB-D1BB-EFF3B83C4DC6}"/>
              </a:ext>
            </a:extLst>
          </p:cNvPr>
          <p:cNvSpPr>
            <a:spLocks noGrp="1"/>
          </p:cNvSpPr>
          <p:nvPr>
            <p:ph type="title"/>
          </p:nvPr>
        </p:nvSpPr>
        <p:spPr>
          <a:xfrm>
            <a:off x="588263" y="457200"/>
            <a:ext cx="11018520" cy="553998"/>
          </a:xfrm>
        </p:spPr>
        <p:txBody>
          <a:bodyPr>
            <a:normAutofit/>
          </a:bodyPr>
          <a:lstStyle/>
          <a:p>
            <a:r>
              <a:rPr lang="en-US"/>
              <a:t>Workspace outbound access protection</a:t>
            </a:r>
          </a:p>
        </p:txBody>
      </p:sp>
      <p:sp>
        <p:nvSpPr>
          <p:cNvPr id="10" name="TextBox 9">
            <a:extLst>
              <a:ext uri="{FF2B5EF4-FFF2-40B4-BE49-F238E27FC236}">
                <a16:creationId xmlns:a16="http://schemas.microsoft.com/office/drawing/2014/main" id="{C40CB11E-4281-0E25-3A3C-B6356D80F2A7}"/>
              </a:ext>
            </a:extLst>
          </p:cNvPr>
          <p:cNvSpPr txBox="1"/>
          <p:nvPr/>
        </p:nvSpPr>
        <p:spPr>
          <a:xfrm>
            <a:off x="588963" y="1933107"/>
            <a:ext cx="4155757" cy="3839513"/>
          </a:xfrm>
          <a:prstGeom prst="rect">
            <a:avLst/>
          </a:prstGeom>
          <a:noFill/>
        </p:spPr>
        <p:txBody>
          <a:bodyPr wrap="square" lIns="0" tIns="0" rIns="0" bIns="0" rtlCol="0">
            <a:spAutoFit/>
          </a:bodyPr>
          <a:lstStyle/>
          <a:p>
            <a:pPr marR="0" lvl="0" algn="l" defTabSz="914367" rtl="0" eaLnBrk="1" fontAlgn="auto" latinLnBrk="0" hangingPunct="1">
              <a:lnSpc>
                <a:spcPct val="100000"/>
              </a:lnSpc>
              <a:spcBef>
                <a:spcPts val="0"/>
              </a:spcBef>
              <a:spcAft>
                <a:spcPts val="3500"/>
              </a:spcAft>
              <a:buClr>
                <a:srgbClr val="0078D4"/>
              </a:buClr>
              <a:buSzPct val="130000"/>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Workspace level control to restrict outbound access to Public network</a:t>
            </a:r>
          </a:p>
          <a:p>
            <a:pPr marR="0" lvl="0" algn="l" defTabSz="914367" rtl="0" eaLnBrk="1" fontAlgn="auto" latinLnBrk="0" hangingPunct="1">
              <a:lnSpc>
                <a:spcPct val="100000"/>
              </a:lnSpc>
              <a:spcBef>
                <a:spcPts val="0"/>
              </a:spcBef>
              <a:spcAft>
                <a:spcPts val="3500"/>
              </a:spcAft>
              <a:buClr>
                <a:srgbClr val="0078D4"/>
              </a:buClr>
              <a:buSzPct val="130000"/>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Restrict outbound connections to permitted destinations only</a:t>
            </a:r>
          </a:p>
          <a:p>
            <a:pPr lvl="0">
              <a:spcAft>
                <a:spcPts val="3500"/>
              </a:spcAft>
              <a:buClr>
                <a:srgbClr val="0078D4"/>
              </a:buClr>
              <a:buSzPct val="130000"/>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 in conjunction with other security features to achieve robust </a:t>
            </a:r>
            <a:r>
              <a:rPr lang="en-US" sz="1800" dirty="0"/>
              <a:t> outbound control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R="0" lvl="0" algn="l" defTabSz="914367" rtl="0" eaLnBrk="1" fontAlgn="auto" latinLnBrk="0" hangingPunct="1">
              <a:lnSpc>
                <a:spcPct val="100000"/>
              </a:lnSpc>
              <a:spcBef>
                <a:spcPts val="0"/>
              </a:spcBef>
              <a:spcAft>
                <a:spcPts val="3500"/>
              </a:spcAft>
              <a:buClr>
                <a:srgbClr val="0078D4"/>
              </a:buClr>
              <a:buSzPct val="130000"/>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Upcoming: Soon for Spark. Other workloads in future milestones</a:t>
            </a:r>
          </a:p>
        </p:txBody>
      </p:sp>
      <p:cxnSp>
        <p:nvCxnSpPr>
          <p:cNvPr id="12" name="Straight Connector 11">
            <a:extLst>
              <a:ext uri="{FF2B5EF4-FFF2-40B4-BE49-F238E27FC236}">
                <a16:creationId xmlns:a16="http://schemas.microsoft.com/office/drawing/2014/main" id="{F9961937-5211-B460-A48E-A71789BD380E}"/>
              </a:ext>
              <a:ext uri="{C183D7F6-B498-43B3-948B-1728B52AA6E4}">
                <adec:decorative xmlns:adec="http://schemas.microsoft.com/office/drawing/2017/decorative" val="1"/>
              </a:ext>
            </a:extLst>
          </p:cNvPr>
          <p:cNvCxnSpPr>
            <a:cxnSpLocks/>
          </p:cNvCxnSpPr>
          <p:nvPr/>
        </p:nvCxnSpPr>
        <p:spPr>
          <a:xfrm>
            <a:off x="588963" y="2701637"/>
            <a:ext cx="44196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1526DB33-A9FD-1CB9-AFC6-1B4A61D9A0B2}"/>
              </a:ext>
              <a:ext uri="{C183D7F6-B498-43B3-948B-1728B52AA6E4}">
                <adec:decorative xmlns:adec="http://schemas.microsoft.com/office/drawing/2017/decorative" val="1"/>
              </a:ext>
            </a:extLst>
          </p:cNvPr>
          <p:cNvCxnSpPr>
            <a:cxnSpLocks/>
          </p:cNvCxnSpPr>
          <p:nvPr/>
        </p:nvCxnSpPr>
        <p:spPr>
          <a:xfrm>
            <a:off x="588963" y="3704268"/>
            <a:ext cx="44196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43306971-622B-4E67-B7E9-B8470DE82F01}"/>
              </a:ext>
              <a:ext uri="{C183D7F6-B498-43B3-948B-1728B52AA6E4}">
                <adec:decorative xmlns:adec="http://schemas.microsoft.com/office/drawing/2017/decorative" val="1"/>
              </a:ext>
            </a:extLst>
          </p:cNvPr>
          <p:cNvCxnSpPr>
            <a:cxnSpLocks/>
          </p:cNvCxnSpPr>
          <p:nvPr/>
        </p:nvCxnSpPr>
        <p:spPr>
          <a:xfrm>
            <a:off x="588963" y="4971594"/>
            <a:ext cx="4419600"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ounded Rectangle 7">
            <a:extLst>
              <a:ext uri="{FF2B5EF4-FFF2-40B4-BE49-F238E27FC236}">
                <a16:creationId xmlns:a16="http://schemas.microsoft.com/office/drawing/2014/main" id="{965AB5AA-B314-4625-863A-13F1A75D9222}"/>
              </a:ext>
              <a:ext uri="{C183D7F6-B498-43B3-948B-1728B52AA6E4}">
                <adec:decorative xmlns:adec="http://schemas.microsoft.com/office/drawing/2017/decorative" val="1"/>
              </a:ext>
            </a:extLst>
          </p:cNvPr>
          <p:cNvSpPr/>
          <p:nvPr/>
        </p:nvSpPr>
        <p:spPr bwMode="auto">
          <a:xfrm>
            <a:off x="5299075" y="1436688"/>
            <a:ext cx="6310313" cy="4832350"/>
          </a:xfrm>
          <a:prstGeom prst="roundRect">
            <a:avLst>
              <a:gd name="adj" fmla="val 3493"/>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4" name="Picture 3" descr="This diagram illustrates outbound connection restrictions in a Fabric workspace, focusing on Data Engineering (Spark) and other Fabric services.&#10;&#10;The top section highlights Data Engineering (Spark), which will have outbound connection restrictions starting Q2 2025. It follows outbound rules, only allowing connections to allowlisted external storage while blocking access to non-allowlisted external storage and the internet.&#10;&#10;The bottom section includes Data Factory, Power BI, and Real-Time Analytics (RTA/Eventstream), indicating that outbound connection restrictions will also be applied to these services in future milestones.&#10;&#10;The right side visually represents the restriction mechanism, where outbound traffic is checked against predefined rules, allowing access to only approved external storage while blocking other destinations.&#10;&#10;This diagram emphasizes controlled data movement within the Fabric workspace, ensuring compliance and security by restricting unauthorized external connections.">
            <a:extLst>
              <a:ext uri="{FF2B5EF4-FFF2-40B4-BE49-F238E27FC236}">
                <a16:creationId xmlns:a16="http://schemas.microsoft.com/office/drawing/2014/main" id="{012D54F9-2054-F67B-1EED-B1D2C0D39FD9}"/>
              </a:ext>
            </a:extLst>
          </p:cNvPr>
          <p:cNvPicPr>
            <a:picLocks noChangeAspect="1"/>
          </p:cNvPicPr>
          <p:nvPr/>
        </p:nvPicPr>
        <p:blipFill>
          <a:blip r:embed="rId3"/>
          <a:stretch>
            <a:fillRect/>
          </a:stretch>
        </p:blipFill>
        <p:spPr>
          <a:xfrm>
            <a:off x="5556988" y="1591346"/>
            <a:ext cx="5794486" cy="4523034"/>
          </a:xfrm>
          <a:prstGeom prst="rect">
            <a:avLst/>
          </a:prstGeom>
        </p:spPr>
      </p:pic>
    </p:spTree>
    <p:extLst>
      <p:ext uri="{BB962C8B-B14F-4D97-AF65-F5344CB8AC3E}">
        <p14:creationId xmlns:p14="http://schemas.microsoft.com/office/powerpoint/2010/main" val="3264307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9"/>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50000" fill="hold" nodeType="withEffect">
                                  <p:stCondLst>
                                    <p:cond delay="100"/>
                                  </p:stCondLst>
                                  <p:childTnLst>
                                    <p:animMotion origin="layout" path="M -0.01835 7.40741E-7 L -4.375E-6 7.40741E-7 " pathEditMode="relative" rAng="0" ptsTypes="AA">
                                      <p:cBhvr>
                                        <p:cTn id="14" dur="500" fill="hold"/>
                                        <p:tgtEl>
                                          <p:spTgt spid="12"/>
                                        </p:tgtEl>
                                        <p:attrNameLst>
                                          <p:attrName>ppt_x</p:attrName>
                                          <p:attrName>ppt_y</p:attrName>
                                        </p:attrNameLst>
                                      </p:cBhvr>
                                      <p:rCtr x="911" y="0"/>
                                    </p:animMotion>
                                  </p:childTnLst>
                                </p:cTn>
                              </p:par>
                              <p:par>
                                <p:cTn id="15" presetID="10" presetClass="entr" presetSubtype="0"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50000" fill="hold" nodeType="withEffect">
                                  <p:stCondLst>
                                    <p:cond delay="100"/>
                                  </p:stCondLst>
                                  <p:childTnLst>
                                    <p:animMotion origin="layout" path="M -0.01836 3.7037E-6 L 2.70833E-6 3.7037E-6 " pathEditMode="relative" rAng="0" ptsTypes="AA">
                                      <p:cBhvr>
                                        <p:cTn id="19" dur="500" fill="hold"/>
                                        <p:tgtEl>
                                          <p:spTgt spid="14"/>
                                        </p:tgtEl>
                                        <p:attrNameLst>
                                          <p:attrName>ppt_x</p:attrName>
                                          <p:attrName>ppt_y</p:attrName>
                                        </p:attrNameLst>
                                      </p:cBhvr>
                                      <p:rCtr x="911" y="0"/>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50000" fill="hold" grpId="1" nodeType="withEffect">
                                  <p:stCondLst>
                                    <p:cond delay="100"/>
                                  </p:stCondLst>
                                  <p:childTnLst>
                                    <p:animMotion origin="layout" path="M -0.01836 4.44444E-6 L 0 4.44444E-6 " pathEditMode="relative" rAng="0" ptsTypes="AA">
                                      <p:cBhvr>
                                        <p:cTn id="24" dur="500" fill="hold"/>
                                        <p:tgtEl>
                                          <p:spTgt spid="10"/>
                                        </p:tgtEl>
                                        <p:attrNameLst>
                                          <p:attrName>ppt_x</p:attrName>
                                          <p:attrName>ppt_y</p:attrName>
                                        </p:attrNameLst>
                                      </p:cBhvr>
                                      <p:rCtr x="911" y="0"/>
                                    </p:animMotion>
                                  </p:childTnLst>
                                </p:cTn>
                              </p:par>
                              <p:par>
                                <p:cTn id="25" presetID="10" presetClass="entr" presetSubtype="0" fill="hold"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50000" fill="hold" nodeType="withEffect">
                                  <p:stCondLst>
                                    <p:cond delay="100"/>
                                  </p:stCondLst>
                                  <p:childTnLst>
                                    <p:animMotion origin="layout" path="M -0.01835 7.40741E-7 L -4.375E-6 7.40741E-7 " pathEditMode="relative" rAng="0" ptsTypes="AA">
                                      <p:cBhvr>
                                        <p:cTn id="29" dur="500" fill="hold"/>
                                        <p:tgtEl>
                                          <p:spTgt spid="15"/>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4"/>
                                        </p:tgtEl>
                                        <p:attrNameLst>
                                          <p:attrName>ppt_x</p:attrName>
                                          <p:attrName>ppt_y</p:attrName>
                                        </p:attrNameLst>
                                      </p:cBhvr>
                                      <p:rCtr x="911" y="0"/>
                                    </p:animMotion>
                                  </p:childTnLst>
                                </p:cTn>
                              </p:par>
                              <p:par>
                                <p:cTn id="35" presetID="10" presetClass="entr" presetSubtype="0" fill="hold" grpId="0" nodeType="withEffect">
                                  <p:stCondLst>
                                    <p:cond delay="2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50000" fill="hold" grpId="1" nodeType="withEffect">
                                  <p:stCondLst>
                                    <p:cond delay="200"/>
                                  </p:stCondLst>
                                  <p:childTnLst>
                                    <p:animMotion origin="layout" path="M -0.01835 7.40741E-7 L -4.375E-6 7.40741E-7 " pathEditMode="relative" rAng="0" ptsTypes="AA">
                                      <p:cBhvr>
                                        <p:cTn id="39" dur="500" fill="hold"/>
                                        <p:tgtEl>
                                          <p:spTgt spid="8"/>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8" grpId="0" animBg="1"/>
      <p:bldP spid="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35CC5-E2BD-D576-7FBB-BD9054B517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A6535E4-5436-C916-A337-8CE74604943F}"/>
              </a:ext>
            </a:extLst>
          </p:cNvPr>
          <p:cNvSpPr>
            <a:spLocks noGrp="1"/>
          </p:cNvSpPr>
          <p:nvPr>
            <p:ph type="title"/>
          </p:nvPr>
        </p:nvSpPr>
        <p:spPr>
          <a:xfrm>
            <a:off x="588963" y="-757824"/>
            <a:ext cx="11017250" cy="554038"/>
          </a:xfrm>
        </p:spPr>
        <p:txBody>
          <a:bodyPr/>
          <a:lstStyle/>
          <a:p>
            <a:r>
              <a:rPr lang="en-US"/>
              <a:t>The latest security related information</a:t>
            </a:r>
          </a:p>
        </p:txBody>
      </p:sp>
      <p:sp>
        <p:nvSpPr>
          <p:cNvPr id="2" name="Rectangle: Rounded Corners 3">
            <a:extLst>
              <a:ext uri="{FF2B5EF4-FFF2-40B4-BE49-F238E27FC236}">
                <a16:creationId xmlns:a16="http://schemas.microsoft.com/office/drawing/2014/main" id="{15E16FF7-AFED-6DC4-5573-F6ADC90D0735}"/>
              </a:ext>
              <a:ext uri="{C183D7F6-B498-43B3-948B-1728B52AA6E4}">
                <adec:decorative xmlns:adec="http://schemas.microsoft.com/office/drawing/2017/decorative" val="1"/>
              </a:ext>
            </a:extLst>
          </p:cNvPr>
          <p:cNvSpPr/>
          <p:nvPr/>
        </p:nvSpPr>
        <p:spPr>
          <a:xfrm>
            <a:off x="585540" y="1184628"/>
            <a:ext cx="10556593" cy="4488744"/>
          </a:xfrm>
          <a:prstGeom prst="roundRect">
            <a:avLst>
              <a:gd name="adj" fmla="val 3160"/>
            </a:avLst>
          </a:prstGeom>
          <a:noFill/>
          <a:ln w="12700" cap="rnd">
            <a:solidFill>
              <a:srgbClr val="44414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endParaRPr lang="en-GB" sz="1200" b="1">
              <a:solidFill>
                <a:prstClr val="black"/>
              </a:solidFill>
            </a:endParaRPr>
          </a:p>
        </p:txBody>
      </p:sp>
      <p:sp>
        <p:nvSpPr>
          <p:cNvPr id="11" name="TextBox 10">
            <a:extLst>
              <a:ext uri="{FF2B5EF4-FFF2-40B4-BE49-F238E27FC236}">
                <a16:creationId xmlns:a16="http://schemas.microsoft.com/office/drawing/2014/main" id="{465803AB-8F15-91D4-D431-A10C0C4AA0DB}"/>
              </a:ext>
            </a:extLst>
          </p:cNvPr>
          <p:cNvSpPr txBox="1"/>
          <p:nvPr/>
        </p:nvSpPr>
        <p:spPr>
          <a:xfrm>
            <a:off x="1049866" y="1625735"/>
            <a:ext cx="6950483" cy="1415772"/>
          </a:xfrm>
          <a:prstGeom prst="rect">
            <a:avLst/>
          </a:prstGeom>
          <a:noFill/>
        </p:spPr>
        <p:txBody>
          <a:bodyPr wrap="square" lIns="0" rIns="0">
            <a:spAutoFit/>
          </a:bodyPr>
          <a:lstStyle/>
          <a:p>
            <a:pPr lvl="0">
              <a:spcAft>
                <a:spcPts val="1200"/>
              </a:spcAft>
              <a:defRPr/>
            </a:pP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For all the latest security related </a:t>
            </a:r>
            <a:b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information please visit:</a:t>
            </a:r>
          </a:p>
          <a:p>
            <a:pPr lvl="0">
              <a:defRPr/>
            </a:pPr>
            <a:r>
              <a:rPr lang="en-US" sz="2000">
                <a:ln w="3175">
                  <a:noFill/>
                </a:ln>
                <a:cs typeface="Segoe UI" pitchFamily="34" charset="0"/>
                <a:hlinkClick r:id="rId3">
                  <a:extLst>
                    <a:ext uri="{A12FA001-AC4F-418D-AE19-62706E023703}">
                      <ahyp:hlinkClr xmlns:ahyp="http://schemas.microsoft.com/office/drawing/2018/hyperlinkcolor" val="tx"/>
                    </a:ext>
                  </a:extLst>
                </a:hlinkClick>
              </a:rPr>
              <a:t>aka.ms/MSFabricSecurity</a:t>
            </a:r>
            <a:endParaRPr lang="en-US" sz="2000">
              <a:ln w="3175">
                <a:noFill/>
              </a:ln>
              <a:cs typeface="Segoe UI" pitchFamily="34" charset="0"/>
            </a:endParaRPr>
          </a:p>
        </p:txBody>
      </p:sp>
      <p:sp>
        <p:nvSpPr>
          <p:cNvPr id="19" name="TextBox 18">
            <a:extLst>
              <a:ext uri="{FF2B5EF4-FFF2-40B4-BE49-F238E27FC236}">
                <a16:creationId xmlns:a16="http://schemas.microsoft.com/office/drawing/2014/main" id="{03FB36CE-F747-FCB4-C9B5-A4C4066DB0E3}"/>
              </a:ext>
              <a:ext uri="{C183D7F6-B498-43B3-948B-1728B52AA6E4}">
                <adec:decorative xmlns:adec="http://schemas.microsoft.com/office/drawing/2017/decorative" val="1"/>
              </a:ext>
            </a:extLst>
          </p:cNvPr>
          <p:cNvSpPr txBox="1">
            <a:spLocks/>
          </p:cNvSpPr>
          <p:nvPr/>
        </p:nvSpPr>
        <p:spPr>
          <a:xfrm>
            <a:off x="8473440" y="585788"/>
            <a:ext cx="3135948" cy="5683243"/>
          </a:xfrm>
          <a:prstGeom prst="roundRect">
            <a:avLst>
              <a:gd name="adj" fmla="val 5311"/>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endParaRPr lang="en-US"/>
          </a:p>
        </p:txBody>
      </p:sp>
      <p:sp>
        <p:nvSpPr>
          <p:cNvPr id="36" name="Rounded Rectangle 35">
            <a:extLst>
              <a:ext uri="{FF2B5EF4-FFF2-40B4-BE49-F238E27FC236}">
                <a16:creationId xmlns:a16="http://schemas.microsoft.com/office/drawing/2014/main" id="{A57248B3-3395-96DD-C050-0A01ABF5B81B}"/>
              </a:ext>
              <a:ext uri="{C183D7F6-B498-43B3-948B-1728B52AA6E4}">
                <adec:decorative xmlns:adec="http://schemas.microsoft.com/office/drawing/2017/decorative" val="1"/>
              </a:ext>
            </a:extLst>
          </p:cNvPr>
          <p:cNvSpPr/>
          <p:nvPr/>
        </p:nvSpPr>
        <p:spPr bwMode="auto">
          <a:xfrm>
            <a:off x="8946532" y="1074152"/>
            <a:ext cx="2189765" cy="2189765"/>
          </a:xfrm>
          <a:prstGeom prst="roundRect">
            <a:avLst>
              <a:gd name="adj" fmla="val 70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2" name="Picture 41" descr="QR code for all the latest security related information.">
            <a:extLst>
              <a:ext uri="{FF2B5EF4-FFF2-40B4-BE49-F238E27FC236}">
                <a16:creationId xmlns:a16="http://schemas.microsoft.com/office/drawing/2014/main" id="{46395D2F-A79B-209D-FB49-BE5A3FDDB128}"/>
              </a:ext>
              <a:ext uri="{C183D7F6-B498-43B3-948B-1728B52AA6E4}">
                <adec:decorative xmlns:adec="http://schemas.microsoft.com/office/drawing/2017/decorative" val="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091268" y="1233034"/>
            <a:ext cx="1900292" cy="1872000"/>
          </a:xfrm>
          <a:prstGeom prst="rect">
            <a:avLst/>
          </a:prstGeom>
        </p:spPr>
      </p:pic>
      <p:cxnSp>
        <p:nvCxnSpPr>
          <p:cNvPr id="31" name="Straight Connector 30">
            <a:extLst>
              <a:ext uri="{FF2B5EF4-FFF2-40B4-BE49-F238E27FC236}">
                <a16:creationId xmlns:a16="http://schemas.microsoft.com/office/drawing/2014/main" id="{19B6ABCD-7070-CD7F-CB52-2B819F338CF8}"/>
              </a:ext>
              <a:ext uri="{C183D7F6-B498-43B3-948B-1728B52AA6E4}">
                <adec:decorative xmlns:adec="http://schemas.microsoft.com/office/drawing/2017/decorative" val="1"/>
              </a:ext>
            </a:extLst>
          </p:cNvPr>
          <p:cNvCxnSpPr>
            <a:cxnSpLocks/>
          </p:cNvCxnSpPr>
          <p:nvPr/>
        </p:nvCxnSpPr>
        <p:spPr>
          <a:xfrm>
            <a:off x="1049866" y="3427409"/>
            <a:ext cx="6950483" cy="0"/>
          </a:xfrm>
          <a:prstGeom prst="line">
            <a:avLst/>
          </a:prstGeom>
          <a:noFill/>
          <a:ln w="12700" cap="rnd">
            <a:solidFill>
              <a:srgbClr val="44414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24B834C-4849-B963-21A1-2030657A3EB6}"/>
              </a:ext>
            </a:extLst>
          </p:cNvPr>
          <p:cNvSpPr txBox="1"/>
          <p:nvPr/>
        </p:nvSpPr>
        <p:spPr>
          <a:xfrm>
            <a:off x="1049866" y="3808621"/>
            <a:ext cx="6950483" cy="523220"/>
          </a:xfrm>
          <a:prstGeom prst="rect">
            <a:avLst/>
          </a:prstGeom>
          <a:noFill/>
        </p:spPr>
        <p:txBody>
          <a:bodyPr wrap="square" lIns="0" rIns="0">
            <a:spAutoFit/>
          </a:bodyPr>
          <a:lstStyle/>
          <a:p>
            <a:pPr lvl="0">
              <a:spcAft>
                <a:spcPts val="1200"/>
              </a:spcAft>
              <a:defRPr/>
            </a:pP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This slide deck: </a:t>
            </a:r>
          </a:p>
        </p:txBody>
      </p:sp>
      <p:sp>
        <p:nvSpPr>
          <p:cNvPr id="38" name="Rounded Rectangle 37">
            <a:extLst>
              <a:ext uri="{FF2B5EF4-FFF2-40B4-BE49-F238E27FC236}">
                <a16:creationId xmlns:a16="http://schemas.microsoft.com/office/drawing/2014/main" id="{F7B13892-53FC-C539-FDEF-F5FEF9B9949F}"/>
              </a:ext>
              <a:ext uri="{C183D7F6-B498-43B3-948B-1728B52AA6E4}">
                <adec:decorative xmlns:adec="http://schemas.microsoft.com/office/drawing/2017/decorative" val="1"/>
              </a:ext>
            </a:extLst>
          </p:cNvPr>
          <p:cNvSpPr/>
          <p:nvPr/>
        </p:nvSpPr>
        <p:spPr bwMode="auto">
          <a:xfrm>
            <a:off x="8946532" y="3590901"/>
            <a:ext cx="2189765" cy="2189765"/>
          </a:xfrm>
          <a:prstGeom prst="roundRect">
            <a:avLst>
              <a:gd name="adj" fmla="val 701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3" name="Picture 42" descr="QR code for this slide deck.">
            <a:extLst>
              <a:ext uri="{FF2B5EF4-FFF2-40B4-BE49-F238E27FC236}">
                <a16:creationId xmlns:a16="http://schemas.microsoft.com/office/drawing/2014/main" id="{6871E39B-014E-F69A-1ED8-B435E247C85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00769" y="3749783"/>
            <a:ext cx="1881290" cy="1872000"/>
          </a:xfrm>
          <a:prstGeom prst="rect">
            <a:avLst/>
          </a:prstGeom>
        </p:spPr>
      </p:pic>
    </p:spTree>
    <p:extLst>
      <p:ext uri="{BB962C8B-B14F-4D97-AF65-F5344CB8AC3E}">
        <p14:creationId xmlns:p14="http://schemas.microsoft.com/office/powerpoint/2010/main" val="784313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2"/>
                                        </p:tgtEl>
                                        <p:attrNameLst>
                                          <p:attrName>ppt_x</p:attrName>
                                          <p:attrName>ppt_y</p:attrName>
                                        </p:attrNameLst>
                                      </p:cBhvr>
                                      <p:rCtr x="911" y="0"/>
                                    </p:animMotion>
                                  </p:childTnLst>
                                </p:cTn>
                              </p:par>
                              <p:par>
                                <p:cTn id="10" presetID="10"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50000" fill="hold" grpId="1" nodeType="withEffect">
                                  <p:stCondLst>
                                    <p:cond delay="0"/>
                                  </p:stCondLst>
                                  <p:childTnLst>
                                    <p:animMotion origin="layout" path="M -0.01835 7.40741E-7 L -4.375E-6 7.40741E-7 " pathEditMode="relative" rAng="0" ptsTypes="AA">
                                      <p:cBhvr>
                                        <p:cTn id="14" dur="500" fill="hold"/>
                                        <p:tgtEl>
                                          <p:spTgt spid="11"/>
                                        </p:tgtEl>
                                        <p:attrNameLst>
                                          <p:attrName>ppt_x</p:attrName>
                                          <p:attrName>ppt_y</p:attrName>
                                        </p:attrNameLst>
                                      </p:cBhvr>
                                      <p:rCtr x="911" y="0"/>
                                    </p:animMotion>
                                  </p:childTnLst>
                                </p:cTn>
                              </p:par>
                              <p:par>
                                <p:cTn id="15" presetID="10"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50000" fill="hold" nodeType="withEffect">
                                  <p:stCondLst>
                                    <p:cond delay="0"/>
                                  </p:stCondLst>
                                  <p:childTnLst>
                                    <p:animMotion origin="layout" path="M -0.01835 7.40741E-7 L -4.375E-6 7.40741E-7 " pathEditMode="relative" rAng="0" ptsTypes="AA">
                                      <p:cBhvr>
                                        <p:cTn id="19" dur="500" fill="hold"/>
                                        <p:tgtEl>
                                          <p:spTgt spid="31"/>
                                        </p:tgtEl>
                                        <p:attrNameLst>
                                          <p:attrName>ppt_x</p:attrName>
                                          <p:attrName>ppt_y</p:attrName>
                                        </p:attrNameLst>
                                      </p:cBhvr>
                                      <p:rCtr x="911" y="0"/>
                                    </p:animMotion>
                                  </p:childTnLst>
                                </p:cTn>
                              </p:par>
                              <p:par>
                                <p:cTn id="20" presetID="10" presetClass="entr" presetSubtype="0" fill="hold" grpId="0"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50000" fill="hold" grpId="1" nodeType="withEffect">
                                  <p:stCondLst>
                                    <p:cond delay="0"/>
                                  </p:stCondLst>
                                  <p:childTnLst>
                                    <p:animMotion origin="layout" path="M -0.01835 7.40741E-7 L -4.375E-6 7.40741E-7 " pathEditMode="relative" rAng="0" ptsTypes="AA">
                                      <p:cBhvr>
                                        <p:cTn id="24" dur="500" fill="hold"/>
                                        <p:tgtEl>
                                          <p:spTgt spid="32"/>
                                        </p:tgtEl>
                                        <p:attrNameLst>
                                          <p:attrName>ppt_x</p:attrName>
                                          <p:attrName>ppt_y</p:attrName>
                                        </p:attrNameLst>
                                      </p:cBhvr>
                                      <p:rCtr x="911" y="0"/>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50000" fill="hold" grpId="1" nodeType="withEffect">
                                  <p:stCondLst>
                                    <p:cond delay="100"/>
                                  </p:stCondLst>
                                  <p:childTnLst>
                                    <p:animMotion origin="layout" path="M -0.01835 7.40741E-7 L -4.375E-6 7.40741E-7 " pathEditMode="relative" rAng="0" ptsTypes="AA">
                                      <p:cBhvr>
                                        <p:cTn id="29" dur="500" fill="hold"/>
                                        <p:tgtEl>
                                          <p:spTgt spid="19"/>
                                        </p:tgtEl>
                                        <p:attrNameLst>
                                          <p:attrName>ppt_x</p:attrName>
                                          <p:attrName>ppt_y</p:attrName>
                                        </p:attrNameLst>
                                      </p:cBhvr>
                                      <p:rCtr x="911" y="0"/>
                                    </p:animMotion>
                                  </p:childTnLst>
                                </p:cTn>
                              </p:par>
                              <p:par>
                                <p:cTn id="30" presetID="10" presetClass="entr" presetSubtype="0" fill="hold" grpId="0" nodeType="withEffect">
                                  <p:stCondLst>
                                    <p:cond delay="10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42" presetClass="path" presetSubtype="0" decel="50000" fill="hold" grpId="1" nodeType="withEffect">
                                  <p:stCondLst>
                                    <p:cond delay="100"/>
                                  </p:stCondLst>
                                  <p:childTnLst>
                                    <p:animMotion origin="layout" path="M -0.01835 7.40741E-7 L -4.375E-6 7.40741E-7 " pathEditMode="relative" rAng="0" ptsTypes="AA">
                                      <p:cBhvr>
                                        <p:cTn id="34" dur="500" fill="hold"/>
                                        <p:tgtEl>
                                          <p:spTgt spid="38"/>
                                        </p:tgtEl>
                                        <p:attrNameLst>
                                          <p:attrName>ppt_x</p:attrName>
                                          <p:attrName>ppt_y</p:attrName>
                                        </p:attrNameLst>
                                      </p:cBhvr>
                                      <p:rCtr x="911" y="0"/>
                                    </p:animMotion>
                                  </p:childTnLst>
                                </p:cTn>
                              </p:par>
                              <p:par>
                                <p:cTn id="35" presetID="10" presetClass="entr" presetSubtype="0" fill="hold" grpId="0" nodeType="withEffect">
                                  <p:stCondLst>
                                    <p:cond delay="1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50000" fill="hold" grpId="1" nodeType="withEffect">
                                  <p:stCondLst>
                                    <p:cond delay="100"/>
                                  </p:stCondLst>
                                  <p:childTnLst>
                                    <p:animMotion origin="layout" path="M -0.01835 7.40741E-7 L -4.375E-6 7.40741E-7 " pathEditMode="relative" rAng="0" ptsTypes="AA">
                                      <p:cBhvr>
                                        <p:cTn id="39" dur="500" fill="hold"/>
                                        <p:tgtEl>
                                          <p:spTgt spid="36"/>
                                        </p:tgtEl>
                                        <p:attrNameLst>
                                          <p:attrName>ppt_x</p:attrName>
                                          <p:attrName>ppt_y</p:attrName>
                                        </p:attrNameLst>
                                      </p:cBhvr>
                                      <p:rCtr x="911" y="0"/>
                                    </p:animMotion>
                                  </p:childTnLst>
                                </p:cTn>
                              </p:par>
                              <p:par>
                                <p:cTn id="40" presetID="10" presetClass="entr" presetSubtype="0" fill="hold" nodeType="withEffect">
                                  <p:stCondLst>
                                    <p:cond delay="1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50000" fill="hold" nodeType="withEffect">
                                  <p:stCondLst>
                                    <p:cond delay="100"/>
                                  </p:stCondLst>
                                  <p:childTnLst>
                                    <p:animMotion origin="layout" path="M -0.01835 7.40741E-7 L -4.375E-6 7.40741E-7 " pathEditMode="relative" rAng="0" ptsTypes="AA">
                                      <p:cBhvr>
                                        <p:cTn id="44" dur="500" fill="hold"/>
                                        <p:tgtEl>
                                          <p:spTgt spid="42"/>
                                        </p:tgtEl>
                                        <p:attrNameLst>
                                          <p:attrName>ppt_x</p:attrName>
                                          <p:attrName>ppt_y</p:attrName>
                                        </p:attrNameLst>
                                      </p:cBhvr>
                                      <p:rCtr x="911" y="0"/>
                                    </p:animMotion>
                                  </p:childTnLst>
                                </p:cTn>
                              </p:par>
                              <p:par>
                                <p:cTn id="45" presetID="10" presetClass="entr" presetSubtype="0" fill="hold" nodeType="withEffect">
                                  <p:stCondLst>
                                    <p:cond delay="1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42" presetClass="path" presetSubtype="0" decel="50000" fill="hold" nodeType="withEffect">
                                  <p:stCondLst>
                                    <p:cond delay="100"/>
                                  </p:stCondLst>
                                  <p:childTnLst>
                                    <p:animMotion origin="layout" path="M -0.01835 7.40741E-7 L -4.375E-6 7.40741E-7 " pathEditMode="relative" rAng="0" ptsTypes="AA">
                                      <p:cBhvr>
                                        <p:cTn id="49" dur="500" fill="hold"/>
                                        <p:tgtEl>
                                          <p:spTgt spid="43"/>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1" grpId="0"/>
      <p:bldP spid="11" grpId="1"/>
      <p:bldP spid="19" grpId="0" animBg="1"/>
      <p:bldP spid="19" grpId="1" animBg="1"/>
      <p:bldP spid="36" grpId="0" animBg="1"/>
      <p:bldP spid="36" grpId="1" animBg="1"/>
      <p:bldP spid="32" grpId="0"/>
      <p:bldP spid="32" grpId="1"/>
      <p:bldP spid="38" grpId="0" animBg="1"/>
      <p:bldP spid="38"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ABC99-CC7C-D428-3A71-25CF7A09156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9173949F-CFDA-52FF-B885-BF2DC969E222}"/>
              </a:ext>
            </a:extLst>
          </p:cNvPr>
          <p:cNvSpPr>
            <a:spLocks noGrp="1"/>
          </p:cNvSpPr>
          <p:nvPr>
            <p:ph type="title"/>
          </p:nvPr>
        </p:nvSpPr>
        <p:spPr>
          <a:xfrm>
            <a:off x="588263" y="457200"/>
            <a:ext cx="11018520" cy="553998"/>
          </a:xfrm>
        </p:spPr>
        <p:txBody>
          <a:bodyPr/>
          <a:lstStyle/>
          <a:p>
            <a:r>
              <a:rPr lang="en-US"/>
              <a:t>Workspace outbound access monitoring</a:t>
            </a:r>
          </a:p>
        </p:txBody>
      </p:sp>
      <p:sp>
        <p:nvSpPr>
          <p:cNvPr id="11" name="Rounded Rectangle 10">
            <a:extLst>
              <a:ext uri="{FF2B5EF4-FFF2-40B4-BE49-F238E27FC236}">
                <a16:creationId xmlns:a16="http://schemas.microsoft.com/office/drawing/2014/main" id="{2D071849-529E-5D2C-4FC0-51EFE53B6711}"/>
              </a:ext>
              <a:ext uri="{C183D7F6-B498-43B3-948B-1728B52AA6E4}">
                <adec:decorative xmlns:adec="http://schemas.microsoft.com/office/drawing/2017/decorative" val="1"/>
              </a:ext>
            </a:extLst>
          </p:cNvPr>
          <p:cNvSpPr/>
          <p:nvPr/>
        </p:nvSpPr>
        <p:spPr bwMode="auto">
          <a:xfrm>
            <a:off x="588263" y="1436688"/>
            <a:ext cx="11017945" cy="4832350"/>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F5B570B1-E433-099D-D87D-24C756E80495}"/>
              </a:ext>
            </a:extLst>
          </p:cNvPr>
          <p:cNvSpPr txBox="1"/>
          <p:nvPr/>
        </p:nvSpPr>
        <p:spPr>
          <a:xfrm>
            <a:off x="1086833" y="1819441"/>
            <a:ext cx="10020805" cy="738664"/>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lang="en-US" sz="24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Fabric allows tracking user activities for connection creation</a:t>
            </a:r>
            <a:br>
              <a:rPr lang="en-US" sz="24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4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and use in usage logs and purview audit.</a:t>
            </a:r>
          </a:p>
        </p:txBody>
      </p:sp>
      <p:cxnSp>
        <p:nvCxnSpPr>
          <p:cNvPr id="12" name="Straight Connector 11">
            <a:extLst>
              <a:ext uri="{FF2B5EF4-FFF2-40B4-BE49-F238E27FC236}">
                <a16:creationId xmlns:a16="http://schemas.microsoft.com/office/drawing/2014/main" id="{D73CA831-C4BA-C566-0959-1EEA8D99ADD2}"/>
              </a:ext>
              <a:ext uri="{C183D7F6-B498-43B3-948B-1728B52AA6E4}">
                <adec:decorative xmlns:adec="http://schemas.microsoft.com/office/drawing/2017/decorative" val="1"/>
              </a:ext>
            </a:extLst>
          </p:cNvPr>
          <p:cNvCxnSpPr>
            <a:cxnSpLocks/>
          </p:cNvCxnSpPr>
          <p:nvPr/>
        </p:nvCxnSpPr>
        <p:spPr>
          <a:xfrm>
            <a:off x="1086833" y="2940857"/>
            <a:ext cx="10020805"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TextBox 35">
            <a:extLst>
              <a:ext uri="{FF2B5EF4-FFF2-40B4-BE49-F238E27FC236}">
                <a16:creationId xmlns:a16="http://schemas.microsoft.com/office/drawing/2014/main" id="{DDFF691F-153E-B16E-A066-0A45322CBF60}"/>
              </a:ext>
            </a:extLst>
          </p:cNvPr>
          <p:cNvSpPr txBox="1">
            <a:spLocks/>
          </p:cNvSpPr>
          <p:nvPr/>
        </p:nvSpPr>
        <p:spPr>
          <a:xfrm>
            <a:off x="1086833" y="3328269"/>
            <a:ext cx="1722770"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For example:</a:t>
            </a:r>
          </a:p>
        </p:txBody>
      </p:sp>
      <p:sp>
        <p:nvSpPr>
          <p:cNvPr id="35" name="TextBox 34">
            <a:extLst>
              <a:ext uri="{FF2B5EF4-FFF2-40B4-BE49-F238E27FC236}">
                <a16:creationId xmlns:a16="http://schemas.microsoft.com/office/drawing/2014/main" id="{181D6458-80A2-DF2B-DC42-F8C3217E10C4}"/>
              </a:ext>
            </a:extLst>
          </p:cNvPr>
          <p:cNvSpPr txBox="1"/>
          <p:nvPr/>
        </p:nvSpPr>
        <p:spPr>
          <a:xfrm>
            <a:off x="1086833" y="4191496"/>
            <a:ext cx="3841628" cy="1138773"/>
          </a:xfrm>
          <a:prstGeom prst="rect">
            <a:avLst/>
          </a:prstGeom>
          <a:noFill/>
        </p:spPr>
        <p:txBody>
          <a:bodyPr wrap="square" lIns="0" tIns="0" rIns="0" bIns="0" rtlCol="0">
            <a:spAutoFit/>
          </a:bodyPr>
          <a:lstStyle/>
          <a:p>
            <a:pPr marL="216000" marR="0" lvl="0" indent="-216000" algn="l" defTabSz="914367" rtl="0" eaLnBrk="1" fontAlgn="auto" latinLnBrk="0" hangingPunct="1">
              <a:lnSpc>
                <a:spcPct val="100000"/>
              </a:lnSpc>
              <a:spcBef>
                <a:spcPts val="0"/>
              </a:spcBef>
              <a:spcAft>
                <a:spcPts val="1200"/>
              </a:spcAft>
              <a:buClr>
                <a:schemeClr val="accent1"/>
              </a:buClr>
              <a:buSzPct val="13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ea typeface="+mn-ea"/>
                <a:cs typeface="+mn-cs"/>
              </a:rPr>
              <a:t>Create cloud connections</a:t>
            </a:r>
          </a:p>
          <a:p>
            <a:pPr marL="216000" marR="0" lvl="0" indent="-216000" algn="l" defTabSz="914367" rtl="0" eaLnBrk="1" fontAlgn="auto" latinLnBrk="0" hangingPunct="1">
              <a:lnSpc>
                <a:spcPct val="100000"/>
              </a:lnSpc>
              <a:spcBef>
                <a:spcPts val="0"/>
              </a:spcBef>
              <a:spcAft>
                <a:spcPts val="1200"/>
              </a:spcAft>
              <a:buClr>
                <a:schemeClr val="accent1"/>
              </a:buClr>
              <a:buSzPct val="13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ea typeface="+mn-ea"/>
                <a:cs typeface="+mn-cs"/>
              </a:rPr>
              <a:t>Create notebooks \ pipelines</a:t>
            </a:r>
          </a:p>
          <a:p>
            <a:pPr marL="216000" marR="0" lvl="0" indent="-216000" algn="l" defTabSz="914367" rtl="0" eaLnBrk="1" fontAlgn="auto" latinLnBrk="0" hangingPunct="1">
              <a:lnSpc>
                <a:spcPct val="100000"/>
              </a:lnSpc>
              <a:spcBef>
                <a:spcPts val="0"/>
              </a:spcBef>
              <a:spcAft>
                <a:spcPts val="1200"/>
              </a:spcAft>
              <a:buClr>
                <a:schemeClr val="accent1"/>
              </a:buClr>
              <a:buSzPct val="130000"/>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ea typeface="+mn-ea"/>
                <a:cs typeface="+mn-cs"/>
              </a:rPr>
              <a:t>Create shortcuts</a:t>
            </a:r>
          </a:p>
        </p:txBody>
      </p:sp>
      <p:cxnSp>
        <p:nvCxnSpPr>
          <p:cNvPr id="45" name="Straight Connector 44">
            <a:extLst>
              <a:ext uri="{FF2B5EF4-FFF2-40B4-BE49-F238E27FC236}">
                <a16:creationId xmlns:a16="http://schemas.microsoft.com/office/drawing/2014/main" id="{935DD05A-1375-6450-992E-DF786D2B8974}"/>
              </a:ext>
              <a:ext uri="{C183D7F6-B498-43B3-948B-1728B52AA6E4}">
                <adec:decorative xmlns:adec="http://schemas.microsoft.com/office/drawing/2017/decorative" val="1"/>
              </a:ext>
            </a:extLst>
          </p:cNvPr>
          <p:cNvCxnSpPr>
            <a:cxnSpLocks/>
          </p:cNvCxnSpPr>
          <p:nvPr/>
        </p:nvCxnSpPr>
        <p:spPr>
          <a:xfrm>
            <a:off x="6097235" y="3328269"/>
            <a:ext cx="0" cy="2592084"/>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7" name="TextBox 36">
            <a:extLst>
              <a:ext uri="{FF2B5EF4-FFF2-40B4-BE49-F238E27FC236}">
                <a16:creationId xmlns:a16="http://schemas.microsoft.com/office/drawing/2014/main" id="{B757265C-28FC-4748-F8A8-F66AA7424994}"/>
              </a:ext>
            </a:extLst>
          </p:cNvPr>
          <p:cNvSpPr txBox="1">
            <a:spLocks/>
          </p:cNvSpPr>
          <p:nvPr/>
        </p:nvSpPr>
        <p:spPr>
          <a:xfrm>
            <a:off x="6595807" y="3328269"/>
            <a:ext cx="2202586"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For more details: </a:t>
            </a:r>
          </a:p>
        </p:txBody>
      </p:sp>
      <p:sp>
        <p:nvSpPr>
          <p:cNvPr id="43" name="TextBox 42">
            <a:extLst>
              <a:ext uri="{FF2B5EF4-FFF2-40B4-BE49-F238E27FC236}">
                <a16:creationId xmlns:a16="http://schemas.microsoft.com/office/drawing/2014/main" id="{67939B7F-2196-EAC1-58E4-9E295345F66C}"/>
              </a:ext>
            </a:extLst>
          </p:cNvPr>
          <p:cNvSpPr txBox="1"/>
          <p:nvPr/>
        </p:nvSpPr>
        <p:spPr>
          <a:xfrm>
            <a:off x="6595807" y="4191496"/>
            <a:ext cx="4509360" cy="1261884"/>
          </a:xfrm>
          <a:prstGeom prst="rect">
            <a:avLst/>
          </a:prstGeom>
          <a:noFill/>
        </p:spPr>
        <p:txBody>
          <a:bodyPr wrap="square" lIns="0" tIns="0" rIns="0" bIns="0" rtlCol="0">
            <a:spAutoFit/>
          </a:bodyPr>
          <a:lstStyle/>
          <a:p>
            <a:pPr marL="216000" marR="0" lvl="0" indent="-216000" algn="l" defTabSz="914367" rtl="0" eaLnBrk="1" fontAlgn="auto" latinLnBrk="0" hangingPunct="1">
              <a:lnSpc>
                <a:spcPct val="100000"/>
              </a:lnSpc>
              <a:spcBef>
                <a:spcPts val="0"/>
              </a:spcBef>
              <a:spcAft>
                <a:spcPts val="1200"/>
              </a:spcAft>
              <a:buClr>
                <a:schemeClr val="accent1"/>
              </a:buClr>
              <a:buSzPct val="130000"/>
              <a:buFont typeface="Arial" panose="020B0604020202020204" pitchFamily="34" charset="0"/>
              <a:buChar char="•"/>
              <a:tabLst/>
              <a:defRPr/>
            </a:pPr>
            <a:r>
              <a:rPr kumimoji="0" lang="en-US" sz="1800" b="0" i="0" u="none" strike="noStrike" kern="1200" cap="none" spc="0" normalizeH="0" baseline="0" noProof="0">
                <a:ln>
                  <a:noFill/>
                </a:ln>
                <a:effectLst/>
                <a:uLnTx/>
                <a:uFillTx/>
                <a:ea typeface="+mn-ea"/>
                <a:cs typeface="+mn-cs"/>
                <a:hlinkClick r:id="rId3">
                  <a:extLst>
                    <a:ext uri="{A12FA001-AC4F-418D-AE19-62706E023703}">
                      <ahyp:hlinkClr xmlns:ahyp="http://schemas.microsoft.com/office/drawing/2018/hyperlinkcolor" val="tx"/>
                    </a:ext>
                  </a:extLst>
                </a:hlinkClick>
              </a:rPr>
              <a:t>Track user activities in Microsoft Fabric - Microsoft Fabric | Microsoft Learn  </a:t>
            </a:r>
            <a:endParaRPr kumimoji="0" lang="en-US" sz="1800" b="0" i="0" u="none" strike="noStrike" kern="1200" cap="none" spc="0" normalizeH="0" baseline="0" noProof="0">
              <a:ln>
                <a:noFill/>
              </a:ln>
              <a:effectLst/>
              <a:uLnTx/>
              <a:uFillTx/>
              <a:ea typeface="+mn-ea"/>
              <a:cs typeface="+mn-cs"/>
            </a:endParaRPr>
          </a:p>
          <a:p>
            <a:pPr marL="216000" marR="0" lvl="0" indent="-216000" defTabSz="914367" rtl="0" eaLnBrk="1" fontAlgn="auto" latinLnBrk="0" hangingPunct="1">
              <a:lnSpc>
                <a:spcPct val="100000"/>
              </a:lnSpc>
              <a:spcBef>
                <a:spcPts val="0"/>
              </a:spcBef>
              <a:spcAft>
                <a:spcPts val="1200"/>
              </a:spcAft>
              <a:buClr>
                <a:schemeClr val="accent1"/>
              </a:buClr>
              <a:buSzPct val="130000"/>
              <a:buFont typeface="Arial" panose="020B0604020202020204" pitchFamily="34" charset="0"/>
              <a:buChar char="•"/>
              <a:tabLst/>
              <a:defRPr/>
            </a:pPr>
            <a:r>
              <a:rPr kumimoji="0" lang="en-US" sz="1800" b="0" i="0" u="none" strike="noStrike" kern="1200" cap="none" spc="0" normalizeH="0" baseline="0" noProof="0">
                <a:ln>
                  <a:noFill/>
                </a:ln>
                <a:effectLst/>
                <a:uLnTx/>
                <a:uFillTx/>
                <a:ea typeface="+mn-ea"/>
                <a:cs typeface="+mn-cs"/>
                <a:hlinkClick r:id="rId4">
                  <a:extLst>
                    <a:ext uri="{A12FA001-AC4F-418D-AE19-62706E023703}">
                      <ahyp:hlinkClr xmlns:ahyp="http://schemas.microsoft.com/office/drawing/2018/hyperlinkcolor" val="tx"/>
                    </a:ext>
                  </a:extLst>
                </a:hlinkClick>
              </a:rPr>
              <a:t>Data connection auditing for exfiltration protection | Microsoft Learn </a:t>
            </a:r>
            <a:endParaRPr kumimoji="0" lang="en-US" sz="1800" b="0" i="0" u="none" strike="noStrike" kern="1200" cap="none" spc="0" normalizeH="0" baseline="0" noProof="0">
              <a:ln>
                <a:noFill/>
              </a:ln>
              <a:effectLst/>
              <a:uLnTx/>
              <a:uFillTx/>
              <a:ea typeface="+mn-ea"/>
              <a:cs typeface="+mn-cs"/>
            </a:endParaRPr>
          </a:p>
        </p:txBody>
      </p:sp>
    </p:spTree>
    <p:extLst>
      <p:ext uri="{BB962C8B-B14F-4D97-AF65-F5344CB8AC3E}">
        <p14:creationId xmlns:p14="http://schemas.microsoft.com/office/powerpoint/2010/main" val="380652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42" presetClass="path" presetSubtype="0" decel="100000" fill="hold" grpId="1" nodeType="withEffect">
                                  <p:stCondLst>
                                    <p:cond delay="100"/>
                                  </p:stCondLst>
                                  <p:childTnLst>
                                    <p:animMotion origin="layout" path="M -2.08333E-7 -1.48148E-6 L -2.08333E-7 0.03542 " pathEditMode="relative" rAng="0" ptsTypes="AA">
                                      <p:cBhvr>
                                        <p:cTn id="14" dur="700" spd="-100000" fill="hold"/>
                                        <p:tgtEl>
                                          <p:spTgt spid="2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nodeType="withEffect">
                                  <p:stCondLst>
                                    <p:cond delay="200"/>
                                  </p:stCondLst>
                                  <p:childTnLst>
                                    <p:animMotion origin="layout" path="M -2.08333E-7 4.81481E-6 L -2.08333E-7 0.03541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36"/>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grpId="1" nodeType="withEffect">
                                  <p:stCondLst>
                                    <p:cond delay="200"/>
                                  </p:stCondLst>
                                  <p:childTnLst>
                                    <p:animMotion origin="layout" path="M -8.33333E-7 -2.96296E-6 L -8.33333E-7 0.03542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par>
                                <p:cTn id="38" presetID="42" presetClass="path" presetSubtype="0" decel="100000" fill="hold" nodeType="withEffect">
                                  <p:stCondLst>
                                    <p:cond delay="200"/>
                                  </p:stCondLst>
                                  <p:childTnLst>
                                    <p:animMotion origin="layout" path="M -8.33333E-7 -2.96296E-6 L -8.33333E-7 0.03542 " pathEditMode="relative" rAng="0" ptsTypes="AA">
                                      <p:cBhvr>
                                        <p:cTn id="39" dur="700" spd="-100000" fill="hold"/>
                                        <p:tgtEl>
                                          <p:spTgt spid="45"/>
                                        </p:tgtEl>
                                        <p:attrNameLst>
                                          <p:attrName>ppt_x</p:attrName>
                                          <p:attrName>ppt_y</p:attrName>
                                        </p:attrNameLst>
                                      </p:cBhvr>
                                      <p:rCtr x="0" y="1759"/>
                                    </p:animMotion>
                                  </p:childTnLst>
                                </p:cTn>
                              </p:par>
                              <p:par>
                                <p:cTn id="40" presetID="10" presetClass="entr" presetSubtype="0" fill="hold" grpId="0" nodeType="withEffect">
                                  <p:stCondLst>
                                    <p:cond delay="2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grpId="1" nodeType="withEffect">
                                  <p:stCondLst>
                                    <p:cond delay="200"/>
                                  </p:stCondLst>
                                  <p:childTnLst>
                                    <p:animMotion origin="layout" path="M -8.33333E-7 -2.96296E-6 L -8.33333E-7 0.03542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42" presetClass="path" presetSubtype="0" decel="100000" fill="hold" grpId="1" nodeType="withEffect">
                                  <p:stCondLst>
                                    <p:cond delay="200"/>
                                  </p:stCondLst>
                                  <p:childTnLst>
                                    <p:animMotion origin="layout" path="M -8.33333E-7 -2.96296E-6 L -8.33333E-7 0.03542 " pathEditMode="relative" rAng="0" ptsTypes="AA">
                                      <p:cBhvr>
                                        <p:cTn id="49" dur="700" spd="-100000" fill="hold"/>
                                        <p:tgtEl>
                                          <p:spTgt spid="4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animBg="1"/>
      <p:bldP spid="11" grpId="1" animBg="1"/>
      <p:bldP spid="29" grpId="0"/>
      <p:bldP spid="29" grpId="1"/>
      <p:bldP spid="36" grpId="0" animBg="1"/>
      <p:bldP spid="36" grpId="1" animBg="1"/>
      <p:bldP spid="35" grpId="0"/>
      <p:bldP spid="35" grpId="1"/>
      <p:bldP spid="37" grpId="0" animBg="1"/>
      <p:bldP spid="37" grpId="1" animBg="1"/>
      <p:bldP spid="43" grpId="0"/>
      <p:bldP spid="4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350755-A6C1-2A92-2190-E17D292455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F62282-2DA9-6D8C-2893-08A25E0E5618}"/>
              </a:ext>
            </a:extLst>
          </p:cNvPr>
          <p:cNvSpPr>
            <a:spLocks noGrp="1"/>
          </p:cNvSpPr>
          <p:nvPr>
            <p:ph type="title"/>
          </p:nvPr>
        </p:nvSpPr>
        <p:spPr>
          <a:xfrm>
            <a:off x="585216" y="2918853"/>
            <a:ext cx="9144000" cy="615553"/>
          </a:xfrm>
        </p:spPr>
        <p:txBody>
          <a:bodyPr/>
          <a:lstStyle/>
          <a:p>
            <a:pPr marL="0" marR="0" lvl="0" indent="0" defTabSz="932293"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w="3175">
                  <a:noFill/>
                </a:ln>
                <a:effectLst/>
                <a:uLnTx/>
                <a:uFillTx/>
                <a:latin typeface="Segoe UI Semibold"/>
                <a:ea typeface="+mn-ea"/>
                <a:cs typeface="+mn-cs"/>
              </a:rPr>
              <a:t>Workspace &amp; item security</a:t>
            </a:r>
          </a:p>
        </p:txBody>
      </p:sp>
    </p:spTree>
    <p:extLst>
      <p:ext uri="{BB962C8B-B14F-4D97-AF65-F5344CB8AC3E}">
        <p14:creationId xmlns:p14="http://schemas.microsoft.com/office/powerpoint/2010/main" val="182083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5BF1D-8832-7C10-CA17-B145F5B2C70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19F4DC0-DCC1-158D-756F-8A6A32906B46}"/>
              </a:ext>
            </a:extLst>
          </p:cNvPr>
          <p:cNvSpPr>
            <a:spLocks noGrp="1"/>
          </p:cNvSpPr>
          <p:nvPr>
            <p:ph type="title"/>
          </p:nvPr>
        </p:nvSpPr>
        <p:spPr>
          <a:xfrm>
            <a:off x="588263" y="457200"/>
            <a:ext cx="11018520" cy="553998"/>
          </a:xfrm>
        </p:spPr>
        <p:txBody>
          <a:bodyPr/>
          <a:lstStyle/>
          <a:p>
            <a:r>
              <a:rPr lang="en-US"/>
              <a:t>Multiple layers of security and access control</a:t>
            </a:r>
          </a:p>
        </p:txBody>
      </p:sp>
      <p:grpSp>
        <p:nvGrpSpPr>
          <p:cNvPr id="35" name="Group 34" descr="This diagram represents the Microsoft Fabric (SaaS tenant) structure, showing its organization into domains, workspaces, and OneLake.&#10;&#10;The top section labeled Domain contains a Workspace, which includes multiple Artifacts. These artifacts likely represent data-related components such as reports, datasets, or models within a Fabric workspace.&#10;&#10;The bottom section is OneLake, which serves as a unified storage layer. It includes Files, Shortcuts, and Tables, suggesting that data is stored in structured formats and can be accessed through different mechanisms.&#10;&#10;The dotted connection between the workspace and OneLake indicates integration, showing that artifacts in the workspace interact with and store data in OneLake.&#10;&#10;This diagram highlights the structured organization of Microsoft Fabric, where workspaces manage analytical artifacts while OneLake provides centralized storage and data management.">
            <a:extLst>
              <a:ext uri="{FF2B5EF4-FFF2-40B4-BE49-F238E27FC236}">
                <a16:creationId xmlns:a16="http://schemas.microsoft.com/office/drawing/2014/main" id="{DE5843D2-31E6-44D5-0FBE-6A060501CE0D}"/>
              </a:ext>
            </a:extLst>
          </p:cNvPr>
          <p:cNvGrpSpPr/>
          <p:nvPr/>
        </p:nvGrpSpPr>
        <p:grpSpPr>
          <a:xfrm>
            <a:off x="588263" y="1436688"/>
            <a:ext cx="5653787" cy="4832350"/>
            <a:chOff x="588263" y="1436688"/>
            <a:chExt cx="5653787" cy="4832350"/>
          </a:xfrm>
        </p:grpSpPr>
        <p:sp>
          <p:nvSpPr>
            <p:cNvPr id="61" name="Rounded Rectangle 60">
              <a:extLst>
                <a:ext uri="{FF2B5EF4-FFF2-40B4-BE49-F238E27FC236}">
                  <a16:creationId xmlns:a16="http://schemas.microsoft.com/office/drawing/2014/main" id="{6420AA5C-A182-5F6A-CB34-6F318DF669A8}"/>
                </a:ext>
                <a:ext uri="{C183D7F6-B498-43B3-948B-1728B52AA6E4}">
                  <adec:decorative xmlns:adec="http://schemas.microsoft.com/office/drawing/2017/decorative" val="1"/>
                </a:ext>
              </a:extLst>
            </p:cNvPr>
            <p:cNvSpPr/>
            <p:nvPr/>
          </p:nvSpPr>
          <p:spPr bwMode="auto">
            <a:xfrm>
              <a:off x="588263" y="1436688"/>
              <a:ext cx="5653787" cy="4832350"/>
            </a:xfrm>
            <a:prstGeom prst="roundRect">
              <a:avLst>
                <a:gd name="adj" fmla="val 312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037" name="Picture 1036">
              <a:extLst>
                <a:ext uri="{FF2B5EF4-FFF2-40B4-BE49-F238E27FC236}">
                  <a16:creationId xmlns:a16="http://schemas.microsoft.com/office/drawing/2014/main" id="{31D285EC-1C6A-A25F-E6F1-BEB689A4D6D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097700" y="1682253"/>
              <a:ext cx="443274" cy="443274"/>
            </a:xfrm>
            <a:prstGeom prst="rect">
              <a:avLst/>
            </a:prstGeom>
          </p:spPr>
        </p:pic>
        <p:sp>
          <p:nvSpPr>
            <p:cNvPr id="1038" name="TextBox 1037">
              <a:extLst>
                <a:ext uri="{FF2B5EF4-FFF2-40B4-BE49-F238E27FC236}">
                  <a16:creationId xmlns:a16="http://schemas.microsoft.com/office/drawing/2014/main" id="{8B9AECAD-E796-2829-F99B-E2F45B54E928}"/>
                </a:ext>
                <a:ext uri="{C183D7F6-B498-43B3-948B-1728B52AA6E4}">
                  <adec:decorative xmlns:adec="http://schemas.microsoft.com/office/drawing/2017/decorative" val="1"/>
                </a:ext>
              </a:extLst>
            </p:cNvPr>
            <p:cNvSpPr txBox="1"/>
            <p:nvPr/>
          </p:nvSpPr>
          <p:spPr>
            <a:xfrm>
              <a:off x="2726474" y="1626891"/>
              <a:ext cx="33631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j-lt"/>
                  <a:ea typeface="+mn-ea"/>
                  <a:cs typeface="+mn-cs"/>
                </a:rPr>
                <a:t>Microsoft Fabric </a:t>
              </a:r>
              <a:br>
                <a:rPr kumimoji="0" lang="en-US" sz="20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(SaaS tenant)</a:t>
              </a:r>
            </a:p>
          </p:txBody>
        </p:sp>
        <p:sp>
          <p:nvSpPr>
            <p:cNvPr id="1026" name="Rounded Rectangle 11">
              <a:extLst>
                <a:ext uri="{FF2B5EF4-FFF2-40B4-BE49-F238E27FC236}">
                  <a16:creationId xmlns:a16="http://schemas.microsoft.com/office/drawing/2014/main" id="{2A947970-10BA-28F2-9D58-C08E77D54043}"/>
                </a:ext>
                <a:ext uri="{C183D7F6-B498-43B3-948B-1728B52AA6E4}">
                  <adec:decorative xmlns:adec="http://schemas.microsoft.com/office/drawing/2017/decorative" val="1"/>
                </a:ext>
              </a:extLst>
            </p:cNvPr>
            <p:cNvSpPr/>
            <p:nvPr/>
          </p:nvSpPr>
          <p:spPr bwMode="auto">
            <a:xfrm>
              <a:off x="737419" y="2324786"/>
              <a:ext cx="5355474" cy="193970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72" name="TextBox 1071">
              <a:extLst>
                <a:ext uri="{FF2B5EF4-FFF2-40B4-BE49-F238E27FC236}">
                  <a16:creationId xmlns:a16="http://schemas.microsoft.com/office/drawing/2014/main" id="{E681C3CD-19A1-F3A5-E719-AAB7A92ECA72}"/>
                </a:ext>
                <a:ext uri="{C183D7F6-B498-43B3-948B-1728B52AA6E4}">
                  <adec:decorative xmlns:adec="http://schemas.microsoft.com/office/drawing/2017/decorative" val="1"/>
                </a:ext>
              </a:extLst>
            </p:cNvPr>
            <p:cNvSpPr txBox="1"/>
            <p:nvPr/>
          </p:nvSpPr>
          <p:spPr>
            <a:xfrm>
              <a:off x="1202150" y="2407123"/>
              <a:ext cx="4426012" cy="246221"/>
            </a:xfrm>
            <a:prstGeom prst="rect">
              <a:avLst/>
            </a:prstGeom>
            <a:noFill/>
          </p:spPr>
          <p:txBody>
            <a:bodyPr wrap="square" lIns="0" tIns="0" rIns="0" bIns="0" rtlCol="0">
              <a:spAutoFit/>
            </a:bodyPr>
            <a:lstStyle/>
            <a:p>
              <a:r>
                <a:rPr lang="en-US" sz="1600">
                  <a:solidFill>
                    <a:srgbClr val="000000"/>
                  </a:solidFill>
                  <a:latin typeface="+mj-lt"/>
                </a:rPr>
                <a:t>Domain</a:t>
              </a:r>
              <a:endParaRPr lang="en-NL" sz="1600">
                <a:solidFill>
                  <a:srgbClr val="000000"/>
                </a:solidFill>
                <a:latin typeface="+mj-lt"/>
              </a:endParaRPr>
            </a:p>
          </p:txBody>
        </p:sp>
        <p:sp>
          <p:nvSpPr>
            <p:cNvPr id="1035" name="Rounded Rectangle 62">
              <a:extLst>
                <a:ext uri="{FF2B5EF4-FFF2-40B4-BE49-F238E27FC236}">
                  <a16:creationId xmlns:a16="http://schemas.microsoft.com/office/drawing/2014/main" id="{E8978946-6DBF-BCEB-453E-A8127E290ABB}"/>
                </a:ext>
                <a:ext uri="{C183D7F6-B498-43B3-948B-1728B52AA6E4}">
                  <adec:decorative xmlns:adec="http://schemas.microsoft.com/office/drawing/2017/decorative" val="1"/>
                </a:ext>
              </a:extLst>
            </p:cNvPr>
            <p:cNvSpPr/>
            <p:nvPr/>
          </p:nvSpPr>
          <p:spPr>
            <a:xfrm>
              <a:off x="942242" y="2712557"/>
              <a:ext cx="4945828" cy="1350150"/>
            </a:xfrm>
            <a:prstGeom prst="roundRect">
              <a:avLst>
                <a:gd name="adj" fmla="val 7330"/>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1" name="TextBox 1070">
              <a:extLst>
                <a:ext uri="{FF2B5EF4-FFF2-40B4-BE49-F238E27FC236}">
                  <a16:creationId xmlns:a16="http://schemas.microsoft.com/office/drawing/2014/main" id="{903CBFA7-7D67-D82D-BE5C-2CC720EA8F80}"/>
                </a:ext>
                <a:ext uri="{C183D7F6-B498-43B3-948B-1728B52AA6E4}">
                  <adec:decorative xmlns:adec="http://schemas.microsoft.com/office/drawing/2017/decorative" val="1"/>
                </a:ext>
              </a:extLst>
            </p:cNvPr>
            <p:cNvSpPr txBox="1"/>
            <p:nvPr/>
          </p:nvSpPr>
          <p:spPr>
            <a:xfrm>
              <a:off x="1202150" y="2787100"/>
              <a:ext cx="4426012" cy="215444"/>
            </a:xfrm>
            <a:prstGeom prst="rect">
              <a:avLst/>
            </a:prstGeom>
            <a:noFill/>
          </p:spPr>
          <p:txBody>
            <a:bodyPr wrap="square" lIns="0" tIns="0" rIns="0" bIns="0" rtlCol="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Workspace</a:t>
              </a:r>
            </a:p>
          </p:txBody>
        </p:sp>
        <p:sp>
          <p:nvSpPr>
            <p:cNvPr id="1074" name="Rounded Rectangle 1073">
              <a:extLst>
                <a:ext uri="{FF2B5EF4-FFF2-40B4-BE49-F238E27FC236}">
                  <a16:creationId xmlns:a16="http://schemas.microsoft.com/office/drawing/2014/main" id="{3E4A57BF-6E23-F782-6829-985E3CB541E8}"/>
                </a:ext>
                <a:ext uri="{C183D7F6-B498-43B3-948B-1728B52AA6E4}">
                  <adec:decorative xmlns:adec="http://schemas.microsoft.com/office/drawing/2017/decorative" val="1"/>
                </a:ext>
              </a:extLst>
            </p:cNvPr>
            <p:cNvSpPr/>
            <p:nvPr/>
          </p:nvSpPr>
          <p:spPr bwMode="auto">
            <a:xfrm>
              <a:off x="12021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80" name="Rounded Rectangle 1079">
              <a:extLst>
                <a:ext uri="{FF2B5EF4-FFF2-40B4-BE49-F238E27FC236}">
                  <a16:creationId xmlns:a16="http://schemas.microsoft.com/office/drawing/2014/main" id="{F7597866-0C5B-8B1F-B3EE-D17B40717066}"/>
                </a:ext>
                <a:ext uri="{C183D7F6-B498-43B3-948B-1728B52AA6E4}">
                  <adec:decorative xmlns:adec="http://schemas.microsoft.com/office/drawing/2017/decorative" val="1"/>
                </a:ext>
              </a:extLst>
            </p:cNvPr>
            <p:cNvSpPr/>
            <p:nvPr/>
          </p:nvSpPr>
          <p:spPr bwMode="auto">
            <a:xfrm>
              <a:off x="46055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81" name="Rounded Rectangle 1080">
              <a:extLst>
                <a:ext uri="{FF2B5EF4-FFF2-40B4-BE49-F238E27FC236}">
                  <a16:creationId xmlns:a16="http://schemas.microsoft.com/office/drawing/2014/main" id="{9BF514F3-DE16-E740-1837-D70714C35255}"/>
                </a:ext>
                <a:ext uri="{C183D7F6-B498-43B3-948B-1728B52AA6E4}">
                  <adec:decorative xmlns:adec="http://schemas.microsoft.com/office/drawing/2017/decorative" val="1"/>
                </a:ext>
              </a:extLst>
            </p:cNvPr>
            <p:cNvSpPr/>
            <p:nvPr/>
          </p:nvSpPr>
          <p:spPr bwMode="auto">
            <a:xfrm>
              <a:off x="2336616"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82" name="Rounded Rectangle 1081">
              <a:extLst>
                <a:ext uri="{FF2B5EF4-FFF2-40B4-BE49-F238E27FC236}">
                  <a16:creationId xmlns:a16="http://schemas.microsoft.com/office/drawing/2014/main" id="{78C8F1AD-2B99-0265-4CF4-44D0ECC1B660}"/>
                </a:ext>
                <a:ext uri="{C183D7F6-B498-43B3-948B-1728B52AA6E4}">
                  <adec:decorative xmlns:adec="http://schemas.microsoft.com/office/drawing/2017/decorative" val="1"/>
                </a:ext>
              </a:extLst>
            </p:cNvPr>
            <p:cNvSpPr/>
            <p:nvPr/>
          </p:nvSpPr>
          <p:spPr bwMode="auto">
            <a:xfrm>
              <a:off x="3471083"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84" name="Rounded Rectangle 11">
              <a:extLst>
                <a:ext uri="{FF2B5EF4-FFF2-40B4-BE49-F238E27FC236}">
                  <a16:creationId xmlns:a16="http://schemas.microsoft.com/office/drawing/2014/main" id="{2FC4E37B-E206-D756-F104-86A3362A0AE8}"/>
                </a:ext>
                <a:ext uri="{C183D7F6-B498-43B3-948B-1728B52AA6E4}">
                  <adec:decorative xmlns:adec="http://schemas.microsoft.com/office/drawing/2017/decorative" val="1"/>
                </a:ext>
              </a:extLst>
            </p:cNvPr>
            <p:cNvSpPr/>
            <p:nvPr/>
          </p:nvSpPr>
          <p:spPr bwMode="auto">
            <a:xfrm>
              <a:off x="737419" y="4353486"/>
              <a:ext cx="5355474" cy="1773684"/>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86" name="TextBox 1085">
              <a:extLst>
                <a:ext uri="{FF2B5EF4-FFF2-40B4-BE49-F238E27FC236}">
                  <a16:creationId xmlns:a16="http://schemas.microsoft.com/office/drawing/2014/main" id="{83D3BA4F-68EA-49C0-7A39-A79116C6596D}"/>
                </a:ext>
                <a:ext uri="{C183D7F6-B498-43B3-948B-1728B52AA6E4}">
                  <adec:decorative xmlns:adec="http://schemas.microsoft.com/office/drawing/2017/decorative" val="1"/>
                </a:ext>
              </a:extLst>
            </p:cNvPr>
            <p:cNvSpPr txBox="1"/>
            <p:nvPr/>
          </p:nvSpPr>
          <p:spPr>
            <a:xfrm>
              <a:off x="1202150" y="4435823"/>
              <a:ext cx="4426012" cy="246221"/>
            </a:xfrm>
            <a:prstGeom prst="rect">
              <a:avLst/>
            </a:prstGeom>
            <a:noFill/>
          </p:spPr>
          <p:txBody>
            <a:bodyPr wrap="square" lIns="0" tIns="0" rIns="0" bIns="0" rtlCol="0">
              <a:spAutoFit/>
            </a:bodyPr>
            <a:lstStyle/>
            <a:p>
              <a:r>
                <a:rPr lang="en-US" sz="1600" err="1">
                  <a:solidFill>
                    <a:srgbClr val="000000"/>
                  </a:solidFill>
                  <a:latin typeface="+mj-lt"/>
                </a:rPr>
                <a:t>OneLake</a:t>
              </a:r>
              <a:endParaRPr lang="en-US" sz="1600">
                <a:solidFill>
                  <a:srgbClr val="000000"/>
                </a:solidFill>
                <a:latin typeface="+mj-lt"/>
              </a:endParaRPr>
            </a:p>
          </p:txBody>
        </p:sp>
        <p:sp>
          <p:nvSpPr>
            <p:cNvPr id="1085" name="Rounded Rectangle 62">
              <a:extLst>
                <a:ext uri="{FF2B5EF4-FFF2-40B4-BE49-F238E27FC236}">
                  <a16:creationId xmlns:a16="http://schemas.microsoft.com/office/drawing/2014/main" id="{9888B5C4-CC2D-800A-C177-5E528A4B10F0}"/>
                </a:ext>
                <a:ext uri="{C183D7F6-B498-43B3-948B-1728B52AA6E4}">
                  <adec:decorative xmlns:adec="http://schemas.microsoft.com/office/drawing/2017/decorative" val="1"/>
                </a:ext>
              </a:extLst>
            </p:cNvPr>
            <p:cNvSpPr/>
            <p:nvPr/>
          </p:nvSpPr>
          <p:spPr>
            <a:xfrm>
              <a:off x="942242" y="4741636"/>
              <a:ext cx="4945828" cy="1180006"/>
            </a:xfrm>
            <a:prstGeom prst="roundRect">
              <a:avLst>
                <a:gd name="adj" fmla="val 9818"/>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93" name="Rounded Rectangle 1092">
              <a:extLst>
                <a:ext uri="{FF2B5EF4-FFF2-40B4-BE49-F238E27FC236}">
                  <a16:creationId xmlns:a16="http://schemas.microsoft.com/office/drawing/2014/main" id="{4F7DBB34-6419-80BE-462A-274EF5E053B2}"/>
                </a:ext>
                <a:ext uri="{C183D7F6-B498-43B3-948B-1728B52AA6E4}">
                  <adec:decorative xmlns:adec="http://schemas.microsoft.com/office/drawing/2017/decorative" val="1"/>
                </a:ext>
              </a:extLst>
            </p:cNvPr>
            <p:cNvSpPr/>
            <p:nvPr/>
          </p:nvSpPr>
          <p:spPr bwMode="auto">
            <a:xfrm>
              <a:off x="12021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Files</a:t>
              </a:r>
            </a:p>
          </p:txBody>
        </p:sp>
        <p:sp>
          <p:nvSpPr>
            <p:cNvPr id="1094" name="Rounded Rectangle 1093">
              <a:extLst>
                <a:ext uri="{FF2B5EF4-FFF2-40B4-BE49-F238E27FC236}">
                  <a16:creationId xmlns:a16="http://schemas.microsoft.com/office/drawing/2014/main" id="{D4EAE4D5-A3DB-689D-7856-7487433ED3E6}"/>
                </a:ext>
                <a:ext uri="{C183D7F6-B498-43B3-948B-1728B52AA6E4}">
                  <adec:decorative xmlns:adec="http://schemas.microsoft.com/office/drawing/2017/decorative" val="1"/>
                </a:ext>
              </a:extLst>
            </p:cNvPr>
            <p:cNvSpPr/>
            <p:nvPr/>
          </p:nvSpPr>
          <p:spPr bwMode="auto">
            <a:xfrm>
              <a:off x="46055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Tables</a:t>
              </a:r>
            </a:p>
          </p:txBody>
        </p:sp>
        <p:sp>
          <p:nvSpPr>
            <p:cNvPr id="1095" name="Rounded Rectangle 1094">
              <a:extLst>
                <a:ext uri="{FF2B5EF4-FFF2-40B4-BE49-F238E27FC236}">
                  <a16:creationId xmlns:a16="http://schemas.microsoft.com/office/drawing/2014/main" id="{74F58F21-5353-D373-ED8E-19ED43859542}"/>
                </a:ext>
                <a:ext uri="{C183D7F6-B498-43B3-948B-1728B52AA6E4}">
                  <adec:decorative xmlns:adec="http://schemas.microsoft.com/office/drawing/2017/decorative" val="1"/>
                </a:ext>
              </a:extLst>
            </p:cNvPr>
            <p:cNvSpPr/>
            <p:nvPr/>
          </p:nvSpPr>
          <p:spPr bwMode="auto">
            <a:xfrm>
              <a:off x="2336616"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Shortcuts</a:t>
              </a:r>
            </a:p>
          </p:txBody>
        </p:sp>
        <p:sp>
          <p:nvSpPr>
            <p:cNvPr id="1096" name="Rounded Rectangle 1095">
              <a:extLst>
                <a:ext uri="{FF2B5EF4-FFF2-40B4-BE49-F238E27FC236}">
                  <a16:creationId xmlns:a16="http://schemas.microsoft.com/office/drawing/2014/main" id="{644492B1-A7FA-96B2-5670-E25190A92FE7}"/>
                </a:ext>
                <a:ext uri="{C183D7F6-B498-43B3-948B-1728B52AA6E4}">
                  <adec:decorative xmlns:adec="http://schemas.microsoft.com/office/drawing/2017/decorative" val="1"/>
                </a:ext>
              </a:extLst>
            </p:cNvPr>
            <p:cNvSpPr/>
            <p:nvPr/>
          </p:nvSpPr>
          <p:spPr bwMode="auto">
            <a:xfrm>
              <a:off x="3471083"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Tables</a:t>
              </a:r>
            </a:p>
          </p:txBody>
        </p:sp>
        <p:sp>
          <p:nvSpPr>
            <p:cNvPr id="1132" name="Graphic 1130">
              <a:extLst>
                <a:ext uri="{FF2B5EF4-FFF2-40B4-BE49-F238E27FC236}">
                  <a16:creationId xmlns:a16="http://schemas.microsoft.com/office/drawing/2014/main" id="{45FA3DB1-9188-6248-E0B7-725A2DFE4A23}"/>
                </a:ext>
                <a:ext uri="{C183D7F6-B498-43B3-948B-1728B52AA6E4}">
                  <adec:decorative xmlns:adec="http://schemas.microsoft.com/office/drawing/2017/decorative" val="1"/>
                </a:ext>
              </a:extLst>
            </p:cNvPr>
            <p:cNvSpPr/>
            <p:nvPr/>
          </p:nvSpPr>
          <p:spPr>
            <a:xfrm>
              <a:off x="2705904"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133" name="Graphic 1130">
              <a:extLst>
                <a:ext uri="{FF2B5EF4-FFF2-40B4-BE49-F238E27FC236}">
                  <a16:creationId xmlns:a16="http://schemas.microsoft.com/office/drawing/2014/main" id="{4575A9CC-44A8-F3FB-E209-A270EC034689}"/>
                </a:ext>
                <a:ext uri="{C183D7F6-B498-43B3-948B-1728B52AA6E4}">
                  <adec:decorative xmlns:adec="http://schemas.microsoft.com/office/drawing/2017/decorative" val="1"/>
                </a:ext>
              </a:extLst>
            </p:cNvPr>
            <p:cNvSpPr/>
            <p:nvPr/>
          </p:nvSpPr>
          <p:spPr>
            <a:xfrm>
              <a:off x="15714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134" name="Graphic 1130">
              <a:extLst>
                <a:ext uri="{FF2B5EF4-FFF2-40B4-BE49-F238E27FC236}">
                  <a16:creationId xmlns:a16="http://schemas.microsoft.com/office/drawing/2014/main" id="{46372B82-3843-EDE5-EB2F-62DCD0389FCB}"/>
                </a:ext>
                <a:ext uri="{C183D7F6-B498-43B3-948B-1728B52AA6E4}">
                  <adec:decorative xmlns:adec="http://schemas.microsoft.com/office/drawing/2017/decorative" val="1"/>
                </a:ext>
              </a:extLst>
            </p:cNvPr>
            <p:cNvSpPr/>
            <p:nvPr/>
          </p:nvSpPr>
          <p:spPr>
            <a:xfrm>
              <a:off x="3840371"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135" name="Graphic 1130">
              <a:extLst>
                <a:ext uri="{FF2B5EF4-FFF2-40B4-BE49-F238E27FC236}">
                  <a16:creationId xmlns:a16="http://schemas.microsoft.com/office/drawing/2014/main" id="{2D716FC4-8CF2-AFB6-69A2-DB176520B3A7}"/>
                </a:ext>
                <a:ext uri="{C183D7F6-B498-43B3-948B-1728B52AA6E4}">
                  <adec:decorative xmlns:adec="http://schemas.microsoft.com/office/drawing/2017/decorative" val="1"/>
                </a:ext>
              </a:extLst>
            </p:cNvPr>
            <p:cNvSpPr/>
            <p:nvPr/>
          </p:nvSpPr>
          <p:spPr>
            <a:xfrm>
              <a:off x="49748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144" name="Graphic 1136">
              <a:extLst>
                <a:ext uri="{FF2B5EF4-FFF2-40B4-BE49-F238E27FC236}">
                  <a16:creationId xmlns:a16="http://schemas.microsoft.com/office/drawing/2014/main" id="{F3EACF6D-EB38-5F0B-882D-BBBF34D57847}"/>
                </a:ext>
                <a:ext uri="{C183D7F6-B498-43B3-948B-1728B52AA6E4}">
                  <adec:decorative xmlns:adec="http://schemas.microsoft.com/office/drawing/2017/decorative" val="1"/>
                </a:ext>
              </a:extLst>
            </p:cNvPr>
            <p:cNvSpPr/>
            <p:nvPr/>
          </p:nvSpPr>
          <p:spPr>
            <a:xfrm>
              <a:off x="1570254" y="5339780"/>
              <a:ext cx="286402" cy="229121"/>
            </a:xfrm>
            <a:custGeom>
              <a:avLst/>
              <a:gdLst>
                <a:gd name="connsiteX0" fmla="*/ 153889 w 260365"/>
                <a:gd name="connsiteY0" fmla="*/ 32546 h 208292"/>
                <a:gd name="connsiteX1" fmla="*/ 231075 w 260365"/>
                <a:gd name="connsiteY1" fmla="*/ 32546 h 208292"/>
                <a:gd name="connsiteX2" fmla="*/ 260092 w 260365"/>
                <a:gd name="connsiteY2" fmla="*/ 57775 h 208292"/>
                <a:gd name="connsiteX3" fmla="*/ 260301 w 260365"/>
                <a:gd name="connsiteY3" fmla="*/ 59832 h 208292"/>
                <a:gd name="connsiteX4" fmla="*/ 260366 w 260365"/>
                <a:gd name="connsiteY4" fmla="*/ 61837 h 208292"/>
                <a:gd name="connsiteX5" fmla="*/ 260366 w 260365"/>
                <a:gd name="connsiteY5" fmla="*/ 179002 h 208292"/>
                <a:gd name="connsiteX6" fmla="*/ 233079 w 260365"/>
                <a:gd name="connsiteY6" fmla="*/ 208228 h 208292"/>
                <a:gd name="connsiteX7" fmla="*/ 231075 w 260365"/>
                <a:gd name="connsiteY7" fmla="*/ 208293 h 208292"/>
                <a:gd name="connsiteX8" fmla="*/ 29291 w 260365"/>
                <a:gd name="connsiteY8" fmla="*/ 208293 h 208292"/>
                <a:gd name="connsiteX9" fmla="*/ 65 w 260365"/>
                <a:gd name="connsiteY9" fmla="*/ 181006 h 208292"/>
                <a:gd name="connsiteX10" fmla="*/ 0 w 260365"/>
                <a:gd name="connsiteY10" fmla="*/ 179002 h 208292"/>
                <a:gd name="connsiteX11" fmla="*/ 0 w 260365"/>
                <a:gd name="connsiteY11" fmla="*/ 84606 h 208292"/>
                <a:gd name="connsiteX12" fmla="*/ 80805 w 260365"/>
                <a:gd name="connsiteY12" fmla="*/ 84619 h 208292"/>
                <a:gd name="connsiteX13" fmla="*/ 83356 w 260365"/>
                <a:gd name="connsiteY13" fmla="*/ 84502 h 208292"/>
                <a:gd name="connsiteX14" fmla="*/ 97520 w 260365"/>
                <a:gd name="connsiteY14" fmla="*/ 79386 h 208292"/>
                <a:gd name="connsiteX15" fmla="*/ 99551 w 260365"/>
                <a:gd name="connsiteY15" fmla="*/ 77823 h 208292"/>
                <a:gd name="connsiteX16" fmla="*/ 153889 w 260365"/>
                <a:gd name="connsiteY16" fmla="*/ 32546 h 208292"/>
                <a:gd name="connsiteX17" fmla="*/ 80805 w 260365"/>
                <a:gd name="connsiteY17" fmla="*/ 0 h 208292"/>
                <a:gd name="connsiteX18" fmla="*/ 97520 w 260365"/>
                <a:gd name="connsiteY18" fmla="*/ 5233 h 208292"/>
                <a:gd name="connsiteX19" fmla="*/ 99551 w 260365"/>
                <a:gd name="connsiteY19" fmla="*/ 6796 h 208292"/>
                <a:gd name="connsiteX20" fmla="*/ 126928 w 260365"/>
                <a:gd name="connsiteY20" fmla="*/ 29591 h 208292"/>
                <a:gd name="connsiteX21" fmla="*/ 87053 w 260365"/>
                <a:gd name="connsiteY21" fmla="*/ 62826 h 208292"/>
                <a:gd name="connsiteX22" fmla="*/ 85947 w 260365"/>
                <a:gd name="connsiteY22" fmla="*/ 63620 h 208292"/>
                <a:gd name="connsiteX23" fmla="*/ 82171 w 260365"/>
                <a:gd name="connsiteY23" fmla="*/ 65000 h 208292"/>
                <a:gd name="connsiteX24" fmla="*/ 80792 w 260365"/>
                <a:gd name="connsiteY24" fmla="*/ 65091 h 208292"/>
                <a:gd name="connsiteX25" fmla="*/ 0 w 260365"/>
                <a:gd name="connsiteY25" fmla="*/ 65078 h 208292"/>
                <a:gd name="connsiteX26" fmla="*/ 0 w 260365"/>
                <a:gd name="connsiteY26" fmla="*/ 29291 h 208292"/>
                <a:gd name="connsiteX27" fmla="*/ 27286 w 260365"/>
                <a:gd name="connsiteY27" fmla="*/ 65 h 208292"/>
                <a:gd name="connsiteX28" fmla="*/ 29291 w 260365"/>
                <a:gd name="connsiteY28" fmla="*/ 0 h 208292"/>
                <a:gd name="connsiteX29" fmla="*/ 80805 w 260365"/>
                <a:gd name="connsiteY29" fmla="*/ 0 h 2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0365" h="208292">
                  <a:moveTo>
                    <a:pt x="153889" y="32546"/>
                  </a:moveTo>
                  <a:lnTo>
                    <a:pt x="231075" y="32546"/>
                  </a:lnTo>
                  <a:cubicBezTo>
                    <a:pt x="245686" y="32541"/>
                    <a:pt x="258067" y="43305"/>
                    <a:pt x="260092" y="57775"/>
                  </a:cubicBezTo>
                  <a:lnTo>
                    <a:pt x="260301" y="59832"/>
                  </a:lnTo>
                  <a:lnTo>
                    <a:pt x="260366" y="61837"/>
                  </a:lnTo>
                  <a:lnTo>
                    <a:pt x="260366" y="179002"/>
                  </a:lnTo>
                  <a:cubicBezTo>
                    <a:pt x="260367" y="194402"/>
                    <a:pt x="248444" y="207173"/>
                    <a:pt x="233079" y="208228"/>
                  </a:cubicBezTo>
                  <a:lnTo>
                    <a:pt x="231075" y="208293"/>
                  </a:lnTo>
                  <a:lnTo>
                    <a:pt x="29291" y="208293"/>
                  </a:lnTo>
                  <a:cubicBezTo>
                    <a:pt x="13891" y="208294"/>
                    <a:pt x="1119" y="196371"/>
                    <a:pt x="65" y="181006"/>
                  </a:cubicBezTo>
                  <a:lnTo>
                    <a:pt x="0" y="179002"/>
                  </a:lnTo>
                  <a:lnTo>
                    <a:pt x="0" y="84606"/>
                  </a:lnTo>
                  <a:lnTo>
                    <a:pt x="80805" y="84619"/>
                  </a:lnTo>
                  <a:lnTo>
                    <a:pt x="83356" y="84502"/>
                  </a:lnTo>
                  <a:cubicBezTo>
                    <a:pt x="88443" y="84060"/>
                    <a:pt x="93325" y="82296"/>
                    <a:pt x="97520" y="79386"/>
                  </a:cubicBezTo>
                  <a:lnTo>
                    <a:pt x="99551" y="77823"/>
                  </a:lnTo>
                  <a:lnTo>
                    <a:pt x="153889" y="32546"/>
                  </a:lnTo>
                  <a:close/>
                  <a:moveTo>
                    <a:pt x="80805" y="0"/>
                  </a:moveTo>
                  <a:cubicBezTo>
                    <a:pt x="86793" y="0"/>
                    <a:pt x="92625" y="1836"/>
                    <a:pt x="97520" y="5233"/>
                  </a:cubicBezTo>
                  <a:lnTo>
                    <a:pt x="99551" y="6796"/>
                  </a:lnTo>
                  <a:lnTo>
                    <a:pt x="126928" y="29591"/>
                  </a:lnTo>
                  <a:lnTo>
                    <a:pt x="87053" y="62826"/>
                  </a:lnTo>
                  <a:lnTo>
                    <a:pt x="85947" y="63620"/>
                  </a:lnTo>
                  <a:cubicBezTo>
                    <a:pt x="84798" y="64337"/>
                    <a:pt x="83512" y="64807"/>
                    <a:pt x="82171" y="65000"/>
                  </a:cubicBezTo>
                  <a:lnTo>
                    <a:pt x="80792" y="65091"/>
                  </a:lnTo>
                  <a:lnTo>
                    <a:pt x="0" y="65078"/>
                  </a:lnTo>
                  <a:lnTo>
                    <a:pt x="0" y="29291"/>
                  </a:lnTo>
                  <a:cubicBezTo>
                    <a:pt x="-2" y="13891"/>
                    <a:pt x="11922" y="1119"/>
                    <a:pt x="27286" y="65"/>
                  </a:cubicBezTo>
                  <a:lnTo>
                    <a:pt x="29291" y="0"/>
                  </a:lnTo>
                  <a:lnTo>
                    <a:pt x="80805" y="0"/>
                  </a:lnTo>
                  <a:close/>
                </a:path>
              </a:pathLst>
            </a:custGeom>
            <a:solidFill>
              <a:srgbClr val="212121"/>
            </a:solidFill>
            <a:ln w="12700" cap="flat">
              <a:noFill/>
              <a:prstDash val="solid"/>
              <a:miter/>
            </a:ln>
          </p:spPr>
          <p:txBody>
            <a:bodyPr rtlCol="0" anchor="ctr"/>
            <a:lstStyle/>
            <a:p>
              <a:endParaRPr lang="en-US"/>
            </a:p>
          </p:txBody>
        </p:sp>
        <p:sp>
          <p:nvSpPr>
            <p:cNvPr id="1143" name="Graphic 1140">
              <a:extLst>
                <a:ext uri="{FF2B5EF4-FFF2-40B4-BE49-F238E27FC236}">
                  <a16:creationId xmlns:a16="http://schemas.microsoft.com/office/drawing/2014/main" id="{607036D7-F085-936F-005C-9ED0A3BB86CE}"/>
                </a:ext>
                <a:ext uri="{C183D7F6-B498-43B3-948B-1728B52AA6E4}">
                  <adec:decorative xmlns:adec="http://schemas.microsoft.com/office/drawing/2017/decorative" val="1"/>
                </a:ext>
              </a:extLst>
            </p:cNvPr>
            <p:cNvSpPr/>
            <p:nvPr/>
          </p:nvSpPr>
          <p:spPr>
            <a:xfrm>
              <a:off x="3853508"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endParaRPr lang="en-US"/>
            </a:p>
          </p:txBody>
        </p:sp>
        <p:sp>
          <p:nvSpPr>
            <p:cNvPr id="1146" name="Graphic 1140">
              <a:extLst>
                <a:ext uri="{FF2B5EF4-FFF2-40B4-BE49-F238E27FC236}">
                  <a16:creationId xmlns:a16="http://schemas.microsoft.com/office/drawing/2014/main" id="{E0A57861-59D6-DF74-5300-496403A41C9F}"/>
                </a:ext>
                <a:ext uri="{C183D7F6-B498-43B3-948B-1728B52AA6E4}">
                  <adec:decorative xmlns:adec="http://schemas.microsoft.com/office/drawing/2017/decorative" val="1"/>
                </a:ext>
              </a:extLst>
            </p:cNvPr>
            <p:cNvSpPr/>
            <p:nvPr/>
          </p:nvSpPr>
          <p:spPr>
            <a:xfrm>
              <a:off x="4987974"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endParaRPr lang="en-US"/>
            </a:p>
          </p:txBody>
        </p:sp>
        <p:cxnSp>
          <p:nvCxnSpPr>
            <p:cNvPr id="1148" name="Straight Connector 1147">
              <a:extLst>
                <a:ext uri="{FF2B5EF4-FFF2-40B4-BE49-F238E27FC236}">
                  <a16:creationId xmlns:a16="http://schemas.microsoft.com/office/drawing/2014/main" id="{457EBAD2-FB52-DF37-4BBB-7D5BDCB6DCB2}"/>
                </a:ext>
                <a:ext uri="{C183D7F6-B498-43B3-948B-1728B52AA6E4}">
                  <adec:decorative xmlns:adec="http://schemas.microsoft.com/office/drawing/2017/decorative" val="1"/>
                </a:ext>
              </a:extLst>
            </p:cNvPr>
            <p:cNvCxnSpPr>
              <a:stCxn id="1035" idx="2"/>
            </p:cNvCxnSpPr>
            <p:nvPr/>
          </p:nvCxnSpPr>
          <p:spPr>
            <a:xfrm>
              <a:off x="3415156" y="4062707"/>
              <a:ext cx="0" cy="678929"/>
            </a:xfrm>
            <a:prstGeom prst="line">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10" name="Elbow Connector 9" descr="Arrow pointing to: Microsoft Fabric (SaaS tenant).">
            <a:extLst>
              <a:ext uri="{FF2B5EF4-FFF2-40B4-BE49-F238E27FC236}">
                <a16:creationId xmlns:a16="http://schemas.microsoft.com/office/drawing/2014/main" id="{CC05583C-367F-90C0-F1B2-FF9E34CB8E33}"/>
              </a:ext>
              <a:ext uri="{C183D7F6-B498-43B3-948B-1728B52AA6E4}">
                <adec:decorative xmlns:adec="http://schemas.microsoft.com/office/drawing/2017/decorative" val="0"/>
              </a:ext>
            </a:extLst>
          </p:cNvPr>
          <p:cNvCxnSpPr>
            <a:cxnSpLocks/>
          </p:cNvCxnSpPr>
          <p:nvPr/>
        </p:nvCxnSpPr>
        <p:spPr>
          <a:xfrm rot="10800000" flipV="1">
            <a:off x="4708525" y="1577666"/>
            <a:ext cx="2357462" cy="225733"/>
          </a:xfrm>
          <a:prstGeom prst="bentConnector3">
            <a:avLst>
              <a:gd name="adj1" fmla="val 1836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49" name="TextBox 1148">
            <a:extLst>
              <a:ext uri="{FF2B5EF4-FFF2-40B4-BE49-F238E27FC236}">
                <a16:creationId xmlns:a16="http://schemas.microsoft.com/office/drawing/2014/main" id="{AC8419E9-56E2-512E-F86B-E08681B976AD}"/>
              </a:ext>
            </a:extLst>
          </p:cNvPr>
          <p:cNvSpPr txBox="1"/>
          <p:nvPr/>
        </p:nvSpPr>
        <p:spPr>
          <a:xfrm>
            <a:off x="7185025" y="1436688"/>
            <a:ext cx="4424363" cy="769441"/>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Platform level access.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Authentication through Entra ID. Inbound through Private Link or Conditional access </a:t>
            </a:r>
            <a:endParaRPr lang="en-NL" sz="1600"/>
          </a:p>
        </p:txBody>
      </p:sp>
      <p:cxnSp>
        <p:nvCxnSpPr>
          <p:cNvPr id="11" name="Elbow Connector 10" descr="Arrow pointing to: Domain.">
            <a:extLst>
              <a:ext uri="{FF2B5EF4-FFF2-40B4-BE49-F238E27FC236}">
                <a16:creationId xmlns:a16="http://schemas.microsoft.com/office/drawing/2014/main" id="{ED23E3B4-C1C4-24BE-1E9B-F405D4CA6ABE}"/>
              </a:ext>
              <a:ext uri="{C183D7F6-B498-43B3-948B-1728B52AA6E4}">
                <adec:decorative xmlns:adec="http://schemas.microsoft.com/office/drawing/2017/decorative" val="0"/>
              </a:ext>
            </a:extLst>
          </p:cNvPr>
          <p:cNvCxnSpPr>
            <a:cxnSpLocks/>
          </p:cNvCxnSpPr>
          <p:nvPr/>
        </p:nvCxnSpPr>
        <p:spPr>
          <a:xfrm rot="10800000">
            <a:off x="2046803" y="2543365"/>
            <a:ext cx="5019182" cy="57315"/>
          </a:xfrm>
          <a:prstGeom prst="bentConnector3">
            <a:avLst>
              <a:gd name="adj1" fmla="val 8738"/>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0" name="TextBox 1149">
            <a:extLst>
              <a:ext uri="{FF2B5EF4-FFF2-40B4-BE49-F238E27FC236}">
                <a16:creationId xmlns:a16="http://schemas.microsoft.com/office/drawing/2014/main" id="{120EC0F0-27EA-87A2-93BD-9526ECC14914}"/>
              </a:ext>
            </a:extLst>
          </p:cNvPr>
          <p:cNvSpPr txBox="1"/>
          <p:nvPr/>
        </p:nvSpPr>
        <p:spPr>
          <a:xfrm>
            <a:off x="7185025" y="2455804"/>
            <a:ext cx="4424363" cy="523220"/>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Domain specific configuration.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by domain admins</a:t>
            </a:r>
            <a:endParaRPr lang="en-NL" sz="1600"/>
          </a:p>
        </p:txBody>
      </p:sp>
      <p:cxnSp>
        <p:nvCxnSpPr>
          <p:cNvPr id="12" name="Elbow Connector 11" descr="Arrow pointing to: Workspace.">
            <a:extLst>
              <a:ext uri="{FF2B5EF4-FFF2-40B4-BE49-F238E27FC236}">
                <a16:creationId xmlns:a16="http://schemas.microsoft.com/office/drawing/2014/main" id="{0FE23452-3E7F-DED3-882E-D544CAA43DFD}"/>
              </a:ext>
              <a:ext uri="{C183D7F6-B498-43B3-948B-1728B52AA6E4}">
                <adec:decorative xmlns:adec="http://schemas.microsoft.com/office/drawing/2017/decorative" val="0"/>
              </a:ext>
            </a:extLst>
          </p:cNvPr>
          <p:cNvCxnSpPr>
            <a:cxnSpLocks/>
          </p:cNvCxnSpPr>
          <p:nvPr/>
        </p:nvCxnSpPr>
        <p:spPr>
          <a:xfrm rot="10800000">
            <a:off x="2224763" y="2912249"/>
            <a:ext cx="4841223" cy="464250"/>
          </a:xfrm>
          <a:prstGeom prst="bentConnector3">
            <a:avLst>
              <a:gd name="adj1" fmla="val 8891"/>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1" name="TextBox 1150">
            <a:extLst>
              <a:ext uri="{FF2B5EF4-FFF2-40B4-BE49-F238E27FC236}">
                <a16:creationId xmlns:a16="http://schemas.microsoft.com/office/drawing/2014/main" id="{A98B0685-C51A-7367-2710-5BA12F345225}"/>
              </a:ext>
            </a:extLst>
          </p:cNvPr>
          <p:cNvSpPr txBox="1"/>
          <p:nvPr/>
        </p:nvSpPr>
        <p:spPr>
          <a:xfrm>
            <a:off x="7185025" y="3228699"/>
            <a:ext cx="4424363" cy="769441"/>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Workspace level access.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Boundary for managing artifacts. E.g. admin, contributor and viewers.</a:t>
            </a:r>
            <a:endParaRPr lang="en-NL" sz="1600"/>
          </a:p>
        </p:txBody>
      </p:sp>
      <p:grpSp>
        <p:nvGrpSpPr>
          <p:cNvPr id="34" name="Group 33" descr="Arrow pointing to: Artifact.">
            <a:extLst>
              <a:ext uri="{FF2B5EF4-FFF2-40B4-BE49-F238E27FC236}">
                <a16:creationId xmlns:a16="http://schemas.microsoft.com/office/drawing/2014/main" id="{32CBD5F3-F5F7-DF7F-2441-CA71060D3D1D}"/>
              </a:ext>
              <a:ext uri="{C183D7F6-B498-43B3-948B-1728B52AA6E4}">
                <adec:decorative xmlns:adec="http://schemas.microsoft.com/office/drawing/2017/decorative" val="0"/>
              </a:ext>
            </a:extLst>
          </p:cNvPr>
          <p:cNvGrpSpPr/>
          <p:nvPr/>
        </p:nvGrpSpPr>
        <p:grpSpPr>
          <a:xfrm>
            <a:off x="3955186" y="3888915"/>
            <a:ext cx="3110802" cy="515842"/>
            <a:chOff x="3955186" y="3888915"/>
            <a:chExt cx="3110802" cy="515842"/>
          </a:xfrm>
        </p:grpSpPr>
        <p:cxnSp>
          <p:nvCxnSpPr>
            <p:cNvPr id="13" name="Elbow Connector 12">
              <a:extLst>
                <a:ext uri="{FF2B5EF4-FFF2-40B4-BE49-F238E27FC236}">
                  <a16:creationId xmlns:a16="http://schemas.microsoft.com/office/drawing/2014/main" id="{FF90E230-89DC-CD30-82BC-498AD4DC5410}"/>
                </a:ext>
                <a:ext uri="{C183D7F6-B498-43B3-948B-1728B52AA6E4}">
                  <adec:decorative xmlns:adec="http://schemas.microsoft.com/office/drawing/2017/decorative" val="1"/>
                </a:ext>
              </a:extLst>
            </p:cNvPr>
            <p:cNvCxnSpPr>
              <a:cxnSpLocks/>
            </p:cNvCxnSpPr>
            <p:nvPr/>
          </p:nvCxnSpPr>
          <p:spPr>
            <a:xfrm rot="10800000">
              <a:off x="3955187" y="4177023"/>
              <a:ext cx="3110801" cy="227734"/>
            </a:xfrm>
            <a:prstGeom prst="bentConnector3">
              <a:avLst>
                <a:gd name="adj1" fmla="val 13822"/>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9" name="Straight Connector 28">
              <a:extLst>
                <a:ext uri="{FF2B5EF4-FFF2-40B4-BE49-F238E27FC236}">
                  <a16:creationId xmlns:a16="http://schemas.microsoft.com/office/drawing/2014/main" id="{2ADC3BCF-51C2-D3AF-B0B5-43787C57409A}"/>
                </a:ext>
                <a:ext uri="{C183D7F6-B498-43B3-948B-1728B52AA6E4}">
                  <adec:decorative xmlns:adec="http://schemas.microsoft.com/office/drawing/2017/decorative" val="1"/>
                </a:ext>
              </a:extLst>
            </p:cNvPr>
            <p:cNvCxnSpPr>
              <a:cxnSpLocks/>
            </p:cNvCxnSpPr>
            <p:nvPr/>
          </p:nvCxnSpPr>
          <p:spPr>
            <a:xfrm>
              <a:off x="5116855"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Straight Connector 30">
              <a:extLst>
                <a:ext uri="{FF2B5EF4-FFF2-40B4-BE49-F238E27FC236}">
                  <a16:creationId xmlns:a16="http://schemas.microsoft.com/office/drawing/2014/main" id="{D6F8402F-CE2E-8856-EBA4-31F92BBEB793}"/>
                </a:ext>
                <a:ext uri="{C183D7F6-B498-43B3-948B-1728B52AA6E4}">
                  <adec:decorative xmlns:adec="http://schemas.microsoft.com/office/drawing/2017/decorative" val="1"/>
                </a:ext>
              </a:extLst>
            </p:cNvPr>
            <p:cNvCxnSpPr>
              <a:cxnSpLocks/>
            </p:cNvCxnSpPr>
            <p:nvPr/>
          </p:nvCxnSpPr>
          <p:spPr>
            <a:xfrm>
              <a:off x="3955186" y="3888915"/>
              <a:ext cx="0" cy="282697"/>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1153" name="TextBox 1152">
            <a:extLst>
              <a:ext uri="{FF2B5EF4-FFF2-40B4-BE49-F238E27FC236}">
                <a16:creationId xmlns:a16="http://schemas.microsoft.com/office/drawing/2014/main" id="{35E97A98-0925-FA9D-69C3-245B7FC6C6A7}"/>
              </a:ext>
            </a:extLst>
          </p:cNvPr>
          <p:cNvSpPr txBox="1"/>
          <p:nvPr/>
        </p:nvSpPr>
        <p:spPr>
          <a:xfrm>
            <a:off x="7185025" y="4247815"/>
            <a:ext cx="4424363" cy="769441"/>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Compute security. </a:t>
            </a:r>
            <a:br>
              <a:rPr lang="en-US" sz="1600"/>
            </a:br>
            <a:r>
              <a:rPr lang="en-US" sz="1600"/>
              <a:t>e.g. Warehouse access through GRANT/DENY or Semantic Models &amp; Warehouse RLS \ OLS.</a:t>
            </a:r>
            <a:endParaRPr lang="en-NL" sz="1600"/>
          </a:p>
        </p:txBody>
      </p:sp>
      <p:cxnSp>
        <p:nvCxnSpPr>
          <p:cNvPr id="14" name="Elbow Connector 13" descr="Arrow pointing to: Tables.">
            <a:extLst>
              <a:ext uri="{FF2B5EF4-FFF2-40B4-BE49-F238E27FC236}">
                <a16:creationId xmlns:a16="http://schemas.microsoft.com/office/drawing/2014/main" id="{CB739620-7DC6-E1EF-3E7C-902AC76535EE}"/>
              </a:ext>
              <a:ext uri="{C183D7F6-B498-43B3-948B-1728B52AA6E4}">
                <adec:decorative xmlns:adec="http://schemas.microsoft.com/office/drawing/2017/decorative" val="0"/>
              </a:ext>
            </a:extLst>
          </p:cNvPr>
          <p:cNvCxnSpPr>
            <a:cxnSpLocks/>
            <a:endCxn id="1085" idx="3"/>
          </p:cNvCxnSpPr>
          <p:nvPr/>
        </p:nvCxnSpPr>
        <p:spPr>
          <a:xfrm rot="10800000">
            <a:off x="5888071" y="5331640"/>
            <a:ext cx="1177917" cy="82039"/>
          </a:xfrm>
          <a:prstGeom prst="bentConnector3">
            <a:avLst>
              <a:gd name="adj1" fmla="val 3698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1152" name="TextBox 1151">
            <a:extLst>
              <a:ext uri="{FF2B5EF4-FFF2-40B4-BE49-F238E27FC236}">
                <a16:creationId xmlns:a16="http://schemas.microsoft.com/office/drawing/2014/main" id="{8E9CAA87-D654-0778-5876-495EA9F773DD}"/>
              </a:ext>
            </a:extLst>
          </p:cNvPr>
          <p:cNvSpPr txBox="1"/>
          <p:nvPr/>
        </p:nvSpPr>
        <p:spPr>
          <a:xfrm>
            <a:off x="7185025" y="5266929"/>
            <a:ext cx="4424363" cy="1015663"/>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Item level access. </a:t>
            </a:r>
            <a:br>
              <a:rPr lang="en-US" sz="1600"/>
            </a:br>
            <a:r>
              <a:rPr lang="en-US" sz="1600"/>
              <a:t>e.g. read all only via </a:t>
            </a:r>
            <a:r>
              <a:rPr lang="en-US" sz="1600" err="1"/>
              <a:t>OneLake</a:t>
            </a:r>
            <a:r>
              <a:rPr lang="en-US" sz="1600"/>
              <a:t> or read access to only subset of data. More granular roles for files and folders. </a:t>
            </a:r>
            <a:endParaRPr lang="en-NL" sz="1600"/>
          </a:p>
        </p:txBody>
      </p:sp>
      <p:pic>
        <p:nvPicPr>
          <p:cNvPr id="3" name="Graphic 2">
            <a:extLst>
              <a:ext uri="{FF2B5EF4-FFF2-40B4-BE49-F238E27FC236}">
                <a16:creationId xmlns:a16="http://schemas.microsoft.com/office/drawing/2014/main" id="{56AF0E11-AE56-9877-41FB-680A23590B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4818" y="5140307"/>
            <a:ext cx="519070" cy="537510"/>
          </a:xfrm>
          <a:prstGeom prst="rect">
            <a:avLst/>
          </a:prstGeom>
        </p:spPr>
      </p:pic>
    </p:spTree>
    <p:extLst>
      <p:ext uri="{BB962C8B-B14F-4D97-AF65-F5344CB8AC3E}">
        <p14:creationId xmlns:p14="http://schemas.microsoft.com/office/powerpoint/2010/main" val="44219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50000" fill="hold" nodeType="withEffect">
                                  <p:stCondLst>
                                    <p:cond delay="100"/>
                                  </p:stCondLst>
                                  <p:childTnLst>
                                    <p:animMotion origin="layout" path="M -0.01835 7.40741E-7 L -4.375E-6 7.40741E-7 " pathEditMode="relative" rAng="0" ptsTypes="AA">
                                      <p:cBhvr>
                                        <p:cTn id="14" dur="500" fill="hold"/>
                                        <p:tgtEl>
                                          <p:spTgt spid="35"/>
                                        </p:tgtEl>
                                        <p:attrNameLst>
                                          <p:attrName>ppt_x</p:attrName>
                                          <p:attrName>ppt_y</p:attrName>
                                        </p:attrNameLst>
                                      </p:cBhvr>
                                      <p:rCtr x="911" y="0"/>
                                    </p:animMotion>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50000" fill="hold" nodeType="withEffect">
                                  <p:stCondLst>
                                    <p:cond delay="200"/>
                                  </p:stCondLst>
                                  <p:childTnLst>
                                    <p:animMotion origin="layout" path="M -0.01835 7.40741E-7 L -4.375E-6 7.40741E-7 " pathEditMode="relative" rAng="0" ptsTypes="AA">
                                      <p:cBhvr>
                                        <p:cTn id="19" dur="500" fill="hold"/>
                                        <p:tgtEl>
                                          <p:spTgt spid="10"/>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11"/>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50000" fill="hold" nodeType="withEffect">
                                  <p:stCondLst>
                                    <p:cond delay="200"/>
                                  </p:stCondLst>
                                  <p:childTnLst>
                                    <p:animMotion origin="layout" path="M -0.01835 7.40741E-7 L -4.375E-6 7.40741E-7 " pathEditMode="relative" rAng="0" ptsTypes="AA">
                                      <p:cBhvr>
                                        <p:cTn id="29" dur="500" fill="hold"/>
                                        <p:tgtEl>
                                          <p:spTgt spid="12"/>
                                        </p:tgtEl>
                                        <p:attrNameLst>
                                          <p:attrName>ppt_x</p:attrName>
                                          <p:attrName>ppt_y</p:attrName>
                                        </p:attrNameLst>
                                      </p:cBhvr>
                                      <p:rCtr x="911" y="0"/>
                                    </p:animMotion>
                                  </p:childTnLst>
                                </p:cTn>
                              </p:par>
                              <p:par>
                                <p:cTn id="30" presetID="10" presetClass="entr" presetSubtype="0" fill="hold" nodeType="withEffect">
                                  <p:stCondLst>
                                    <p:cond delay="20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42" presetClass="path" presetSubtype="0" decel="50000" fill="hold" nodeType="withEffect">
                                  <p:stCondLst>
                                    <p:cond delay="200"/>
                                  </p:stCondLst>
                                  <p:childTnLst>
                                    <p:animMotion origin="layout" path="M -0.01835 7.40741E-7 L -4.375E-6 7.40741E-7 " pathEditMode="relative" rAng="0" ptsTypes="AA">
                                      <p:cBhvr>
                                        <p:cTn id="34" dur="500" fill="hold"/>
                                        <p:tgtEl>
                                          <p:spTgt spid="34"/>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50000" fill="hold" nodeType="withEffect">
                                  <p:stCondLst>
                                    <p:cond delay="200"/>
                                  </p:stCondLst>
                                  <p:childTnLst>
                                    <p:animMotion origin="layout" path="M -0.01835 7.40741E-7 L -4.375E-6 7.40741E-7 " pathEditMode="relative" rAng="0" ptsTypes="AA">
                                      <p:cBhvr>
                                        <p:cTn id="39" dur="500" fill="hold"/>
                                        <p:tgtEl>
                                          <p:spTgt spid="14"/>
                                        </p:tgtEl>
                                        <p:attrNameLst>
                                          <p:attrName>ppt_x</p:attrName>
                                          <p:attrName>ppt_y</p:attrName>
                                        </p:attrNameLst>
                                      </p:cBhvr>
                                      <p:rCtr x="911" y="0"/>
                                    </p:animMotion>
                                  </p:childTnLst>
                                </p:cTn>
                              </p:par>
                              <p:par>
                                <p:cTn id="40" presetID="10" presetClass="entr" presetSubtype="0" fill="hold" grpId="0" nodeType="withEffect">
                                  <p:stCondLst>
                                    <p:cond delay="300"/>
                                  </p:stCondLst>
                                  <p:childTnLst>
                                    <p:set>
                                      <p:cBhvr>
                                        <p:cTn id="41" dur="1" fill="hold">
                                          <p:stCondLst>
                                            <p:cond delay="0"/>
                                          </p:stCondLst>
                                        </p:cTn>
                                        <p:tgtEl>
                                          <p:spTgt spid="1149"/>
                                        </p:tgtEl>
                                        <p:attrNameLst>
                                          <p:attrName>style.visibility</p:attrName>
                                        </p:attrNameLst>
                                      </p:cBhvr>
                                      <p:to>
                                        <p:strVal val="visible"/>
                                      </p:to>
                                    </p:set>
                                    <p:animEffect transition="in" filter="fade">
                                      <p:cBhvr>
                                        <p:cTn id="42" dur="500"/>
                                        <p:tgtEl>
                                          <p:spTgt spid="1149"/>
                                        </p:tgtEl>
                                      </p:cBhvr>
                                    </p:animEffect>
                                  </p:childTnLst>
                                </p:cTn>
                              </p:par>
                              <p:par>
                                <p:cTn id="43" presetID="42" presetClass="path" presetSubtype="0" decel="50000" fill="hold" grpId="1" nodeType="withEffect">
                                  <p:stCondLst>
                                    <p:cond delay="300"/>
                                  </p:stCondLst>
                                  <p:childTnLst>
                                    <p:animMotion origin="layout" path="M -0.01835 7.40741E-7 L -4.375E-6 7.40741E-7 " pathEditMode="relative" rAng="0" ptsTypes="AA">
                                      <p:cBhvr>
                                        <p:cTn id="44" dur="500" fill="hold"/>
                                        <p:tgtEl>
                                          <p:spTgt spid="1149"/>
                                        </p:tgtEl>
                                        <p:attrNameLst>
                                          <p:attrName>ppt_x</p:attrName>
                                          <p:attrName>ppt_y</p:attrName>
                                        </p:attrNameLst>
                                      </p:cBhvr>
                                      <p:rCtr x="911" y="0"/>
                                    </p:animMotion>
                                  </p:childTnLst>
                                </p:cTn>
                              </p:par>
                              <p:par>
                                <p:cTn id="45" presetID="10" presetClass="entr" presetSubtype="0" fill="hold" grpId="0" nodeType="withEffect">
                                  <p:stCondLst>
                                    <p:cond delay="300"/>
                                  </p:stCondLst>
                                  <p:childTnLst>
                                    <p:set>
                                      <p:cBhvr>
                                        <p:cTn id="46" dur="1" fill="hold">
                                          <p:stCondLst>
                                            <p:cond delay="0"/>
                                          </p:stCondLst>
                                        </p:cTn>
                                        <p:tgtEl>
                                          <p:spTgt spid="1150"/>
                                        </p:tgtEl>
                                        <p:attrNameLst>
                                          <p:attrName>style.visibility</p:attrName>
                                        </p:attrNameLst>
                                      </p:cBhvr>
                                      <p:to>
                                        <p:strVal val="visible"/>
                                      </p:to>
                                    </p:set>
                                    <p:animEffect transition="in" filter="fade">
                                      <p:cBhvr>
                                        <p:cTn id="47" dur="500"/>
                                        <p:tgtEl>
                                          <p:spTgt spid="1150"/>
                                        </p:tgtEl>
                                      </p:cBhvr>
                                    </p:animEffect>
                                  </p:childTnLst>
                                </p:cTn>
                              </p:par>
                              <p:par>
                                <p:cTn id="48" presetID="42" presetClass="path" presetSubtype="0" decel="50000" fill="hold" grpId="1" nodeType="withEffect">
                                  <p:stCondLst>
                                    <p:cond delay="300"/>
                                  </p:stCondLst>
                                  <p:childTnLst>
                                    <p:animMotion origin="layout" path="M -0.01835 7.40741E-7 L -4.375E-6 7.40741E-7 " pathEditMode="relative" rAng="0" ptsTypes="AA">
                                      <p:cBhvr>
                                        <p:cTn id="49" dur="500" fill="hold"/>
                                        <p:tgtEl>
                                          <p:spTgt spid="1150"/>
                                        </p:tgtEl>
                                        <p:attrNameLst>
                                          <p:attrName>ppt_x</p:attrName>
                                          <p:attrName>ppt_y</p:attrName>
                                        </p:attrNameLst>
                                      </p:cBhvr>
                                      <p:rCtr x="911" y="0"/>
                                    </p:animMotion>
                                  </p:childTnLst>
                                </p:cTn>
                              </p:par>
                              <p:par>
                                <p:cTn id="50" presetID="10" presetClass="entr" presetSubtype="0" fill="hold" grpId="0" nodeType="withEffect">
                                  <p:stCondLst>
                                    <p:cond delay="300"/>
                                  </p:stCondLst>
                                  <p:childTnLst>
                                    <p:set>
                                      <p:cBhvr>
                                        <p:cTn id="51" dur="1" fill="hold">
                                          <p:stCondLst>
                                            <p:cond delay="0"/>
                                          </p:stCondLst>
                                        </p:cTn>
                                        <p:tgtEl>
                                          <p:spTgt spid="1151"/>
                                        </p:tgtEl>
                                        <p:attrNameLst>
                                          <p:attrName>style.visibility</p:attrName>
                                        </p:attrNameLst>
                                      </p:cBhvr>
                                      <p:to>
                                        <p:strVal val="visible"/>
                                      </p:to>
                                    </p:set>
                                    <p:animEffect transition="in" filter="fade">
                                      <p:cBhvr>
                                        <p:cTn id="52" dur="500"/>
                                        <p:tgtEl>
                                          <p:spTgt spid="1151"/>
                                        </p:tgtEl>
                                      </p:cBhvr>
                                    </p:animEffect>
                                  </p:childTnLst>
                                </p:cTn>
                              </p:par>
                              <p:par>
                                <p:cTn id="53" presetID="42" presetClass="path" presetSubtype="0" decel="50000" fill="hold" grpId="1" nodeType="withEffect">
                                  <p:stCondLst>
                                    <p:cond delay="300"/>
                                  </p:stCondLst>
                                  <p:childTnLst>
                                    <p:animMotion origin="layout" path="M -0.01835 7.40741E-7 L -4.375E-6 7.40741E-7 " pathEditMode="relative" rAng="0" ptsTypes="AA">
                                      <p:cBhvr>
                                        <p:cTn id="54" dur="500" fill="hold"/>
                                        <p:tgtEl>
                                          <p:spTgt spid="1151"/>
                                        </p:tgtEl>
                                        <p:attrNameLst>
                                          <p:attrName>ppt_x</p:attrName>
                                          <p:attrName>ppt_y</p:attrName>
                                        </p:attrNameLst>
                                      </p:cBhvr>
                                      <p:rCtr x="911" y="0"/>
                                    </p:animMotion>
                                  </p:childTnLst>
                                </p:cTn>
                              </p:par>
                              <p:par>
                                <p:cTn id="55" presetID="10" presetClass="entr" presetSubtype="0" fill="hold" grpId="0" nodeType="withEffect">
                                  <p:stCondLst>
                                    <p:cond delay="300"/>
                                  </p:stCondLst>
                                  <p:childTnLst>
                                    <p:set>
                                      <p:cBhvr>
                                        <p:cTn id="56" dur="1" fill="hold">
                                          <p:stCondLst>
                                            <p:cond delay="0"/>
                                          </p:stCondLst>
                                        </p:cTn>
                                        <p:tgtEl>
                                          <p:spTgt spid="1153"/>
                                        </p:tgtEl>
                                        <p:attrNameLst>
                                          <p:attrName>style.visibility</p:attrName>
                                        </p:attrNameLst>
                                      </p:cBhvr>
                                      <p:to>
                                        <p:strVal val="visible"/>
                                      </p:to>
                                    </p:set>
                                    <p:animEffect transition="in" filter="fade">
                                      <p:cBhvr>
                                        <p:cTn id="57" dur="500"/>
                                        <p:tgtEl>
                                          <p:spTgt spid="1153"/>
                                        </p:tgtEl>
                                      </p:cBhvr>
                                    </p:animEffect>
                                  </p:childTnLst>
                                </p:cTn>
                              </p:par>
                              <p:par>
                                <p:cTn id="58" presetID="42" presetClass="path" presetSubtype="0" decel="50000" fill="hold" grpId="1" nodeType="withEffect">
                                  <p:stCondLst>
                                    <p:cond delay="300"/>
                                  </p:stCondLst>
                                  <p:childTnLst>
                                    <p:animMotion origin="layout" path="M -0.01835 7.40741E-7 L -4.375E-6 7.40741E-7 " pathEditMode="relative" rAng="0" ptsTypes="AA">
                                      <p:cBhvr>
                                        <p:cTn id="59" dur="500" fill="hold"/>
                                        <p:tgtEl>
                                          <p:spTgt spid="1153"/>
                                        </p:tgtEl>
                                        <p:attrNameLst>
                                          <p:attrName>ppt_x</p:attrName>
                                          <p:attrName>ppt_y</p:attrName>
                                        </p:attrNameLst>
                                      </p:cBhvr>
                                      <p:rCtr x="911" y="0"/>
                                    </p:animMotion>
                                  </p:childTnLst>
                                </p:cTn>
                              </p:par>
                              <p:par>
                                <p:cTn id="60" presetID="10" presetClass="entr" presetSubtype="0" fill="hold" grpId="0" nodeType="withEffect">
                                  <p:stCondLst>
                                    <p:cond delay="300"/>
                                  </p:stCondLst>
                                  <p:childTnLst>
                                    <p:set>
                                      <p:cBhvr>
                                        <p:cTn id="61" dur="1" fill="hold">
                                          <p:stCondLst>
                                            <p:cond delay="0"/>
                                          </p:stCondLst>
                                        </p:cTn>
                                        <p:tgtEl>
                                          <p:spTgt spid="1152"/>
                                        </p:tgtEl>
                                        <p:attrNameLst>
                                          <p:attrName>style.visibility</p:attrName>
                                        </p:attrNameLst>
                                      </p:cBhvr>
                                      <p:to>
                                        <p:strVal val="visible"/>
                                      </p:to>
                                    </p:set>
                                    <p:animEffect transition="in" filter="fade">
                                      <p:cBhvr>
                                        <p:cTn id="62" dur="500"/>
                                        <p:tgtEl>
                                          <p:spTgt spid="1152"/>
                                        </p:tgtEl>
                                      </p:cBhvr>
                                    </p:animEffect>
                                  </p:childTnLst>
                                </p:cTn>
                              </p:par>
                              <p:par>
                                <p:cTn id="63" presetID="42" presetClass="path" presetSubtype="0" decel="50000" fill="hold" grpId="1" nodeType="withEffect">
                                  <p:stCondLst>
                                    <p:cond delay="300"/>
                                  </p:stCondLst>
                                  <p:childTnLst>
                                    <p:animMotion origin="layout" path="M -0.01835 7.40741E-7 L -4.375E-6 7.40741E-7 " pathEditMode="relative" rAng="0" ptsTypes="AA">
                                      <p:cBhvr>
                                        <p:cTn id="64" dur="500" fill="hold"/>
                                        <p:tgtEl>
                                          <p:spTgt spid="1152"/>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49" grpId="0"/>
      <p:bldP spid="1149" grpId="1"/>
      <p:bldP spid="1150" grpId="0"/>
      <p:bldP spid="1150" grpId="1"/>
      <p:bldP spid="1151" grpId="0"/>
      <p:bldP spid="1151" grpId="1"/>
      <p:bldP spid="1153" grpId="0"/>
      <p:bldP spid="1153" grpId="1"/>
      <p:bldP spid="1152" grpId="0"/>
      <p:bldP spid="115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FE5325-A46E-1584-881B-C015EB71090A}"/>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158F5FC0-04B3-D40F-6C10-0A0350636F79}"/>
              </a:ext>
            </a:extLst>
          </p:cNvPr>
          <p:cNvSpPr>
            <a:spLocks noGrp="1"/>
          </p:cNvSpPr>
          <p:nvPr>
            <p:ph type="title"/>
          </p:nvPr>
        </p:nvSpPr>
        <p:spPr>
          <a:xfrm>
            <a:off x="588263" y="457200"/>
            <a:ext cx="11018520" cy="553998"/>
          </a:xfrm>
        </p:spPr>
        <p:txBody>
          <a:bodyPr/>
          <a:lstStyle/>
          <a:p>
            <a:r>
              <a:rPr lang="en-US"/>
              <a:t>OneLake security public preview soon</a:t>
            </a:r>
          </a:p>
        </p:txBody>
      </p:sp>
      <p:grpSp>
        <p:nvGrpSpPr>
          <p:cNvPr id="1027" name="Group 1026" descr="This diagram represents the Microsoft Fabric (SaaS tenant) structure, showing its organization into domains, workspaces, and OneLake.&#10;&#10;The top section labeled Domain contains a Workspace, which includes multiple Artifacts. These artifacts likely represent data-related components such as reports, datasets, or models within a Fabric workspace.&#10;&#10;The bottom section is OneLake, which serves as a unified storage layer. It includes Files, Shortcuts, and Tables, suggesting that data is stored in structured formats and can be accessed through different mechanisms.&#10;&#10;The dotted connection between the workspace and OneLake indicates integration, showing that artifacts in the workspace interact with and store data in OneLake.&#10;&#10;This diagram highlights the structured organization of Microsoft Fabric, where workspaces manage analytical artifacts while OneLake provides centralized storage and data management.">
            <a:extLst>
              <a:ext uri="{FF2B5EF4-FFF2-40B4-BE49-F238E27FC236}">
                <a16:creationId xmlns:a16="http://schemas.microsoft.com/office/drawing/2014/main" id="{9376D571-75EB-E7A6-0CE1-7803931B9822}"/>
              </a:ext>
            </a:extLst>
          </p:cNvPr>
          <p:cNvGrpSpPr/>
          <p:nvPr/>
        </p:nvGrpSpPr>
        <p:grpSpPr>
          <a:xfrm>
            <a:off x="588263" y="1436688"/>
            <a:ext cx="5653787" cy="4832350"/>
            <a:chOff x="588263" y="1436688"/>
            <a:chExt cx="5653787" cy="4832350"/>
          </a:xfrm>
        </p:grpSpPr>
        <p:sp>
          <p:nvSpPr>
            <p:cNvPr id="1028" name="Rounded Rectangle 1027">
              <a:extLst>
                <a:ext uri="{FF2B5EF4-FFF2-40B4-BE49-F238E27FC236}">
                  <a16:creationId xmlns:a16="http://schemas.microsoft.com/office/drawing/2014/main" id="{DE86929A-5D92-1608-A603-721DEA62114B}"/>
                </a:ext>
                <a:ext uri="{C183D7F6-B498-43B3-948B-1728B52AA6E4}">
                  <adec:decorative xmlns:adec="http://schemas.microsoft.com/office/drawing/2017/decorative" val="1"/>
                </a:ext>
              </a:extLst>
            </p:cNvPr>
            <p:cNvSpPr/>
            <p:nvPr/>
          </p:nvSpPr>
          <p:spPr bwMode="auto">
            <a:xfrm>
              <a:off x="588263" y="1436688"/>
              <a:ext cx="5653787" cy="4832350"/>
            </a:xfrm>
            <a:prstGeom prst="roundRect">
              <a:avLst>
                <a:gd name="adj" fmla="val 312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029" name="Picture 1028">
              <a:extLst>
                <a:ext uri="{FF2B5EF4-FFF2-40B4-BE49-F238E27FC236}">
                  <a16:creationId xmlns:a16="http://schemas.microsoft.com/office/drawing/2014/main" id="{60C4D08E-9941-05D5-804A-7730F255CE1C}"/>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2097700" y="1682253"/>
              <a:ext cx="443274" cy="443274"/>
            </a:xfrm>
            <a:prstGeom prst="rect">
              <a:avLst/>
            </a:prstGeom>
          </p:spPr>
        </p:pic>
        <p:sp>
          <p:nvSpPr>
            <p:cNvPr id="1030" name="TextBox 1029">
              <a:extLst>
                <a:ext uri="{FF2B5EF4-FFF2-40B4-BE49-F238E27FC236}">
                  <a16:creationId xmlns:a16="http://schemas.microsoft.com/office/drawing/2014/main" id="{ECD7C384-DB29-99AE-9B7D-3566990FF1EB}"/>
                </a:ext>
                <a:ext uri="{C183D7F6-B498-43B3-948B-1728B52AA6E4}">
                  <adec:decorative xmlns:adec="http://schemas.microsoft.com/office/drawing/2017/decorative" val="1"/>
                </a:ext>
              </a:extLst>
            </p:cNvPr>
            <p:cNvSpPr txBox="1"/>
            <p:nvPr/>
          </p:nvSpPr>
          <p:spPr>
            <a:xfrm>
              <a:off x="2726474" y="1626891"/>
              <a:ext cx="3363176"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j-lt"/>
                  <a:ea typeface="+mn-ea"/>
                  <a:cs typeface="+mn-cs"/>
                </a:rPr>
                <a:t>Microsoft Fabric </a:t>
              </a:r>
              <a:br>
                <a:rPr kumimoji="0" lang="en-US" sz="2000" b="0" i="0" u="none" strike="noStrike" kern="1200" cap="none" spc="0" normalizeH="0" baseline="0" noProof="0">
                  <a:ln>
                    <a:noFill/>
                  </a:ln>
                  <a:solidFill>
                    <a:srgbClr val="000000"/>
                  </a:solidFill>
                  <a:effectLst/>
                  <a:uLnTx/>
                  <a:uFillTx/>
                  <a:latin typeface="+mj-lt"/>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(SaaS tenant)</a:t>
              </a:r>
            </a:p>
          </p:txBody>
        </p:sp>
        <p:sp>
          <p:nvSpPr>
            <p:cNvPr id="1031" name="Rounded Rectangle 11">
              <a:extLst>
                <a:ext uri="{FF2B5EF4-FFF2-40B4-BE49-F238E27FC236}">
                  <a16:creationId xmlns:a16="http://schemas.microsoft.com/office/drawing/2014/main" id="{0967DEFE-BEC6-47A1-08A6-0437C8514EF7}"/>
                </a:ext>
                <a:ext uri="{C183D7F6-B498-43B3-948B-1728B52AA6E4}">
                  <adec:decorative xmlns:adec="http://schemas.microsoft.com/office/drawing/2017/decorative" val="1"/>
                </a:ext>
              </a:extLst>
            </p:cNvPr>
            <p:cNvSpPr/>
            <p:nvPr/>
          </p:nvSpPr>
          <p:spPr bwMode="auto">
            <a:xfrm>
              <a:off x="737419" y="2324786"/>
              <a:ext cx="5355474" cy="1939705"/>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32" name="TextBox 1031">
              <a:extLst>
                <a:ext uri="{FF2B5EF4-FFF2-40B4-BE49-F238E27FC236}">
                  <a16:creationId xmlns:a16="http://schemas.microsoft.com/office/drawing/2014/main" id="{9F0C6D8F-ADD7-ED5B-7D09-19280C598A31}"/>
                </a:ext>
                <a:ext uri="{C183D7F6-B498-43B3-948B-1728B52AA6E4}">
                  <adec:decorative xmlns:adec="http://schemas.microsoft.com/office/drawing/2017/decorative" val="1"/>
                </a:ext>
              </a:extLst>
            </p:cNvPr>
            <p:cNvSpPr txBox="1"/>
            <p:nvPr/>
          </p:nvSpPr>
          <p:spPr>
            <a:xfrm>
              <a:off x="1202151" y="2407123"/>
              <a:ext cx="4426012" cy="246221"/>
            </a:xfrm>
            <a:prstGeom prst="rect">
              <a:avLst/>
            </a:prstGeom>
            <a:noFill/>
          </p:spPr>
          <p:txBody>
            <a:bodyPr wrap="square" lIns="0" tIns="0" rIns="0" bIns="0" rtlCol="0">
              <a:spAutoFit/>
            </a:bodyPr>
            <a:lstStyle/>
            <a:p>
              <a:r>
                <a:rPr lang="en-US" sz="1600">
                  <a:solidFill>
                    <a:srgbClr val="000000"/>
                  </a:solidFill>
                  <a:latin typeface="+mj-lt"/>
                </a:rPr>
                <a:t>Domain</a:t>
              </a:r>
              <a:endParaRPr lang="en-NL" sz="1600">
                <a:solidFill>
                  <a:srgbClr val="000000"/>
                </a:solidFill>
                <a:latin typeface="+mj-lt"/>
              </a:endParaRPr>
            </a:p>
          </p:txBody>
        </p:sp>
        <p:sp>
          <p:nvSpPr>
            <p:cNvPr id="1033" name="Rounded Rectangle 62">
              <a:extLst>
                <a:ext uri="{FF2B5EF4-FFF2-40B4-BE49-F238E27FC236}">
                  <a16:creationId xmlns:a16="http://schemas.microsoft.com/office/drawing/2014/main" id="{7F7EE286-FE3F-D454-4728-B2ED74377FDC}"/>
                </a:ext>
                <a:ext uri="{C183D7F6-B498-43B3-948B-1728B52AA6E4}">
                  <adec:decorative xmlns:adec="http://schemas.microsoft.com/office/drawing/2017/decorative" val="1"/>
                </a:ext>
              </a:extLst>
            </p:cNvPr>
            <p:cNvSpPr/>
            <p:nvPr/>
          </p:nvSpPr>
          <p:spPr>
            <a:xfrm>
              <a:off x="942242" y="2712557"/>
              <a:ext cx="4945828" cy="1350150"/>
            </a:xfrm>
            <a:prstGeom prst="roundRect">
              <a:avLst>
                <a:gd name="adj" fmla="val 7330"/>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34" name="TextBox 1033">
              <a:extLst>
                <a:ext uri="{FF2B5EF4-FFF2-40B4-BE49-F238E27FC236}">
                  <a16:creationId xmlns:a16="http://schemas.microsoft.com/office/drawing/2014/main" id="{7A381DB0-AEB2-B6D6-2222-2F6C2B6E9B36}"/>
                </a:ext>
                <a:ext uri="{C183D7F6-B498-43B3-948B-1728B52AA6E4}">
                  <adec:decorative xmlns:adec="http://schemas.microsoft.com/office/drawing/2017/decorative" val="1"/>
                </a:ext>
              </a:extLst>
            </p:cNvPr>
            <p:cNvSpPr txBox="1"/>
            <p:nvPr/>
          </p:nvSpPr>
          <p:spPr>
            <a:xfrm>
              <a:off x="1202150" y="2787100"/>
              <a:ext cx="4426012" cy="215444"/>
            </a:xfrm>
            <a:prstGeom prst="rect">
              <a:avLst/>
            </a:prstGeom>
            <a:noFill/>
          </p:spPr>
          <p:txBody>
            <a:bodyPr wrap="square" lIns="0" tIns="0" rIns="0" bIns="0" rtlCol="0" anchor="b">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mj-lt"/>
                  <a:ea typeface="+mn-ea"/>
                  <a:cs typeface="+mn-cs"/>
                </a:rPr>
                <a:t>Workspace</a:t>
              </a:r>
            </a:p>
          </p:txBody>
        </p:sp>
        <p:sp>
          <p:nvSpPr>
            <p:cNvPr id="1036" name="Rounded Rectangle 1035">
              <a:extLst>
                <a:ext uri="{FF2B5EF4-FFF2-40B4-BE49-F238E27FC236}">
                  <a16:creationId xmlns:a16="http://schemas.microsoft.com/office/drawing/2014/main" id="{3FE44E4A-8259-0BC4-8916-C89AB729BF28}"/>
                </a:ext>
                <a:ext uri="{C183D7F6-B498-43B3-948B-1728B52AA6E4}">
                  <adec:decorative xmlns:adec="http://schemas.microsoft.com/office/drawing/2017/decorative" val="1"/>
                </a:ext>
              </a:extLst>
            </p:cNvPr>
            <p:cNvSpPr/>
            <p:nvPr/>
          </p:nvSpPr>
          <p:spPr bwMode="auto">
            <a:xfrm>
              <a:off x="12021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40" name="Rounded Rectangle 1039">
              <a:extLst>
                <a:ext uri="{FF2B5EF4-FFF2-40B4-BE49-F238E27FC236}">
                  <a16:creationId xmlns:a16="http://schemas.microsoft.com/office/drawing/2014/main" id="{133E6A1F-6A2B-B52D-F6A7-D670FFDD81DD}"/>
                </a:ext>
                <a:ext uri="{C183D7F6-B498-43B3-948B-1728B52AA6E4}">
                  <adec:decorative xmlns:adec="http://schemas.microsoft.com/office/drawing/2017/decorative" val="1"/>
                </a:ext>
              </a:extLst>
            </p:cNvPr>
            <p:cNvSpPr/>
            <p:nvPr/>
          </p:nvSpPr>
          <p:spPr bwMode="auto">
            <a:xfrm>
              <a:off x="4605549"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41" name="Rounded Rectangle 1040">
              <a:extLst>
                <a:ext uri="{FF2B5EF4-FFF2-40B4-BE49-F238E27FC236}">
                  <a16:creationId xmlns:a16="http://schemas.microsoft.com/office/drawing/2014/main" id="{920E1054-E864-13B8-AA99-309F94201849}"/>
                </a:ext>
                <a:ext uri="{C183D7F6-B498-43B3-948B-1728B52AA6E4}">
                  <adec:decorative xmlns:adec="http://schemas.microsoft.com/office/drawing/2017/decorative" val="1"/>
                </a:ext>
              </a:extLst>
            </p:cNvPr>
            <p:cNvSpPr/>
            <p:nvPr/>
          </p:nvSpPr>
          <p:spPr bwMode="auto">
            <a:xfrm>
              <a:off x="2336616"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42" name="Rounded Rectangle 1041">
              <a:extLst>
                <a:ext uri="{FF2B5EF4-FFF2-40B4-BE49-F238E27FC236}">
                  <a16:creationId xmlns:a16="http://schemas.microsoft.com/office/drawing/2014/main" id="{0498858C-1C51-4C70-2FA8-206F7564C4DA}"/>
                </a:ext>
                <a:ext uri="{C183D7F6-B498-43B3-948B-1728B52AA6E4}">
                  <adec:decorative xmlns:adec="http://schemas.microsoft.com/office/drawing/2017/decorative" val="1"/>
                </a:ext>
              </a:extLst>
            </p:cNvPr>
            <p:cNvSpPr/>
            <p:nvPr/>
          </p:nvSpPr>
          <p:spPr bwMode="auto">
            <a:xfrm>
              <a:off x="3471083" y="307243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Artifact</a:t>
              </a:r>
            </a:p>
          </p:txBody>
        </p:sp>
        <p:sp>
          <p:nvSpPr>
            <p:cNvPr id="1043" name="Rounded Rectangle 11">
              <a:extLst>
                <a:ext uri="{FF2B5EF4-FFF2-40B4-BE49-F238E27FC236}">
                  <a16:creationId xmlns:a16="http://schemas.microsoft.com/office/drawing/2014/main" id="{B02E66B9-7165-FBEC-DAA3-37DFB0891C03}"/>
                </a:ext>
                <a:ext uri="{C183D7F6-B498-43B3-948B-1728B52AA6E4}">
                  <adec:decorative xmlns:adec="http://schemas.microsoft.com/office/drawing/2017/decorative" val="1"/>
                </a:ext>
              </a:extLst>
            </p:cNvPr>
            <p:cNvSpPr/>
            <p:nvPr/>
          </p:nvSpPr>
          <p:spPr bwMode="auto">
            <a:xfrm>
              <a:off x="737419" y="4353486"/>
              <a:ext cx="5355474" cy="1773684"/>
            </a:xfrm>
            <a:prstGeom prst="roundRect">
              <a:avLst>
                <a:gd name="adj" fmla="val 5636"/>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marL="0" marR="0" lvl="0" indent="0" algn="l" defTabSz="773105" rtl="0" eaLnBrk="1" fontAlgn="base" latinLnBrk="0" hangingPunct="1">
                <a:lnSpc>
                  <a:spcPct val="100000"/>
                </a:lnSpc>
                <a:spcBef>
                  <a:spcPct val="0"/>
                </a:spcBef>
                <a:spcAft>
                  <a:spcPct val="0"/>
                </a:spcAft>
                <a:buClrTx/>
                <a:buSzTx/>
                <a:buFontTx/>
                <a:buNone/>
                <a:tabLst/>
                <a:defRPr/>
              </a:pPr>
              <a:endParaRPr kumimoji="0" lang="en-US" sz="1653" b="1" i="0" u="none" strike="noStrike" kern="1200" cap="none" spc="0" normalizeH="0" baseline="0" noProof="0">
                <a:ln>
                  <a:noFill/>
                </a:ln>
                <a:solidFill>
                  <a:srgbClr val="FFFFFF"/>
                </a:solidFill>
                <a:effectLst/>
                <a:uLnTx/>
                <a:uFillTx/>
                <a:latin typeface="Segoe UI Variable Display Semibold" pitchFamily="2" charset="0"/>
                <a:ea typeface="+mn-ea"/>
                <a:cs typeface="Segoe Sans Display Semibold" pitchFamily="2" charset="0"/>
              </a:endParaRPr>
            </a:p>
          </p:txBody>
        </p:sp>
        <p:sp>
          <p:nvSpPr>
            <p:cNvPr id="1044" name="TextBox 1043">
              <a:extLst>
                <a:ext uri="{FF2B5EF4-FFF2-40B4-BE49-F238E27FC236}">
                  <a16:creationId xmlns:a16="http://schemas.microsoft.com/office/drawing/2014/main" id="{F9DD90FA-1E5D-E7D3-739C-C9DAD9CE7265}"/>
                </a:ext>
                <a:ext uri="{C183D7F6-B498-43B3-948B-1728B52AA6E4}">
                  <adec:decorative xmlns:adec="http://schemas.microsoft.com/office/drawing/2017/decorative" val="1"/>
                </a:ext>
              </a:extLst>
            </p:cNvPr>
            <p:cNvSpPr txBox="1"/>
            <p:nvPr/>
          </p:nvSpPr>
          <p:spPr>
            <a:xfrm>
              <a:off x="1202151" y="4435823"/>
              <a:ext cx="4426012" cy="246221"/>
            </a:xfrm>
            <a:prstGeom prst="rect">
              <a:avLst/>
            </a:prstGeom>
            <a:noFill/>
          </p:spPr>
          <p:txBody>
            <a:bodyPr wrap="square" lIns="0" tIns="0" rIns="0" bIns="0" rtlCol="0">
              <a:spAutoFit/>
            </a:bodyPr>
            <a:lstStyle/>
            <a:p>
              <a:r>
                <a:rPr lang="en-US" sz="1600" err="1">
                  <a:solidFill>
                    <a:srgbClr val="000000"/>
                  </a:solidFill>
                  <a:latin typeface="+mj-lt"/>
                </a:rPr>
                <a:t>OneLake</a:t>
              </a:r>
              <a:endParaRPr lang="en-US" sz="1600">
                <a:solidFill>
                  <a:srgbClr val="000000"/>
                </a:solidFill>
                <a:latin typeface="+mj-lt"/>
              </a:endParaRPr>
            </a:p>
          </p:txBody>
        </p:sp>
        <p:sp>
          <p:nvSpPr>
            <p:cNvPr id="1045" name="Rounded Rectangle 62">
              <a:extLst>
                <a:ext uri="{FF2B5EF4-FFF2-40B4-BE49-F238E27FC236}">
                  <a16:creationId xmlns:a16="http://schemas.microsoft.com/office/drawing/2014/main" id="{78AB5E90-EB05-C18E-FEC5-4313E10C11C8}"/>
                </a:ext>
                <a:ext uri="{C183D7F6-B498-43B3-948B-1728B52AA6E4}">
                  <adec:decorative xmlns:adec="http://schemas.microsoft.com/office/drawing/2017/decorative" val="1"/>
                </a:ext>
              </a:extLst>
            </p:cNvPr>
            <p:cNvSpPr/>
            <p:nvPr/>
          </p:nvSpPr>
          <p:spPr>
            <a:xfrm>
              <a:off x="942242" y="4741636"/>
              <a:ext cx="4945828" cy="1180006"/>
            </a:xfrm>
            <a:prstGeom prst="roundRect">
              <a:avLst>
                <a:gd name="adj" fmla="val 9818"/>
              </a:avLst>
            </a:prstGeom>
            <a:solidFill>
              <a:srgbClr val="EAEAEA"/>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1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46" name="Rounded Rectangle 1045">
              <a:extLst>
                <a:ext uri="{FF2B5EF4-FFF2-40B4-BE49-F238E27FC236}">
                  <a16:creationId xmlns:a16="http://schemas.microsoft.com/office/drawing/2014/main" id="{D3A51F64-6926-74C0-3045-992FB6E71508}"/>
                </a:ext>
                <a:ext uri="{C183D7F6-B498-43B3-948B-1728B52AA6E4}">
                  <adec:decorative xmlns:adec="http://schemas.microsoft.com/office/drawing/2017/decorative" val="1"/>
                </a:ext>
              </a:extLst>
            </p:cNvPr>
            <p:cNvSpPr/>
            <p:nvPr/>
          </p:nvSpPr>
          <p:spPr bwMode="auto">
            <a:xfrm>
              <a:off x="12021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Files</a:t>
              </a:r>
            </a:p>
          </p:txBody>
        </p:sp>
        <p:sp>
          <p:nvSpPr>
            <p:cNvPr id="1047" name="Rounded Rectangle 1046">
              <a:extLst>
                <a:ext uri="{FF2B5EF4-FFF2-40B4-BE49-F238E27FC236}">
                  <a16:creationId xmlns:a16="http://schemas.microsoft.com/office/drawing/2014/main" id="{13390985-C95A-2E1B-91EA-DD3F71CB840A}"/>
                </a:ext>
                <a:ext uri="{C183D7F6-B498-43B3-948B-1728B52AA6E4}">
                  <adec:decorative xmlns:adec="http://schemas.microsoft.com/office/drawing/2017/decorative" val="1"/>
                </a:ext>
              </a:extLst>
            </p:cNvPr>
            <p:cNvSpPr/>
            <p:nvPr/>
          </p:nvSpPr>
          <p:spPr bwMode="auto">
            <a:xfrm>
              <a:off x="4605549"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Tables</a:t>
              </a:r>
            </a:p>
          </p:txBody>
        </p:sp>
        <p:sp>
          <p:nvSpPr>
            <p:cNvPr id="1048" name="Rounded Rectangle 1047">
              <a:extLst>
                <a:ext uri="{FF2B5EF4-FFF2-40B4-BE49-F238E27FC236}">
                  <a16:creationId xmlns:a16="http://schemas.microsoft.com/office/drawing/2014/main" id="{106C6445-B655-17EC-B83B-48E758658FCD}"/>
                </a:ext>
                <a:ext uri="{C183D7F6-B498-43B3-948B-1728B52AA6E4}">
                  <adec:decorative xmlns:adec="http://schemas.microsoft.com/office/drawing/2017/decorative" val="1"/>
                </a:ext>
              </a:extLst>
            </p:cNvPr>
            <p:cNvSpPr/>
            <p:nvPr/>
          </p:nvSpPr>
          <p:spPr bwMode="auto">
            <a:xfrm>
              <a:off x="2336616"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Shortcuts</a:t>
              </a:r>
            </a:p>
          </p:txBody>
        </p:sp>
        <p:sp>
          <p:nvSpPr>
            <p:cNvPr id="1049" name="Rounded Rectangle 1048">
              <a:extLst>
                <a:ext uri="{FF2B5EF4-FFF2-40B4-BE49-F238E27FC236}">
                  <a16:creationId xmlns:a16="http://schemas.microsoft.com/office/drawing/2014/main" id="{114314A7-B1A4-48ED-95A1-74BF4FD08C52}"/>
                </a:ext>
                <a:ext uri="{C183D7F6-B498-43B3-948B-1728B52AA6E4}">
                  <adec:decorative xmlns:adec="http://schemas.microsoft.com/office/drawing/2017/decorative" val="1"/>
                </a:ext>
              </a:extLst>
            </p:cNvPr>
            <p:cNvSpPr/>
            <p:nvPr/>
          </p:nvSpPr>
          <p:spPr bwMode="auto">
            <a:xfrm>
              <a:off x="3471083" y="4929689"/>
              <a:ext cx="1022613" cy="803900"/>
            </a:xfrm>
            <a:prstGeom prst="roundRect">
              <a:avLst>
                <a:gd name="adj" fmla="val 13475"/>
              </a:avLst>
            </a:prstGeom>
            <a:solidFill>
              <a:schemeClr val="bg1">
                <a:alpha val="50000"/>
              </a:schemeClr>
            </a:solid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2000"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anose="020B0502040204020203" pitchFamily="34" charset="0"/>
                </a:rPr>
                <a:t>Tables</a:t>
              </a:r>
            </a:p>
          </p:txBody>
        </p:sp>
        <p:sp>
          <p:nvSpPr>
            <p:cNvPr id="1050" name="Graphic 1130">
              <a:extLst>
                <a:ext uri="{FF2B5EF4-FFF2-40B4-BE49-F238E27FC236}">
                  <a16:creationId xmlns:a16="http://schemas.microsoft.com/office/drawing/2014/main" id="{F7CDEED2-9DD0-8819-0CF4-05CF049145B9}"/>
                </a:ext>
                <a:ext uri="{C183D7F6-B498-43B3-948B-1728B52AA6E4}">
                  <adec:decorative xmlns:adec="http://schemas.microsoft.com/office/drawing/2017/decorative" val="1"/>
                </a:ext>
              </a:extLst>
            </p:cNvPr>
            <p:cNvSpPr/>
            <p:nvPr/>
          </p:nvSpPr>
          <p:spPr>
            <a:xfrm>
              <a:off x="2705904"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051" name="Graphic 1130">
              <a:extLst>
                <a:ext uri="{FF2B5EF4-FFF2-40B4-BE49-F238E27FC236}">
                  <a16:creationId xmlns:a16="http://schemas.microsoft.com/office/drawing/2014/main" id="{B338D559-46C3-1054-47DD-2F867AB85D28}"/>
                </a:ext>
                <a:ext uri="{C183D7F6-B498-43B3-948B-1728B52AA6E4}">
                  <adec:decorative xmlns:adec="http://schemas.microsoft.com/office/drawing/2017/decorative" val="1"/>
                </a:ext>
              </a:extLst>
            </p:cNvPr>
            <p:cNvSpPr/>
            <p:nvPr/>
          </p:nvSpPr>
          <p:spPr>
            <a:xfrm>
              <a:off x="15714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052" name="Graphic 1130">
              <a:extLst>
                <a:ext uri="{FF2B5EF4-FFF2-40B4-BE49-F238E27FC236}">
                  <a16:creationId xmlns:a16="http://schemas.microsoft.com/office/drawing/2014/main" id="{9F37AA58-FFB9-9700-391F-C2D349E1D82F}"/>
                </a:ext>
                <a:ext uri="{C183D7F6-B498-43B3-948B-1728B52AA6E4}">
                  <adec:decorative xmlns:adec="http://schemas.microsoft.com/office/drawing/2017/decorative" val="1"/>
                </a:ext>
              </a:extLst>
            </p:cNvPr>
            <p:cNvSpPr/>
            <p:nvPr/>
          </p:nvSpPr>
          <p:spPr>
            <a:xfrm>
              <a:off x="3840371"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053" name="Graphic 1130">
              <a:extLst>
                <a:ext uri="{FF2B5EF4-FFF2-40B4-BE49-F238E27FC236}">
                  <a16:creationId xmlns:a16="http://schemas.microsoft.com/office/drawing/2014/main" id="{9CDB406D-7E5F-2608-10B0-8C31ADB23889}"/>
                </a:ext>
                <a:ext uri="{C183D7F6-B498-43B3-948B-1728B52AA6E4}">
                  <adec:decorative xmlns:adec="http://schemas.microsoft.com/office/drawing/2017/decorative" val="1"/>
                </a:ext>
              </a:extLst>
            </p:cNvPr>
            <p:cNvSpPr/>
            <p:nvPr/>
          </p:nvSpPr>
          <p:spPr>
            <a:xfrm>
              <a:off x="4974837" y="3477998"/>
              <a:ext cx="284036" cy="253716"/>
            </a:xfrm>
            <a:custGeom>
              <a:avLst/>
              <a:gdLst>
                <a:gd name="connsiteX0" fmla="*/ 126254 w 192052"/>
                <a:gd name="connsiteY0" fmla="*/ 95279 h 171551"/>
                <a:gd name="connsiteX1" fmla="*/ 142923 w 192052"/>
                <a:gd name="connsiteY1" fmla="*/ 111947 h 171551"/>
                <a:gd name="connsiteX2" fmla="*/ 142923 w 192052"/>
                <a:gd name="connsiteY2" fmla="*/ 154838 h 171551"/>
                <a:gd name="connsiteX3" fmla="*/ 126254 w 192052"/>
                <a:gd name="connsiteY3" fmla="*/ 171507 h 171551"/>
                <a:gd name="connsiteX4" fmla="*/ 16716 w 192052"/>
                <a:gd name="connsiteY4" fmla="*/ 171507 h 171551"/>
                <a:gd name="connsiteX5" fmla="*/ 48 w 192052"/>
                <a:gd name="connsiteY5" fmla="*/ 154838 h 171551"/>
                <a:gd name="connsiteX6" fmla="*/ 48 w 192052"/>
                <a:gd name="connsiteY6" fmla="*/ 111947 h 171551"/>
                <a:gd name="connsiteX7" fmla="*/ 16716 w 192052"/>
                <a:gd name="connsiteY7" fmla="*/ 95279 h 171551"/>
                <a:gd name="connsiteX8" fmla="*/ 126254 w 192052"/>
                <a:gd name="connsiteY8" fmla="*/ 95279 h 171551"/>
                <a:gd name="connsiteX9" fmla="*/ 181023 w 192052"/>
                <a:gd name="connsiteY9" fmla="*/ 113328 h 171551"/>
                <a:gd name="connsiteX10" fmla="*/ 181023 w 192052"/>
                <a:gd name="connsiteY10" fmla="*/ 164335 h 171551"/>
                <a:gd name="connsiteX11" fmla="*/ 173952 w 192052"/>
                <a:gd name="connsiteY11" fmla="*/ 171551 h 171551"/>
                <a:gd name="connsiteX12" fmla="*/ 166792 w 192052"/>
                <a:gd name="connsiteY12" fmla="*/ 165306 h 171551"/>
                <a:gd name="connsiteX13" fmla="*/ 166735 w 192052"/>
                <a:gd name="connsiteY13" fmla="*/ 164335 h 171551"/>
                <a:gd name="connsiteX14" fmla="*/ 166735 w 192052"/>
                <a:gd name="connsiteY14" fmla="*/ 113433 h 171551"/>
                <a:gd name="connsiteX15" fmla="*/ 181023 w 192052"/>
                <a:gd name="connsiteY15" fmla="*/ 113338 h 171551"/>
                <a:gd name="connsiteX16" fmla="*/ 173879 w 192052"/>
                <a:gd name="connsiteY16" fmla="*/ 67580 h 171551"/>
                <a:gd name="connsiteX17" fmla="*/ 192053 w 192052"/>
                <a:gd name="connsiteY17" fmla="*/ 85754 h 171551"/>
                <a:gd name="connsiteX18" fmla="*/ 173879 w 192052"/>
                <a:gd name="connsiteY18" fmla="*/ 103927 h 171551"/>
                <a:gd name="connsiteX19" fmla="*/ 155705 w 192052"/>
                <a:gd name="connsiteY19" fmla="*/ 85754 h 171551"/>
                <a:gd name="connsiteX20" fmla="*/ 173879 w 192052"/>
                <a:gd name="connsiteY20" fmla="*/ 67580 h 171551"/>
                <a:gd name="connsiteX21" fmla="*/ 126206 w 192052"/>
                <a:gd name="connsiteY21" fmla="*/ 0 h 171551"/>
                <a:gd name="connsiteX22" fmla="*/ 142875 w 192052"/>
                <a:gd name="connsiteY22" fmla="*/ 16669 h 171551"/>
                <a:gd name="connsiteX23" fmla="*/ 142875 w 192052"/>
                <a:gd name="connsiteY23" fmla="*/ 59560 h 171551"/>
                <a:gd name="connsiteX24" fmla="*/ 126206 w 192052"/>
                <a:gd name="connsiteY24" fmla="*/ 76229 h 171551"/>
                <a:gd name="connsiteX25" fmla="*/ 16669 w 192052"/>
                <a:gd name="connsiteY25" fmla="*/ 76229 h 171551"/>
                <a:gd name="connsiteX26" fmla="*/ 0 w 192052"/>
                <a:gd name="connsiteY26" fmla="*/ 59560 h 171551"/>
                <a:gd name="connsiteX27" fmla="*/ 0 w 192052"/>
                <a:gd name="connsiteY27" fmla="*/ 16669 h 171551"/>
                <a:gd name="connsiteX28" fmla="*/ 15307 w 192052"/>
                <a:gd name="connsiteY28" fmla="*/ 48 h 171551"/>
                <a:gd name="connsiteX29" fmla="*/ 16669 w 192052"/>
                <a:gd name="connsiteY29" fmla="*/ 0 h 171551"/>
                <a:gd name="connsiteX30" fmla="*/ 126206 w 192052"/>
                <a:gd name="connsiteY30" fmla="*/ 0 h 171551"/>
                <a:gd name="connsiteX31" fmla="*/ 173879 w 192052"/>
                <a:gd name="connsiteY31" fmla="*/ 29 h 171551"/>
                <a:gd name="connsiteX32" fmla="*/ 180956 w 192052"/>
                <a:gd name="connsiteY32" fmla="*/ 6201 h 171551"/>
                <a:gd name="connsiteX33" fmla="*/ 181023 w 192052"/>
                <a:gd name="connsiteY33" fmla="*/ 7172 h 171551"/>
                <a:gd name="connsiteX34" fmla="*/ 181023 w 192052"/>
                <a:gd name="connsiteY34" fmla="*/ 58083 h 171551"/>
                <a:gd name="connsiteX35" fmla="*/ 166735 w 192052"/>
                <a:gd name="connsiteY35" fmla="*/ 57988 h 171551"/>
                <a:gd name="connsiteX36" fmla="*/ 166735 w 192052"/>
                <a:gd name="connsiteY36" fmla="*/ 7172 h 171551"/>
                <a:gd name="connsiteX37" fmla="*/ 173879 w 192052"/>
                <a:gd name="connsiteY37" fmla="*/ 29 h 17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2052" h="171551">
                  <a:moveTo>
                    <a:pt x="126254" y="95279"/>
                  </a:moveTo>
                  <a:cubicBezTo>
                    <a:pt x="135455" y="95279"/>
                    <a:pt x="142923" y="102737"/>
                    <a:pt x="142923" y="111947"/>
                  </a:cubicBezTo>
                  <a:lnTo>
                    <a:pt x="142923" y="154838"/>
                  </a:lnTo>
                  <a:cubicBezTo>
                    <a:pt x="142923" y="164044"/>
                    <a:pt x="135460" y="171507"/>
                    <a:pt x="126254" y="171507"/>
                  </a:cubicBezTo>
                  <a:lnTo>
                    <a:pt x="16716" y="171507"/>
                  </a:lnTo>
                  <a:cubicBezTo>
                    <a:pt x="7510" y="171507"/>
                    <a:pt x="48" y="164044"/>
                    <a:pt x="48" y="154838"/>
                  </a:cubicBezTo>
                  <a:lnTo>
                    <a:pt x="48" y="111947"/>
                  </a:lnTo>
                  <a:cubicBezTo>
                    <a:pt x="48" y="102737"/>
                    <a:pt x="7506" y="95279"/>
                    <a:pt x="16716" y="95279"/>
                  </a:cubicBezTo>
                  <a:lnTo>
                    <a:pt x="126254" y="95279"/>
                  </a:lnTo>
                  <a:close/>
                  <a:moveTo>
                    <a:pt x="181023" y="113328"/>
                  </a:moveTo>
                  <a:lnTo>
                    <a:pt x="181023" y="164335"/>
                  </a:lnTo>
                  <a:cubicBezTo>
                    <a:pt x="181063" y="168280"/>
                    <a:pt x="177897" y="171511"/>
                    <a:pt x="173952" y="171551"/>
                  </a:cubicBezTo>
                  <a:cubicBezTo>
                    <a:pt x="170327" y="171588"/>
                    <a:pt x="167248" y="168903"/>
                    <a:pt x="166792" y="165306"/>
                  </a:cubicBezTo>
                  <a:lnTo>
                    <a:pt x="166735" y="164335"/>
                  </a:lnTo>
                  <a:lnTo>
                    <a:pt x="166735" y="113433"/>
                  </a:lnTo>
                  <a:cubicBezTo>
                    <a:pt x="171429" y="114611"/>
                    <a:pt x="176345" y="114578"/>
                    <a:pt x="181023" y="113338"/>
                  </a:cubicBezTo>
                  <a:close/>
                  <a:moveTo>
                    <a:pt x="173879" y="67580"/>
                  </a:moveTo>
                  <a:cubicBezTo>
                    <a:pt x="183916" y="67580"/>
                    <a:pt x="192053" y="75717"/>
                    <a:pt x="192053" y="85754"/>
                  </a:cubicBezTo>
                  <a:cubicBezTo>
                    <a:pt x="192053" y="95791"/>
                    <a:pt x="183916" y="103927"/>
                    <a:pt x="173879" y="103927"/>
                  </a:cubicBezTo>
                  <a:cubicBezTo>
                    <a:pt x="163842" y="103927"/>
                    <a:pt x="155705" y="95791"/>
                    <a:pt x="155705" y="85754"/>
                  </a:cubicBezTo>
                  <a:cubicBezTo>
                    <a:pt x="155705" y="75717"/>
                    <a:pt x="163842" y="67580"/>
                    <a:pt x="173879" y="67580"/>
                  </a:cubicBezTo>
                  <a:close/>
                  <a:moveTo>
                    <a:pt x="126206" y="0"/>
                  </a:moveTo>
                  <a:cubicBezTo>
                    <a:pt x="135417" y="0"/>
                    <a:pt x="142875" y="7458"/>
                    <a:pt x="142875" y="16669"/>
                  </a:cubicBezTo>
                  <a:lnTo>
                    <a:pt x="142875" y="59560"/>
                  </a:lnTo>
                  <a:cubicBezTo>
                    <a:pt x="142875" y="68766"/>
                    <a:pt x="135412" y="76229"/>
                    <a:pt x="126206" y="76229"/>
                  </a:cubicBezTo>
                  <a:lnTo>
                    <a:pt x="16669" y="76229"/>
                  </a:lnTo>
                  <a:cubicBezTo>
                    <a:pt x="7463" y="76229"/>
                    <a:pt x="0" y="68766"/>
                    <a:pt x="0" y="59560"/>
                  </a:cubicBezTo>
                  <a:lnTo>
                    <a:pt x="0" y="16669"/>
                  </a:lnTo>
                  <a:cubicBezTo>
                    <a:pt x="-4" y="7988"/>
                    <a:pt x="6655" y="757"/>
                    <a:pt x="15307" y="48"/>
                  </a:cubicBezTo>
                  <a:lnTo>
                    <a:pt x="16669" y="0"/>
                  </a:lnTo>
                  <a:lnTo>
                    <a:pt x="126206" y="0"/>
                  </a:lnTo>
                  <a:close/>
                  <a:moveTo>
                    <a:pt x="173879" y="29"/>
                  </a:moveTo>
                  <a:cubicBezTo>
                    <a:pt x="177449" y="29"/>
                    <a:pt x="180470" y="2664"/>
                    <a:pt x="180956" y="6201"/>
                  </a:cubicBezTo>
                  <a:lnTo>
                    <a:pt x="181023" y="7172"/>
                  </a:lnTo>
                  <a:lnTo>
                    <a:pt x="181023" y="58083"/>
                  </a:lnTo>
                  <a:cubicBezTo>
                    <a:pt x="176345" y="56844"/>
                    <a:pt x="171429" y="56811"/>
                    <a:pt x="166735" y="57988"/>
                  </a:cubicBezTo>
                  <a:lnTo>
                    <a:pt x="166735" y="7172"/>
                  </a:lnTo>
                  <a:cubicBezTo>
                    <a:pt x="166735" y="3227"/>
                    <a:pt x="169934" y="29"/>
                    <a:pt x="173879" y="29"/>
                  </a:cubicBezTo>
                  <a:close/>
                </a:path>
              </a:pathLst>
            </a:custGeom>
            <a:solidFill>
              <a:srgbClr val="212121"/>
            </a:solidFill>
            <a:ln w="9525" cap="flat">
              <a:noFill/>
              <a:prstDash val="solid"/>
              <a:miter/>
            </a:ln>
          </p:spPr>
          <p:txBody>
            <a:bodyPr rtlCol="0" anchor="ctr"/>
            <a:lstStyle/>
            <a:p>
              <a:endParaRPr lang="en-US"/>
            </a:p>
          </p:txBody>
        </p:sp>
        <p:sp>
          <p:nvSpPr>
            <p:cNvPr id="1054" name="Graphic 1136">
              <a:extLst>
                <a:ext uri="{FF2B5EF4-FFF2-40B4-BE49-F238E27FC236}">
                  <a16:creationId xmlns:a16="http://schemas.microsoft.com/office/drawing/2014/main" id="{33478C4C-7DBD-68A8-2A3C-685BB3DFEB31}"/>
                </a:ext>
                <a:ext uri="{C183D7F6-B498-43B3-948B-1728B52AA6E4}">
                  <adec:decorative xmlns:adec="http://schemas.microsoft.com/office/drawing/2017/decorative" val="1"/>
                </a:ext>
              </a:extLst>
            </p:cNvPr>
            <p:cNvSpPr/>
            <p:nvPr/>
          </p:nvSpPr>
          <p:spPr>
            <a:xfrm>
              <a:off x="1570254" y="5339780"/>
              <a:ext cx="286402" cy="229121"/>
            </a:xfrm>
            <a:custGeom>
              <a:avLst/>
              <a:gdLst>
                <a:gd name="connsiteX0" fmla="*/ 153889 w 260365"/>
                <a:gd name="connsiteY0" fmla="*/ 32546 h 208292"/>
                <a:gd name="connsiteX1" fmla="*/ 231075 w 260365"/>
                <a:gd name="connsiteY1" fmla="*/ 32546 h 208292"/>
                <a:gd name="connsiteX2" fmla="*/ 260092 w 260365"/>
                <a:gd name="connsiteY2" fmla="*/ 57775 h 208292"/>
                <a:gd name="connsiteX3" fmla="*/ 260301 w 260365"/>
                <a:gd name="connsiteY3" fmla="*/ 59832 h 208292"/>
                <a:gd name="connsiteX4" fmla="*/ 260366 w 260365"/>
                <a:gd name="connsiteY4" fmla="*/ 61837 h 208292"/>
                <a:gd name="connsiteX5" fmla="*/ 260366 w 260365"/>
                <a:gd name="connsiteY5" fmla="*/ 179002 h 208292"/>
                <a:gd name="connsiteX6" fmla="*/ 233079 w 260365"/>
                <a:gd name="connsiteY6" fmla="*/ 208228 h 208292"/>
                <a:gd name="connsiteX7" fmla="*/ 231075 w 260365"/>
                <a:gd name="connsiteY7" fmla="*/ 208293 h 208292"/>
                <a:gd name="connsiteX8" fmla="*/ 29291 w 260365"/>
                <a:gd name="connsiteY8" fmla="*/ 208293 h 208292"/>
                <a:gd name="connsiteX9" fmla="*/ 65 w 260365"/>
                <a:gd name="connsiteY9" fmla="*/ 181006 h 208292"/>
                <a:gd name="connsiteX10" fmla="*/ 0 w 260365"/>
                <a:gd name="connsiteY10" fmla="*/ 179002 h 208292"/>
                <a:gd name="connsiteX11" fmla="*/ 0 w 260365"/>
                <a:gd name="connsiteY11" fmla="*/ 84606 h 208292"/>
                <a:gd name="connsiteX12" fmla="*/ 80805 w 260365"/>
                <a:gd name="connsiteY12" fmla="*/ 84619 h 208292"/>
                <a:gd name="connsiteX13" fmla="*/ 83356 w 260365"/>
                <a:gd name="connsiteY13" fmla="*/ 84502 h 208292"/>
                <a:gd name="connsiteX14" fmla="*/ 97520 w 260365"/>
                <a:gd name="connsiteY14" fmla="*/ 79386 h 208292"/>
                <a:gd name="connsiteX15" fmla="*/ 99551 w 260365"/>
                <a:gd name="connsiteY15" fmla="*/ 77823 h 208292"/>
                <a:gd name="connsiteX16" fmla="*/ 153889 w 260365"/>
                <a:gd name="connsiteY16" fmla="*/ 32546 h 208292"/>
                <a:gd name="connsiteX17" fmla="*/ 80805 w 260365"/>
                <a:gd name="connsiteY17" fmla="*/ 0 h 208292"/>
                <a:gd name="connsiteX18" fmla="*/ 97520 w 260365"/>
                <a:gd name="connsiteY18" fmla="*/ 5233 h 208292"/>
                <a:gd name="connsiteX19" fmla="*/ 99551 w 260365"/>
                <a:gd name="connsiteY19" fmla="*/ 6796 h 208292"/>
                <a:gd name="connsiteX20" fmla="*/ 126928 w 260365"/>
                <a:gd name="connsiteY20" fmla="*/ 29591 h 208292"/>
                <a:gd name="connsiteX21" fmla="*/ 87053 w 260365"/>
                <a:gd name="connsiteY21" fmla="*/ 62826 h 208292"/>
                <a:gd name="connsiteX22" fmla="*/ 85947 w 260365"/>
                <a:gd name="connsiteY22" fmla="*/ 63620 h 208292"/>
                <a:gd name="connsiteX23" fmla="*/ 82171 w 260365"/>
                <a:gd name="connsiteY23" fmla="*/ 65000 h 208292"/>
                <a:gd name="connsiteX24" fmla="*/ 80792 w 260365"/>
                <a:gd name="connsiteY24" fmla="*/ 65091 h 208292"/>
                <a:gd name="connsiteX25" fmla="*/ 0 w 260365"/>
                <a:gd name="connsiteY25" fmla="*/ 65078 h 208292"/>
                <a:gd name="connsiteX26" fmla="*/ 0 w 260365"/>
                <a:gd name="connsiteY26" fmla="*/ 29291 h 208292"/>
                <a:gd name="connsiteX27" fmla="*/ 27286 w 260365"/>
                <a:gd name="connsiteY27" fmla="*/ 65 h 208292"/>
                <a:gd name="connsiteX28" fmla="*/ 29291 w 260365"/>
                <a:gd name="connsiteY28" fmla="*/ 0 h 208292"/>
                <a:gd name="connsiteX29" fmla="*/ 80805 w 260365"/>
                <a:gd name="connsiteY29" fmla="*/ 0 h 208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60365" h="208292">
                  <a:moveTo>
                    <a:pt x="153889" y="32546"/>
                  </a:moveTo>
                  <a:lnTo>
                    <a:pt x="231075" y="32546"/>
                  </a:lnTo>
                  <a:cubicBezTo>
                    <a:pt x="245686" y="32541"/>
                    <a:pt x="258067" y="43305"/>
                    <a:pt x="260092" y="57775"/>
                  </a:cubicBezTo>
                  <a:lnTo>
                    <a:pt x="260301" y="59832"/>
                  </a:lnTo>
                  <a:lnTo>
                    <a:pt x="260366" y="61837"/>
                  </a:lnTo>
                  <a:lnTo>
                    <a:pt x="260366" y="179002"/>
                  </a:lnTo>
                  <a:cubicBezTo>
                    <a:pt x="260367" y="194402"/>
                    <a:pt x="248444" y="207173"/>
                    <a:pt x="233079" y="208228"/>
                  </a:cubicBezTo>
                  <a:lnTo>
                    <a:pt x="231075" y="208293"/>
                  </a:lnTo>
                  <a:lnTo>
                    <a:pt x="29291" y="208293"/>
                  </a:lnTo>
                  <a:cubicBezTo>
                    <a:pt x="13891" y="208294"/>
                    <a:pt x="1119" y="196371"/>
                    <a:pt x="65" y="181006"/>
                  </a:cubicBezTo>
                  <a:lnTo>
                    <a:pt x="0" y="179002"/>
                  </a:lnTo>
                  <a:lnTo>
                    <a:pt x="0" y="84606"/>
                  </a:lnTo>
                  <a:lnTo>
                    <a:pt x="80805" y="84619"/>
                  </a:lnTo>
                  <a:lnTo>
                    <a:pt x="83356" y="84502"/>
                  </a:lnTo>
                  <a:cubicBezTo>
                    <a:pt x="88443" y="84060"/>
                    <a:pt x="93325" y="82296"/>
                    <a:pt x="97520" y="79386"/>
                  </a:cubicBezTo>
                  <a:lnTo>
                    <a:pt x="99551" y="77823"/>
                  </a:lnTo>
                  <a:lnTo>
                    <a:pt x="153889" y="32546"/>
                  </a:lnTo>
                  <a:close/>
                  <a:moveTo>
                    <a:pt x="80805" y="0"/>
                  </a:moveTo>
                  <a:cubicBezTo>
                    <a:pt x="86793" y="0"/>
                    <a:pt x="92625" y="1836"/>
                    <a:pt x="97520" y="5233"/>
                  </a:cubicBezTo>
                  <a:lnTo>
                    <a:pt x="99551" y="6796"/>
                  </a:lnTo>
                  <a:lnTo>
                    <a:pt x="126928" y="29591"/>
                  </a:lnTo>
                  <a:lnTo>
                    <a:pt x="87053" y="62826"/>
                  </a:lnTo>
                  <a:lnTo>
                    <a:pt x="85947" y="63620"/>
                  </a:lnTo>
                  <a:cubicBezTo>
                    <a:pt x="84798" y="64337"/>
                    <a:pt x="83512" y="64807"/>
                    <a:pt x="82171" y="65000"/>
                  </a:cubicBezTo>
                  <a:lnTo>
                    <a:pt x="80792" y="65091"/>
                  </a:lnTo>
                  <a:lnTo>
                    <a:pt x="0" y="65078"/>
                  </a:lnTo>
                  <a:lnTo>
                    <a:pt x="0" y="29291"/>
                  </a:lnTo>
                  <a:cubicBezTo>
                    <a:pt x="-2" y="13891"/>
                    <a:pt x="11922" y="1119"/>
                    <a:pt x="27286" y="65"/>
                  </a:cubicBezTo>
                  <a:lnTo>
                    <a:pt x="29291" y="0"/>
                  </a:lnTo>
                  <a:lnTo>
                    <a:pt x="80805" y="0"/>
                  </a:lnTo>
                  <a:close/>
                </a:path>
              </a:pathLst>
            </a:custGeom>
            <a:solidFill>
              <a:srgbClr val="212121"/>
            </a:solidFill>
            <a:ln w="12700" cap="flat">
              <a:noFill/>
              <a:prstDash val="solid"/>
              <a:miter/>
            </a:ln>
          </p:spPr>
          <p:txBody>
            <a:bodyPr rtlCol="0" anchor="ctr"/>
            <a:lstStyle/>
            <a:p>
              <a:endParaRPr lang="en-US"/>
            </a:p>
          </p:txBody>
        </p:sp>
        <p:sp>
          <p:nvSpPr>
            <p:cNvPr id="1056" name="Graphic 1140">
              <a:extLst>
                <a:ext uri="{FF2B5EF4-FFF2-40B4-BE49-F238E27FC236}">
                  <a16:creationId xmlns:a16="http://schemas.microsoft.com/office/drawing/2014/main" id="{616360B9-0F99-C346-D368-6DB4FC3EE571}"/>
                </a:ext>
                <a:ext uri="{C183D7F6-B498-43B3-948B-1728B52AA6E4}">
                  <adec:decorative xmlns:adec="http://schemas.microsoft.com/office/drawing/2017/decorative" val="1"/>
                </a:ext>
              </a:extLst>
            </p:cNvPr>
            <p:cNvSpPr/>
            <p:nvPr/>
          </p:nvSpPr>
          <p:spPr>
            <a:xfrm>
              <a:off x="3853508"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endParaRPr lang="en-US"/>
            </a:p>
          </p:txBody>
        </p:sp>
        <p:sp>
          <p:nvSpPr>
            <p:cNvPr id="1057" name="Graphic 1140">
              <a:extLst>
                <a:ext uri="{FF2B5EF4-FFF2-40B4-BE49-F238E27FC236}">
                  <a16:creationId xmlns:a16="http://schemas.microsoft.com/office/drawing/2014/main" id="{CD4E9657-8E4C-7B5D-49E5-EA2BAB23EC5F}"/>
                </a:ext>
                <a:ext uri="{C183D7F6-B498-43B3-948B-1728B52AA6E4}">
                  <adec:decorative xmlns:adec="http://schemas.microsoft.com/office/drawing/2017/decorative" val="1"/>
                </a:ext>
              </a:extLst>
            </p:cNvPr>
            <p:cNvSpPr/>
            <p:nvPr/>
          </p:nvSpPr>
          <p:spPr>
            <a:xfrm>
              <a:off x="4987974" y="5325459"/>
              <a:ext cx="257762" cy="257762"/>
            </a:xfrm>
            <a:custGeom>
              <a:avLst/>
              <a:gdLst>
                <a:gd name="connsiteX0" fmla="*/ 84619 w 234329"/>
                <a:gd name="connsiteY0" fmla="*/ 234329 h 234329"/>
                <a:gd name="connsiteX1" fmla="*/ 149710 w 234329"/>
                <a:gd name="connsiteY1" fmla="*/ 234329 h 234329"/>
                <a:gd name="connsiteX2" fmla="*/ 149710 w 234329"/>
                <a:gd name="connsiteY2" fmla="*/ 169238 h 234329"/>
                <a:gd name="connsiteX3" fmla="*/ 84619 w 234329"/>
                <a:gd name="connsiteY3" fmla="*/ 169238 h 234329"/>
                <a:gd name="connsiteX4" fmla="*/ 84619 w 234329"/>
                <a:gd name="connsiteY4" fmla="*/ 234329 h 234329"/>
                <a:gd name="connsiteX5" fmla="*/ 169238 w 234329"/>
                <a:gd name="connsiteY5" fmla="*/ 234329 h 234329"/>
                <a:gd name="connsiteX6" fmla="*/ 192020 w 234329"/>
                <a:gd name="connsiteY6" fmla="*/ 234329 h 234329"/>
                <a:gd name="connsiteX7" fmla="*/ 234329 w 234329"/>
                <a:gd name="connsiteY7" fmla="*/ 192020 h 234329"/>
                <a:gd name="connsiteX8" fmla="*/ 234329 w 234329"/>
                <a:gd name="connsiteY8" fmla="*/ 169238 h 234329"/>
                <a:gd name="connsiteX9" fmla="*/ 169238 w 234329"/>
                <a:gd name="connsiteY9" fmla="*/ 169238 h 234329"/>
                <a:gd name="connsiteX10" fmla="*/ 169238 w 234329"/>
                <a:gd name="connsiteY10" fmla="*/ 234329 h 234329"/>
                <a:gd name="connsiteX11" fmla="*/ 234329 w 234329"/>
                <a:gd name="connsiteY11" fmla="*/ 149710 h 234329"/>
                <a:gd name="connsiteX12" fmla="*/ 234329 w 234329"/>
                <a:gd name="connsiteY12" fmla="*/ 84619 h 234329"/>
                <a:gd name="connsiteX13" fmla="*/ 169238 w 234329"/>
                <a:gd name="connsiteY13" fmla="*/ 84619 h 234329"/>
                <a:gd name="connsiteX14" fmla="*/ 169238 w 234329"/>
                <a:gd name="connsiteY14" fmla="*/ 149710 h 234329"/>
                <a:gd name="connsiteX15" fmla="*/ 234329 w 234329"/>
                <a:gd name="connsiteY15" fmla="*/ 149710 h 234329"/>
                <a:gd name="connsiteX16" fmla="*/ 234329 w 234329"/>
                <a:gd name="connsiteY16" fmla="*/ 65091 h 234329"/>
                <a:gd name="connsiteX17" fmla="*/ 234329 w 234329"/>
                <a:gd name="connsiteY17" fmla="*/ 42309 h 234329"/>
                <a:gd name="connsiteX18" fmla="*/ 192020 w 234329"/>
                <a:gd name="connsiteY18" fmla="*/ 0 h 234329"/>
                <a:gd name="connsiteX19" fmla="*/ 169238 w 234329"/>
                <a:gd name="connsiteY19" fmla="*/ 0 h 234329"/>
                <a:gd name="connsiteX20" fmla="*/ 169238 w 234329"/>
                <a:gd name="connsiteY20" fmla="*/ 65091 h 234329"/>
                <a:gd name="connsiteX21" fmla="*/ 234329 w 234329"/>
                <a:gd name="connsiteY21" fmla="*/ 65091 h 234329"/>
                <a:gd name="connsiteX22" fmla="*/ 149710 w 234329"/>
                <a:gd name="connsiteY22" fmla="*/ 0 h 234329"/>
                <a:gd name="connsiteX23" fmla="*/ 84619 w 234329"/>
                <a:gd name="connsiteY23" fmla="*/ 0 h 234329"/>
                <a:gd name="connsiteX24" fmla="*/ 84619 w 234329"/>
                <a:gd name="connsiteY24" fmla="*/ 65091 h 234329"/>
                <a:gd name="connsiteX25" fmla="*/ 149710 w 234329"/>
                <a:gd name="connsiteY25" fmla="*/ 65091 h 234329"/>
                <a:gd name="connsiteX26" fmla="*/ 149710 w 234329"/>
                <a:gd name="connsiteY26" fmla="*/ 0 h 234329"/>
                <a:gd name="connsiteX27" fmla="*/ 65091 w 234329"/>
                <a:gd name="connsiteY27" fmla="*/ 0 h 234329"/>
                <a:gd name="connsiteX28" fmla="*/ 42309 w 234329"/>
                <a:gd name="connsiteY28" fmla="*/ 0 h 234329"/>
                <a:gd name="connsiteX29" fmla="*/ 0 w 234329"/>
                <a:gd name="connsiteY29" fmla="*/ 42309 h 234329"/>
                <a:gd name="connsiteX30" fmla="*/ 0 w 234329"/>
                <a:gd name="connsiteY30" fmla="*/ 65091 h 234329"/>
                <a:gd name="connsiteX31" fmla="*/ 65091 w 234329"/>
                <a:gd name="connsiteY31" fmla="*/ 65091 h 234329"/>
                <a:gd name="connsiteX32" fmla="*/ 65091 w 234329"/>
                <a:gd name="connsiteY32" fmla="*/ 0 h 234329"/>
                <a:gd name="connsiteX33" fmla="*/ 0 w 234329"/>
                <a:gd name="connsiteY33" fmla="*/ 84619 h 234329"/>
                <a:gd name="connsiteX34" fmla="*/ 0 w 234329"/>
                <a:gd name="connsiteY34" fmla="*/ 149710 h 234329"/>
                <a:gd name="connsiteX35" fmla="*/ 65091 w 234329"/>
                <a:gd name="connsiteY35" fmla="*/ 149710 h 234329"/>
                <a:gd name="connsiteX36" fmla="*/ 65091 w 234329"/>
                <a:gd name="connsiteY36" fmla="*/ 84619 h 234329"/>
                <a:gd name="connsiteX37" fmla="*/ 0 w 234329"/>
                <a:gd name="connsiteY37" fmla="*/ 84619 h 234329"/>
                <a:gd name="connsiteX38" fmla="*/ 0 w 234329"/>
                <a:gd name="connsiteY38" fmla="*/ 169238 h 234329"/>
                <a:gd name="connsiteX39" fmla="*/ 0 w 234329"/>
                <a:gd name="connsiteY39" fmla="*/ 192020 h 234329"/>
                <a:gd name="connsiteX40" fmla="*/ 42309 w 234329"/>
                <a:gd name="connsiteY40" fmla="*/ 234329 h 234329"/>
                <a:gd name="connsiteX41" fmla="*/ 65091 w 234329"/>
                <a:gd name="connsiteY41" fmla="*/ 234329 h 234329"/>
                <a:gd name="connsiteX42" fmla="*/ 65091 w 234329"/>
                <a:gd name="connsiteY42" fmla="*/ 169238 h 234329"/>
                <a:gd name="connsiteX43" fmla="*/ 0 w 234329"/>
                <a:gd name="connsiteY43" fmla="*/ 169238 h 234329"/>
                <a:gd name="connsiteX44" fmla="*/ 149710 w 234329"/>
                <a:gd name="connsiteY44" fmla="*/ 84619 h 234329"/>
                <a:gd name="connsiteX45" fmla="*/ 149710 w 234329"/>
                <a:gd name="connsiteY45" fmla="*/ 149710 h 234329"/>
                <a:gd name="connsiteX46" fmla="*/ 84619 w 234329"/>
                <a:gd name="connsiteY46" fmla="*/ 149710 h 234329"/>
                <a:gd name="connsiteX47" fmla="*/ 84619 w 234329"/>
                <a:gd name="connsiteY47" fmla="*/ 84619 h 234329"/>
                <a:gd name="connsiteX48" fmla="*/ 149710 w 234329"/>
                <a:gd name="connsiteY48" fmla="*/ 84619 h 23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4329" h="234329">
                  <a:moveTo>
                    <a:pt x="84619" y="234329"/>
                  </a:moveTo>
                  <a:lnTo>
                    <a:pt x="149710" y="234329"/>
                  </a:lnTo>
                  <a:lnTo>
                    <a:pt x="149710" y="169238"/>
                  </a:lnTo>
                  <a:lnTo>
                    <a:pt x="84619" y="169238"/>
                  </a:lnTo>
                  <a:lnTo>
                    <a:pt x="84619" y="234329"/>
                  </a:lnTo>
                  <a:close/>
                  <a:moveTo>
                    <a:pt x="169238" y="234329"/>
                  </a:moveTo>
                  <a:lnTo>
                    <a:pt x="192020" y="234329"/>
                  </a:lnTo>
                  <a:cubicBezTo>
                    <a:pt x="215386" y="234329"/>
                    <a:pt x="234329" y="215386"/>
                    <a:pt x="234329" y="192020"/>
                  </a:cubicBezTo>
                  <a:lnTo>
                    <a:pt x="234329" y="169238"/>
                  </a:lnTo>
                  <a:lnTo>
                    <a:pt x="169238" y="169238"/>
                  </a:lnTo>
                  <a:lnTo>
                    <a:pt x="169238" y="234329"/>
                  </a:lnTo>
                  <a:close/>
                  <a:moveTo>
                    <a:pt x="234329" y="149710"/>
                  </a:moveTo>
                  <a:lnTo>
                    <a:pt x="234329" y="84619"/>
                  </a:lnTo>
                  <a:lnTo>
                    <a:pt x="169238" y="84619"/>
                  </a:lnTo>
                  <a:lnTo>
                    <a:pt x="169238" y="149710"/>
                  </a:lnTo>
                  <a:lnTo>
                    <a:pt x="234329" y="149710"/>
                  </a:lnTo>
                  <a:close/>
                  <a:moveTo>
                    <a:pt x="234329" y="65091"/>
                  </a:moveTo>
                  <a:lnTo>
                    <a:pt x="234329" y="42309"/>
                  </a:lnTo>
                  <a:cubicBezTo>
                    <a:pt x="234329" y="18943"/>
                    <a:pt x="215386" y="0"/>
                    <a:pt x="192020" y="0"/>
                  </a:cubicBezTo>
                  <a:lnTo>
                    <a:pt x="169238" y="0"/>
                  </a:lnTo>
                  <a:lnTo>
                    <a:pt x="169238" y="65091"/>
                  </a:lnTo>
                  <a:lnTo>
                    <a:pt x="234329" y="65091"/>
                  </a:lnTo>
                  <a:close/>
                  <a:moveTo>
                    <a:pt x="149710" y="0"/>
                  </a:moveTo>
                  <a:lnTo>
                    <a:pt x="84619" y="0"/>
                  </a:lnTo>
                  <a:lnTo>
                    <a:pt x="84619" y="65091"/>
                  </a:lnTo>
                  <a:lnTo>
                    <a:pt x="149710" y="65091"/>
                  </a:lnTo>
                  <a:lnTo>
                    <a:pt x="149710" y="0"/>
                  </a:lnTo>
                  <a:close/>
                  <a:moveTo>
                    <a:pt x="65091" y="0"/>
                  </a:moveTo>
                  <a:lnTo>
                    <a:pt x="42309" y="0"/>
                  </a:lnTo>
                  <a:cubicBezTo>
                    <a:pt x="18943" y="0"/>
                    <a:pt x="0" y="18943"/>
                    <a:pt x="0" y="42309"/>
                  </a:cubicBezTo>
                  <a:lnTo>
                    <a:pt x="0" y="65091"/>
                  </a:lnTo>
                  <a:lnTo>
                    <a:pt x="65091" y="65091"/>
                  </a:lnTo>
                  <a:lnTo>
                    <a:pt x="65091" y="0"/>
                  </a:lnTo>
                  <a:close/>
                  <a:moveTo>
                    <a:pt x="0" y="84619"/>
                  </a:moveTo>
                  <a:lnTo>
                    <a:pt x="0" y="149710"/>
                  </a:lnTo>
                  <a:lnTo>
                    <a:pt x="65091" y="149710"/>
                  </a:lnTo>
                  <a:lnTo>
                    <a:pt x="65091" y="84619"/>
                  </a:lnTo>
                  <a:lnTo>
                    <a:pt x="0" y="84619"/>
                  </a:lnTo>
                  <a:close/>
                  <a:moveTo>
                    <a:pt x="0" y="169238"/>
                  </a:moveTo>
                  <a:lnTo>
                    <a:pt x="0" y="192020"/>
                  </a:lnTo>
                  <a:cubicBezTo>
                    <a:pt x="0" y="215386"/>
                    <a:pt x="18943" y="234329"/>
                    <a:pt x="42309" y="234329"/>
                  </a:cubicBezTo>
                  <a:lnTo>
                    <a:pt x="65091" y="234329"/>
                  </a:lnTo>
                  <a:lnTo>
                    <a:pt x="65091" y="169238"/>
                  </a:lnTo>
                  <a:lnTo>
                    <a:pt x="0" y="169238"/>
                  </a:lnTo>
                  <a:close/>
                  <a:moveTo>
                    <a:pt x="149710" y="84619"/>
                  </a:moveTo>
                  <a:lnTo>
                    <a:pt x="149710" y="149710"/>
                  </a:lnTo>
                  <a:lnTo>
                    <a:pt x="84619" y="149710"/>
                  </a:lnTo>
                  <a:lnTo>
                    <a:pt x="84619" y="84619"/>
                  </a:lnTo>
                  <a:lnTo>
                    <a:pt x="149710" y="84619"/>
                  </a:lnTo>
                  <a:close/>
                </a:path>
              </a:pathLst>
            </a:custGeom>
            <a:solidFill>
              <a:srgbClr val="212121"/>
            </a:solidFill>
            <a:ln w="12700" cap="flat">
              <a:noFill/>
              <a:prstDash val="solid"/>
              <a:miter/>
            </a:ln>
          </p:spPr>
          <p:txBody>
            <a:bodyPr rtlCol="0" anchor="ctr"/>
            <a:lstStyle/>
            <a:p>
              <a:endParaRPr lang="en-US"/>
            </a:p>
          </p:txBody>
        </p:sp>
        <p:cxnSp>
          <p:nvCxnSpPr>
            <p:cNvPr id="1058" name="Straight Connector 1057">
              <a:extLst>
                <a:ext uri="{FF2B5EF4-FFF2-40B4-BE49-F238E27FC236}">
                  <a16:creationId xmlns:a16="http://schemas.microsoft.com/office/drawing/2014/main" id="{82CB2087-3429-1A6F-5733-21349C14E39D}"/>
                </a:ext>
                <a:ext uri="{C183D7F6-B498-43B3-948B-1728B52AA6E4}">
                  <adec:decorative xmlns:adec="http://schemas.microsoft.com/office/drawing/2017/decorative" val="1"/>
                </a:ext>
              </a:extLst>
            </p:cNvPr>
            <p:cNvCxnSpPr>
              <a:stCxn id="1033" idx="2"/>
            </p:cNvCxnSpPr>
            <p:nvPr/>
          </p:nvCxnSpPr>
          <p:spPr>
            <a:xfrm>
              <a:off x="3415156" y="4062707"/>
              <a:ext cx="0" cy="678929"/>
            </a:xfrm>
            <a:prstGeom prst="line">
              <a:avLst/>
            </a:prstGeom>
            <a:noFill/>
            <a:ln w="12700" cap="rnd">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cxnSp>
        <p:nvCxnSpPr>
          <p:cNvPr id="9" name="Elbow Connector 8" descr="Arrow pointing to: Microsoft Fabric (SaaS tenant).">
            <a:extLst>
              <a:ext uri="{FF2B5EF4-FFF2-40B4-BE49-F238E27FC236}">
                <a16:creationId xmlns:a16="http://schemas.microsoft.com/office/drawing/2014/main" id="{F7531360-5179-C0FC-7C34-249C787EBA80}"/>
              </a:ext>
            </a:extLst>
          </p:cNvPr>
          <p:cNvCxnSpPr>
            <a:cxnSpLocks/>
          </p:cNvCxnSpPr>
          <p:nvPr/>
        </p:nvCxnSpPr>
        <p:spPr>
          <a:xfrm rot="10800000" flipV="1">
            <a:off x="4708525" y="1577666"/>
            <a:ext cx="2357462" cy="225733"/>
          </a:xfrm>
          <a:prstGeom prst="bentConnector3">
            <a:avLst>
              <a:gd name="adj1" fmla="val 18365"/>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3" name="TextBox 2">
            <a:extLst>
              <a:ext uri="{FF2B5EF4-FFF2-40B4-BE49-F238E27FC236}">
                <a16:creationId xmlns:a16="http://schemas.microsoft.com/office/drawing/2014/main" id="{305A5D3B-CCCF-6DE7-3821-C48C6A3267EE}"/>
              </a:ext>
            </a:extLst>
          </p:cNvPr>
          <p:cNvSpPr txBox="1"/>
          <p:nvPr/>
        </p:nvSpPr>
        <p:spPr>
          <a:xfrm>
            <a:off x="7185025" y="1436688"/>
            <a:ext cx="4424363" cy="769441"/>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Platform level access.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Authentication through Entra ID. Inbound through Private Link or Conditional access </a:t>
            </a:r>
            <a:endParaRPr lang="en-NL" sz="1600"/>
          </a:p>
        </p:txBody>
      </p:sp>
      <p:cxnSp>
        <p:nvCxnSpPr>
          <p:cNvPr id="15" name="Elbow Connector 14" descr="Arrow pointing to: Domain.">
            <a:extLst>
              <a:ext uri="{FF2B5EF4-FFF2-40B4-BE49-F238E27FC236}">
                <a16:creationId xmlns:a16="http://schemas.microsoft.com/office/drawing/2014/main" id="{45EE4DFA-F02A-4226-0260-0C37888FF177}"/>
              </a:ext>
            </a:extLst>
          </p:cNvPr>
          <p:cNvCxnSpPr>
            <a:cxnSpLocks/>
          </p:cNvCxnSpPr>
          <p:nvPr/>
        </p:nvCxnSpPr>
        <p:spPr>
          <a:xfrm rot="10800000">
            <a:off x="2046803" y="2543365"/>
            <a:ext cx="5019182" cy="57315"/>
          </a:xfrm>
          <a:prstGeom prst="bentConnector3">
            <a:avLst>
              <a:gd name="adj1" fmla="val 8738"/>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4" name="TextBox 3">
            <a:extLst>
              <a:ext uri="{FF2B5EF4-FFF2-40B4-BE49-F238E27FC236}">
                <a16:creationId xmlns:a16="http://schemas.microsoft.com/office/drawing/2014/main" id="{2EE3B678-4ABB-EA50-B284-C8EB8F19A9CD}"/>
              </a:ext>
            </a:extLst>
          </p:cNvPr>
          <p:cNvSpPr txBox="1"/>
          <p:nvPr/>
        </p:nvSpPr>
        <p:spPr>
          <a:xfrm>
            <a:off x="7185025" y="2455804"/>
            <a:ext cx="4424363" cy="523220"/>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Domain specific configuration.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by domain admins</a:t>
            </a:r>
            <a:endParaRPr lang="en-NL" sz="1600"/>
          </a:p>
        </p:txBody>
      </p:sp>
      <p:cxnSp>
        <p:nvCxnSpPr>
          <p:cNvPr id="16" name="Elbow Connector 15" descr="Arrow pointing to: Workspace.">
            <a:extLst>
              <a:ext uri="{FF2B5EF4-FFF2-40B4-BE49-F238E27FC236}">
                <a16:creationId xmlns:a16="http://schemas.microsoft.com/office/drawing/2014/main" id="{ECC2C9C5-6868-50D4-5559-A71A9AF722C0}"/>
              </a:ext>
            </a:extLst>
          </p:cNvPr>
          <p:cNvCxnSpPr>
            <a:cxnSpLocks/>
          </p:cNvCxnSpPr>
          <p:nvPr/>
        </p:nvCxnSpPr>
        <p:spPr>
          <a:xfrm rot="10800000">
            <a:off x="2224763" y="2912249"/>
            <a:ext cx="4841223" cy="464250"/>
          </a:xfrm>
          <a:prstGeom prst="bentConnector3">
            <a:avLst>
              <a:gd name="adj1" fmla="val 8891"/>
            </a:avLst>
          </a:prstGeom>
          <a:noFill/>
          <a:ln w="12700" cap="rnd">
            <a:solidFill>
              <a:schemeClr val="tx1"/>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4F2489B6-B449-7764-891F-24600596B732}"/>
              </a:ext>
            </a:extLst>
          </p:cNvPr>
          <p:cNvSpPr txBox="1"/>
          <p:nvPr/>
        </p:nvSpPr>
        <p:spPr>
          <a:xfrm>
            <a:off x="7185025" y="3228699"/>
            <a:ext cx="4424363" cy="769441"/>
          </a:xfrm>
          <a:prstGeom prst="rect">
            <a:avLst/>
          </a:prstGeom>
          <a:noFill/>
        </p:spPr>
        <p:txBody>
          <a:bodyPr wrap="square" lIns="0" tIns="0" rIns="0" bIns="0" rtlCol="0">
            <a:spAutoFit/>
          </a:bodyPr>
          <a:lstStyle/>
          <a:p>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Workspace level access. </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1600"/>
              <a:t>Boundary for managing artifacts. E.g. admin, contributor and viewers.</a:t>
            </a:r>
            <a:endParaRPr lang="en-NL" sz="1600"/>
          </a:p>
        </p:txBody>
      </p:sp>
      <p:grpSp>
        <p:nvGrpSpPr>
          <p:cNvPr id="1024" name="Group 1023" descr="Arrow pointing to: Artifact and Tables.">
            <a:extLst>
              <a:ext uri="{FF2B5EF4-FFF2-40B4-BE49-F238E27FC236}">
                <a16:creationId xmlns:a16="http://schemas.microsoft.com/office/drawing/2014/main" id="{4518FD37-A7D8-E049-B40C-FFE131FED42E}"/>
              </a:ext>
              <a:ext uri="{C183D7F6-B498-43B3-948B-1728B52AA6E4}">
                <adec:decorative xmlns:adec="http://schemas.microsoft.com/office/drawing/2017/decorative" val="1"/>
              </a:ext>
            </a:extLst>
          </p:cNvPr>
          <p:cNvGrpSpPr/>
          <p:nvPr/>
        </p:nvGrpSpPr>
        <p:grpSpPr>
          <a:xfrm>
            <a:off x="5116855" y="3876339"/>
            <a:ext cx="2701403" cy="1706882"/>
            <a:chOff x="5116855" y="3876339"/>
            <a:chExt cx="2701403" cy="1706882"/>
          </a:xfrm>
        </p:grpSpPr>
        <p:cxnSp>
          <p:nvCxnSpPr>
            <p:cNvPr id="25" name="Straight Connector 24">
              <a:extLst>
                <a:ext uri="{FF2B5EF4-FFF2-40B4-BE49-F238E27FC236}">
                  <a16:creationId xmlns:a16="http://schemas.microsoft.com/office/drawing/2014/main" id="{43B4C5BB-AC9C-C57A-D8D3-32066A73480C}"/>
                </a:ext>
                <a:ext uri="{C183D7F6-B498-43B3-948B-1728B52AA6E4}">
                  <adec:decorative xmlns:adec="http://schemas.microsoft.com/office/drawing/2017/decorative" val="1"/>
                </a:ext>
              </a:extLst>
            </p:cNvPr>
            <p:cNvCxnSpPr>
              <a:cxnSpLocks/>
            </p:cNvCxnSpPr>
            <p:nvPr/>
          </p:nvCxnSpPr>
          <p:spPr>
            <a:xfrm flipH="1">
              <a:off x="7391213" y="4866264"/>
              <a:ext cx="427045" cy="0"/>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0" name="Straight Connector 29">
              <a:extLst>
                <a:ext uri="{FF2B5EF4-FFF2-40B4-BE49-F238E27FC236}">
                  <a16:creationId xmlns:a16="http://schemas.microsoft.com/office/drawing/2014/main" id="{88C58E43-2B3A-F885-9C16-E31542F95DBF}"/>
                </a:ext>
                <a:ext uri="{C183D7F6-B498-43B3-948B-1728B52AA6E4}">
                  <adec:decorative xmlns:adec="http://schemas.microsoft.com/office/drawing/2017/decorative" val="1"/>
                </a:ext>
              </a:extLst>
            </p:cNvPr>
            <p:cNvCxnSpPr>
              <a:cxnSpLocks/>
            </p:cNvCxnSpPr>
            <p:nvPr/>
          </p:nvCxnSpPr>
          <p:spPr>
            <a:xfrm>
              <a:off x="7391213" y="4164415"/>
              <a:ext cx="0" cy="1418806"/>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4" name="Straight Connector 33">
              <a:extLst>
                <a:ext uri="{FF2B5EF4-FFF2-40B4-BE49-F238E27FC236}">
                  <a16:creationId xmlns:a16="http://schemas.microsoft.com/office/drawing/2014/main" id="{E9EFE866-CE71-9786-7DA6-B4FAB87A8EF3}"/>
                </a:ext>
                <a:ext uri="{C183D7F6-B498-43B3-948B-1728B52AA6E4}">
                  <adec:decorative xmlns:adec="http://schemas.microsoft.com/office/drawing/2017/decorative" val="1"/>
                </a:ext>
              </a:extLst>
            </p:cNvPr>
            <p:cNvCxnSpPr>
              <a:cxnSpLocks/>
            </p:cNvCxnSpPr>
            <p:nvPr/>
          </p:nvCxnSpPr>
          <p:spPr>
            <a:xfrm>
              <a:off x="5116855" y="3876339"/>
              <a:ext cx="0" cy="288076"/>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7" name="Straight Connector 36">
              <a:extLst>
                <a:ext uri="{FF2B5EF4-FFF2-40B4-BE49-F238E27FC236}">
                  <a16:creationId xmlns:a16="http://schemas.microsoft.com/office/drawing/2014/main" id="{820CB0CB-9BDF-5EA3-AE8E-24DECD893532}"/>
                </a:ext>
                <a:ext uri="{C183D7F6-B498-43B3-948B-1728B52AA6E4}">
                  <adec:decorative xmlns:adec="http://schemas.microsoft.com/office/drawing/2017/decorative" val="1"/>
                </a:ext>
              </a:extLst>
            </p:cNvPr>
            <p:cNvCxnSpPr>
              <a:cxnSpLocks/>
            </p:cNvCxnSpPr>
            <p:nvPr/>
          </p:nvCxnSpPr>
          <p:spPr>
            <a:xfrm>
              <a:off x="5888070" y="5126805"/>
              <a:ext cx="1503136" cy="0"/>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19C37CDD-38F9-1783-70B5-728CFB925796}"/>
                </a:ext>
                <a:ext uri="{C183D7F6-B498-43B3-948B-1728B52AA6E4}">
                  <adec:decorative xmlns:adec="http://schemas.microsoft.com/office/drawing/2017/decorative" val="1"/>
                </a:ext>
              </a:extLst>
            </p:cNvPr>
            <p:cNvCxnSpPr>
              <a:cxnSpLocks/>
            </p:cNvCxnSpPr>
            <p:nvPr/>
          </p:nvCxnSpPr>
          <p:spPr>
            <a:xfrm>
              <a:off x="5888070" y="5583221"/>
              <a:ext cx="1503136" cy="0"/>
            </a:xfrm>
            <a:prstGeom prst="line">
              <a:avLst/>
            </a:prstGeom>
            <a:noFill/>
            <a:ln w="12700" cap="rnd">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7" name="Straight Connector 56">
              <a:extLst>
                <a:ext uri="{FF2B5EF4-FFF2-40B4-BE49-F238E27FC236}">
                  <a16:creationId xmlns:a16="http://schemas.microsoft.com/office/drawing/2014/main" id="{19F5B1D5-BDA4-11AD-ECDF-827B3C8742B8}"/>
                </a:ext>
                <a:ext uri="{C183D7F6-B498-43B3-948B-1728B52AA6E4}">
                  <adec:decorative xmlns:adec="http://schemas.microsoft.com/office/drawing/2017/decorative" val="1"/>
                </a:ext>
              </a:extLst>
            </p:cNvPr>
            <p:cNvCxnSpPr>
              <a:cxnSpLocks/>
            </p:cNvCxnSpPr>
            <p:nvPr/>
          </p:nvCxnSpPr>
          <p:spPr>
            <a:xfrm>
              <a:off x="5116855" y="4164415"/>
              <a:ext cx="2274351"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45" name="TextBox 44">
            <a:extLst>
              <a:ext uri="{FF2B5EF4-FFF2-40B4-BE49-F238E27FC236}">
                <a16:creationId xmlns:a16="http://schemas.microsoft.com/office/drawing/2014/main" id="{23DD3615-92BE-2A9A-55A7-8DE83372C26E}"/>
              </a:ext>
            </a:extLst>
          </p:cNvPr>
          <p:cNvSpPr txBox="1"/>
          <p:nvPr/>
        </p:nvSpPr>
        <p:spPr>
          <a:xfrm>
            <a:off x="6242049" y="4199073"/>
            <a:ext cx="1072300" cy="138499"/>
          </a:xfrm>
          <a:prstGeom prst="rect">
            <a:avLst/>
          </a:prstGeom>
          <a:noFill/>
        </p:spPr>
        <p:txBody>
          <a:bodyPr wrap="square" lIns="0" tIns="0" rIns="0" bIns="0" rtlCol="0">
            <a:spAutoFit/>
          </a:bodyPr>
          <a:lstStyle/>
          <a:p>
            <a:pPr algn="r"/>
            <a:r>
              <a:rPr lang="en-US" sz="900" b="1">
                <a:latin typeface="Segoe UI Semibold" panose="020B0502040204020203" pitchFamily="34" charset="0"/>
                <a:cs typeface="Segoe UI Semibold" panose="020B0502040204020203" pitchFamily="34" charset="0"/>
              </a:rPr>
              <a:t>Compute level</a:t>
            </a:r>
          </a:p>
        </p:txBody>
      </p:sp>
      <p:sp>
        <p:nvSpPr>
          <p:cNvPr id="50" name="TextBox 49">
            <a:extLst>
              <a:ext uri="{FF2B5EF4-FFF2-40B4-BE49-F238E27FC236}">
                <a16:creationId xmlns:a16="http://schemas.microsoft.com/office/drawing/2014/main" id="{5E2609B5-B671-9C9A-926E-AA1F9904204D}"/>
              </a:ext>
            </a:extLst>
          </p:cNvPr>
          <p:cNvSpPr txBox="1"/>
          <p:nvPr/>
        </p:nvSpPr>
        <p:spPr>
          <a:xfrm>
            <a:off x="6242049" y="4937330"/>
            <a:ext cx="1072300" cy="138499"/>
          </a:xfrm>
          <a:prstGeom prst="rect">
            <a:avLst/>
          </a:prstGeom>
          <a:noFill/>
        </p:spPr>
        <p:txBody>
          <a:bodyPr wrap="square" lIns="0" tIns="0" rIns="0" bIns="0" rtlCol="0">
            <a:spAutoFit/>
          </a:bodyPr>
          <a:lstStyle/>
          <a:p>
            <a:pPr algn="r"/>
            <a:r>
              <a:rPr lang="en-US" sz="900" b="1">
                <a:latin typeface="Segoe UI Semibold" panose="020B0502040204020203" pitchFamily="34" charset="0"/>
                <a:cs typeface="Segoe UI Semibold" panose="020B0502040204020203" pitchFamily="34" charset="0"/>
              </a:rPr>
              <a:t>Item level</a:t>
            </a:r>
            <a:endParaRPr lang="en-NL" sz="900" b="1">
              <a:latin typeface="Segoe UI Semibold" panose="020B0502040204020203" pitchFamily="34" charset="0"/>
              <a:cs typeface="Segoe UI Semibold" panose="020B0502040204020203" pitchFamily="34" charset="0"/>
            </a:endParaRPr>
          </a:p>
        </p:txBody>
      </p:sp>
      <p:sp>
        <p:nvSpPr>
          <p:cNvPr id="51" name="TextBox 50">
            <a:extLst>
              <a:ext uri="{FF2B5EF4-FFF2-40B4-BE49-F238E27FC236}">
                <a16:creationId xmlns:a16="http://schemas.microsoft.com/office/drawing/2014/main" id="{43DE184C-2942-1D73-1E68-DBD3DCF6DEC5}"/>
              </a:ext>
            </a:extLst>
          </p:cNvPr>
          <p:cNvSpPr txBox="1"/>
          <p:nvPr/>
        </p:nvSpPr>
        <p:spPr>
          <a:xfrm>
            <a:off x="6242049" y="5397715"/>
            <a:ext cx="1072300" cy="138499"/>
          </a:xfrm>
          <a:prstGeom prst="rect">
            <a:avLst/>
          </a:prstGeom>
          <a:noFill/>
        </p:spPr>
        <p:txBody>
          <a:bodyPr wrap="square" lIns="0" tIns="0" rIns="0" bIns="0" rtlCol="0">
            <a:spAutoFit/>
          </a:bodyPr>
          <a:lstStyle/>
          <a:p>
            <a:pPr algn="r"/>
            <a:r>
              <a:rPr lang="en-US" sz="900" b="1" err="1">
                <a:latin typeface="Segoe UI Semibold" panose="020B0502040204020203" pitchFamily="34" charset="0"/>
                <a:cs typeface="Segoe UI Semibold" panose="020B0502040204020203" pitchFamily="34" charset="0"/>
              </a:rPr>
              <a:t>OneLake</a:t>
            </a:r>
            <a:endParaRPr lang="en-NL" sz="900" b="1">
              <a:latin typeface="Segoe UI Semibold" panose="020B0502040204020203" pitchFamily="34" charset="0"/>
              <a:cs typeface="Segoe UI Semibold" panose="020B0502040204020203" pitchFamily="34" charset="0"/>
            </a:endParaRPr>
          </a:p>
        </p:txBody>
      </p:sp>
      <p:sp>
        <p:nvSpPr>
          <p:cNvPr id="6" name="TextBox 5">
            <a:extLst>
              <a:ext uri="{FF2B5EF4-FFF2-40B4-BE49-F238E27FC236}">
                <a16:creationId xmlns:a16="http://schemas.microsoft.com/office/drawing/2014/main" id="{80FEDB6C-2487-47D9-4A8E-42219971ADDB}"/>
              </a:ext>
            </a:extLst>
          </p:cNvPr>
          <p:cNvSpPr txBox="1"/>
          <p:nvPr/>
        </p:nvSpPr>
        <p:spPr>
          <a:xfrm>
            <a:off x="7918317" y="4732497"/>
            <a:ext cx="3691071" cy="1015663"/>
          </a:xfrm>
          <a:prstGeom prst="rect">
            <a:avLst/>
          </a:prstGeom>
          <a:noFill/>
        </p:spPr>
        <p:txBody>
          <a:bodyPr wrap="square" lIns="0" tIns="0" rIns="0" bIns="0" rtlCol="0">
            <a:spAutoFit/>
          </a:bodyPr>
          <a:lstStyle/>
          <a:p>
            <a:r>
              <a:rPr lang="en-US" sz="1800" b="1" err="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Onelake</a:t>
            </a:r>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 security:</a:t>
            </a:r>
            <a:br>
              <a:rPr lang="en-US" sz="1600"/>
            </a:br>
            <a:r>
              <a:rPr lang="en-US" sz="1600"/>
              <a:t>Define security once and propagated to </a:t>
            </a:r>
            <a:br>
              <a:rPr lang="en-US" sz="1600"/>
            </a:br>
            <a:r>
              <a:rPr lang="en-US" sz="1600" err="1"/>
              <a:t>OneLake</a:t>
            </a:r>
            <a:r>
              <a:rPr lang="en-US" sz="1600"/>
              <a:t> and every compute engine for </a:t>
            </a:r>
            <a:br>
              <a:rPr lang="en-US" sz="1600"/>
            </a:br>
            <a:r>
              <a:rPr lang="en-US" sz="1600"/>
              <a:t>access and OLS \ RLS</a:t>
            </a:r>
          </a:p>
        </p:txBody>
      </p:sp>
      <p:pic>
        <p:nvPicPr>
          <p:cNvPr id="7" name="Graphic 6">
            <a:extLst>
              <a:ext uri="{FF2B5EF4-FFF2-40B4-BE49-F238E27FC236}">
                <a16:creationId xmlns:a16="http://schemas.microsoft.com/office/drawing/2014/main" id="{1F6D60FE-07E1-0DC1-789D-F4B86A006C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54818" y="5140307"/>
            <a:ext cx="519070" cy="537510"/>
          </a:xfrm>
          <a:prstGeom prst="rect">
            <a:avLst/>
          </a:prstGeom>
        </p:spPr>
      </p:pic>
    </p:spTree>
    <p:extLst>
      <p:ext uri="{BB962C8B-B14F-4D97-AF65-F5344CB8AC3E}">
        <p14:creationId xmlns:p14="http://schemas.microsoft.com/office/powerpoint/2010/main" val="2349271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50000" fill="hold" grpId="1" nodeType="withEffect">
                                  <p:stCondLst>
                                    <p:cond delay="300"/>
                                  </p:stCondLst>
                                  <p:childTnLst>
                                    <p:animMotion origin="layout" path="M -0.01835 7.40741E-7 L -4.375E-6 7.40741E-7 " pathEditMode="relative" rAng="0" ptsTypes="AA">
                                      <p:cBhvr>
                                        <p:cTn id="9" dur="500" fill="hold"/>
                                        <p:tgtEl>
                                          <p:spTgt spid="3"/>
                                        </p:tgtEl>
                                        <p:attrNameLst>
                                          <p:attrName>ppt_x</p:attrName>
                                          <p:attrName>ppt_y</p:attrName>
                                        </p:attrNameLst>
                                      </p:cBhvr>
                                      <p:rCtr x="911" y="0"/>
                                    </p:animMotion>
                                  </p:childTnLst>
                                </p:cTn>
                              </p:par>
                              <p:par>
                                <p:cTn id="10" presetID="10" presetClass="entr" presetSubtype="0" fill="hold" grpId="0" nodeType="withEffect">
                                  <p:stCondLst>
                                    <p:cond delay="3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50000" fill="hold" grpId="1" nodeType="withEffect">
                                  <p:stCondLst>
                                    <p:cond delay="300"/>
                                  </p:stCondLst>
                                  <p:childTnLst>
                                    <p:animMotion origin="layout" path="M -0.01835 7.40741E-7 L -4.375E-6 7.40741E-7 " pathEditMode="relative" rAng="0" ptsTypes="AA">
                                      <p:cBhvr>
                                        <p:cTn id="14" dur="500" fill="hold"/>
                                        <p:tgtEl>
                                          <p:spTgt spid="4"/>
                                        </p:tgtEl>
                                        <p:attrNameLst>
                                          <p:attrName>ppt_x</p:attrName>
                                          <p:attrName>ppt_y</p:attrName>
                                        </p:attrNameLst>
                                      </p:cBhvr>
                                      <p:rCtr x="911" y="0"/>
                                    </p:animMotion>
                                  </p:childTnLst>
                                </p:cTn>
                              </p:par>
                              <p:par>
                                <p:cTn id="15" presetID="10" presetClass="entr" presetSubtype="0" fill="hold" grpId="0" nodeType="withEffect">
                                  <p:stCondLst>
                                    <p:cond delay="3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50000" fill="hold" grpId="1" nodeType="withEffect">
                                  <p:stCondLst>
                                    <p:cond delay="300"/>
                                  </p:stCondLst>
                                  <p:childTnLst>
                                    <p:animMotion origin="layout" path="M -0.01835 7.40741E-7 L -4.375E-6 7.40741E-7 " pathEditMode="relative" rAng="0" ptsTypes="AA">
                                      <p:cBhvr>
                                        <p:cTn id="19" dur="500" fill="hold"/>
                                        <p:tgtEl>
                                          <p:spTgt spid="5"/>
                                        </p:tgtEl>
                                        <p:attrNameLst>
                                          <p:attrName>ppt_x</p:attrName>
                                          <p:attrName>ppt_y</p:attrName>
                                        </p:attrNameLst>
                                      </p:cBhvr>
                                      <p:rCtr x="911" y="0"/>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50000" fill="hold" grpId="1" nodeType="withEffect">
                                  <p:stCondLst>
                                    <p:cond delay="300"/>
                                  </p:stCondLst>
                                  <p:childTnLst>
                                    <p:animMotion origin="layout" path="M -0.01835 7.40741E-7 L -4.375E-6 7.40741E-7 " pathEditMode="relative" rAng="0" ptsTypes="AA">
                                      <p:cBhvr>
                                        <p:cTn id="24" dur="500" fill="hold"/>
                                        <p:tgtEl>
                                          <p:spTgt spid="6"/>
                                        </p:tgtEl>
                                        <p:attrNameLst>
                                          <p:attrName>ppt_x</p:attrName>
                                          <p:attrName>ppt_y</p:attrName>
                                        </p:attrNameLst>
                                      </p:cBhvr>
                                      <p:rCtr x="911" y="0"/>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50000" fill="hold" grpId="1" nodeType="withEffect">
                                  <p:stCondLst>
                                    <p:cond delay="0"/>
                                  </p:stCondLst>
                                  <p:childTnLst>
                                    <p:animMotion origin="layout" path="M -0.01835 7.40741E-7 L -4.375E-6 7.40741E-7 " pathEditMode="relative" rAng="0" ptsTypes="AA">
                                      <p:cBhvr>
                                        <p:cTn id="29" dur="500" fill="hold"/>
                                        <p:tgtEl>
                                          <p:spTgt spid="8"/>
                                        </p:tgtEl>
                                        <p:attrNameLst>
                                          <p:attrName>ppt_x</p:attrName>
                                          <p:attrName>ppt_y</p:attrName>
                                        </p:attrNameLst>
                                      </p:cBhvr>
                                      <p:rCtr x="911" y="0"/>
                                    </p:animMotion>
                                  </p:childTnLst>
                                </p:cTn>
                              </p:par>
                              <p:par>
                                <p:cTn id="30" presetID="10" presetClass="entr" presetSubtype="0" fill="hold" nodeType="withEffect">
                                  <p:stCondLst>
                                    <p:cond delay="100"/>
                                  </p:stCondLst>
                                  <p:childTnLst>
                                    <p:set>
                                      <p:cBhvr>
                                        <p:cTn id="31" dur="1" fill="hold">
                                          <p:stCondLst>
                                            <p:cond delay="0"/>
                                          </p:stCondLst>
                                        </p:cTn>
                                        <p:tgtEl>
                                          <p:spTgt spid="1027"/>
                                        </p:tgtEl>
                                        <p:attrNameLst>
                                          <p:attrName>style.visibility</p:attrName>
                                        </p:attrNameLst>
                                      </p:cBhvr>
                                      <p:to>
                                        <p:strVal val="visible"/>
                                      </p:to>
                                    </p:set>
                                    <p:animEffect transition="in" filter="fade">
                                      <p:cBhvr>
                                        <p:cTn id="32" dur="500"/>
                                        <p:tgtEl>
                                          <p:spTgt spid="1027"/>
                                        </p:tgtEl>
                                      </p:cBhvr>
                                    </p:animEffect>
                                  </p:childTnLst>
                                </p:cTn>
                              </p:par>
                              <p:par>
                                <p:cTn id="33" presetID="42" presetClass="path" presetSubtype="0" decel="50000" fill="hold" nodeType="withEffect">
                                  <p:stCondLst>
                                    <p:cond delay="100"/>
                                  </p:stCondLst>
                                  <p:childTnLst>
                                    <p:animMotion origin="layout" path="M -0.01835 7.40741E-7 L -4.375E-6 7.40741E-7 " pathEditMode="relative" rAng="0" ptsTypes="AA">
                                      <p:cBhvr>
                                        <p:cTn id="34" dur="500" fill="hold"/>
                                        <p:tgtEl>
                                          <p:spTgt spid="1027"/>
                                        </p:tgtEl>
                                        <p:attrNameLst>
                                          <p:attrName>ppt_x</p:attrName>
                                          <p:attrName>ppt_y</p:attrName>
                                        </p:attrNameLst>
                                      </p:cBhvr>
                                      <p:rCtr x="911" y="0"/>
                                    </p:animMotion>
                                  </p:childTnLst>
                                </p:cTn>
                              </p:par>
                              <p:par>
                                <p:cTn id="35" presetID="10" presetClass="entr" presetSubtype="0" fill="hold" nodeType="withEffect">
                                  <p:stCondLst>
                                    <p:cond delay="2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50000" fill="hold" nodeType="withEffect">
                                  <p:stCondLst>
                                    <p:cond delay="200"/>
                                  </p:stCondLst>
                                  <p:childTnLst>
                                    <p:animMotion origin="layout" path="M -0.01835 7.40741E-7 L -4.375E-6 7.40741E-7 " pathEditMode="relative" rAng="0" ptsTypes="AA">
                                      <p:cBhvr>
                                        <p:cTn id="39" dur="500" fill="hold"/>
                                        <p:tgtEl>
                                          <p:spTgt spid="9"/>
                                        </p:tgtEl>
                                        <p:attrNameLst>
                                          <p:attrName>ppt_x</p:attrName>
                                          <p:attrName>ppt_y</p:attrName>
                                        </p:attrNameLst>
                                      </p:cBhvr>
                                      <p:rCtr x="911" y="0"/>
                                    </p:animMotion>
                                  </p:childTnLst>
                                </p:cTn>
                              </p:par>
                              <p:par>
                                <p:cTn id="40" presetID="10" presetClass="entr" presetSubtype="0" fill="hold" nodeType="withEffect">
                                  <p:stCondLst>
                                    <p:cond delay="20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42" presetClass="path" presetSubtype="0" decel="50000" fill="hold" nodeType="withEffect">
                                  <p:stCondLst>
                                    <p:cond delay="200"/>
                                  </p:stCondLst>
                                  <p:childTnLst>
                                    <p:animMotion origin="layout" path="M -0.01835 7.40741E-7 L -4.375E-6 7.40741E-7 " pathEditMode="relative" rAng="0" ptsTypes="AA">
                                      <p:cBhvr>
                                        <p:cTn id="44" dur="500" fill="hold"/>
                                        <p:tgtEl>
                                          <p:spTgt spid="15"/>
                                        </p:tgtEl>
                                        <p:attrNameLst>
                                          <p:attrName>ppt_x</p:attrName>
                                          <p:attrName>ppt_y</p:attrName>
                                        </p:attrNameLst>
                                      </p:cBhvr>
                                      <p:rCtr x="911" y="0"/>
                                    </p:animMotion>
                                  </p:childTnLst>
                                </p:cTn>
                              </p:par>
                              <p:par>
                                <p:cTn id="45" presetID="10" presetClass="entr" presetSubtype="0" fill="hold" nodeType="withEffect">
                                  <p:stCondLst>
                                    <p:cond delay="2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42" presetClass="path" presetSubtype="0" decel="50000" fill="hold" nodeType="withEffect">
                                  <p:stCondLst>
                                    <p:cond delay="200"/>
                                  </p:stCondLst>
                                  <p:childTnLst>
                                    <p:animMotion origin="layout" path="M -0.01835 7.40741E-7 L -4.375E-6 7.40741E-7 " pathEditMode="relative" rAng="0" ptsTypes="AA">
                                      <p:cBhvr>
                                        <p:cTn id="49" dur="500" fill="hold"/>
                                        <p:tgtEl>
                                          <p:spTgt spid="16"/>
                                        </p:tgtEl>
                                        <p:attrNameLst>
                                          <p:attrName>ppt_x</p:attrName>
                                          <p:attrName>ppt_y</p:attrName>
                                        </p:attrNameLst>
                                      </p:cBhvr>
                                      <p:rCtr x="911" y="0"/>
                                    </p:animMotion>
                                  </p:childTnLst>
                                </p:cTn>
                              </p:par>
                              <p:par>
                                <p:cTn id="50" presetID="10" presetClass="entr" presetSubtype="0" fill="hold" nodeType="withEffect">
                                  <p:stCondLst>
                                    <p:cond delay="200"/>
                                  </p:stCondLst>
                                  <p:childTnLst>
                                    <p:set>
                                      <p:cBhvr>
                                        <p:cTn id="51" dur="1" fill="hold">
                                          <p:stCondLst>
                                            <p:cond delay="0"/>
                                          </p:stCondLst>
                                        </p:cTn>
                                        <p:tgtEl>
                                          <p:spTgt spid="1024"/>
                                        </p:tgtEl>
                                        <p:attrNameLst>
                                          <p:attrName>style.visibility</p:attrName>
                                        </p:attrNameLst>
                                      </p:cBhvr>
                                      <p:to>
                                        <p:strVal val="visible"/>
                                      </p:to>
                                    </p:set>
                                    <p:animEffect transition="in" filter="fade">
                                      <p:cBhvr>
                                        <p:cTn id="52" dur="500"/>
                                        <p:tgtEl>
                                          <p:spTgt spid="1024"/>
                                        </p:tgtEl>
                                      </p:cBhvr>
                                    </p:animEffect>
                                  </p:childTnLst>
                                </p:cTn>
                              </p:par>
                              <p:par>
                                <p:cTn id="53" presetID="42" presetClass="path" presetSubtype="0" decel="50000" fill="hold" nodeType="withEffect">
                                  <p:stCondLst>
                                    <p:cond delay="200"/>
                                  </p:stCondLst>
                                  <p:childTnLst>
                                    <p:animMotion origin="layout" path="M -0.01835 7.40741E-7 L -4.375E-6 7.40741E-7 " pathEditMode="relative" rAng="0" ptsTypes="AA">
                                      <p:cBhvr>
                                        <p:cTn id="54" dur="500" fill="hold"/>
                                        <p:tgtEl>
                                          <p:spTgt spid="1024"/>
                                        </p:tgtEl>
                                        <p:attrNameLst>
                                          <p:attrName>ppt_x</p:attrName>
                                          <p:attrName>ppt_y</p:attrName>
                                        </p:attrNameLst>
                                      </p:cBhvr>
                                      <p:rCtr x="911" y="0"/>
                                    </p:animMotion>
                                  </p:childTnLst>
                                </p:cTn>
                              </p:par>
                              <p:par>
                                <p:cTn id="55" presetID="10" presetClass="entr" presetSubtype="0" fill="hold" grpId="0" nodeType="withEffect">
                                  <p:stCondLst>
                                    <p:cond delay="20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42" presetClass="path" presetSubtype="0" decel="50000" fill="hold" grpId="1" nodeType="withEffect">
                                  <p:stCondLst>
                                    <p:cond delay="200"/>
                                  </p:stCondLst>
                                  <p:childTnLst>
                                    <p:animMotion origin="layout" path="M -0.01835 7.40741E-7 L -4.375E-6 7.40741E-7 " pathEditMode="relative" rAng="0" ptsTypes="AA">
                                      <p:cBhvr>
                                        <p:cTn id="59" dur="500" fill="hold"/>
                                        <p:tgtEl>
                                          <p:spTgt spid="45"/>
                                        </p:tgtEl>
                                        <p:attrNameLst>
                                          <p:attrName>ppt_x</p:attrName>
                                          <p:attrName>ppt_y</p:attrName>
                                        </p:attrNameLst>
                                      </p:cBhvr>
                                      <p:rCtr x="911" y="0"/>
                                    </p:animMotion>
                                  </p:childTnLst>
                                </p:cTn>
                              </p:par>
                              <p:par>
                                <p:cTn id="60" presetID="10" presetClass="entr" presetSubtype="0" fill="hold" grpId="0" nodeType="withEffect">
                                  <p:stCondLst>
                                    <p:cond delay="20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par>
                                <p:cTn id="63" presetID="42" presetClass="path" presetSubtype="0" decel="50000" fill="hold" grpId="1" nodeType="withEffect">
                                  <p:stCondLst>
                                    <p:cond delay="200"/>
                                  </p:stCondLst>
                                  <p:childTnLst>
                                    <p:animMotion origin="layout" path="M -0.01835 7.40741E-7 L -4.375E-6 7.40741E-7 " pathEditMode="relative" rAng="0" ptsTypes="AA">
                                      <p:cBhvr>
                                        <p:cTn id="64" dur="500" fill="hold"/>
                                        <p:tgtEl>
                                          <p:spTgt spid="50"/>
                                        </p:tgtEl>
                                        <p:attrNameLst>
                                          <p:attrName>ppt_x</p:attrName>
                                          <p:attrName>ppt_y</p:attrName>
                                        </p:attrNameLst>
                                      </p:cBhvr>
                                      <p:rCtr x="911" y="0"/>
                                    </p:animMotion>
                                  </p:childTnLst>
                                </p:cTn>
                              </p:par>
                              <p:par>
                                <p:cTn id="65" presetID="10" presetClass="entr" presetSubtype="0" fill="hold" grpId="0" nodeType="withEffect">
                                  <p:stCondLst>
                                    <p:cond delay="20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42" presetClass="path" presetSubtype="0" decel="50000" fill="hold" grpId="1" nodeType="withEffect">
                                  <p:stCondLst>
                                    <p:cond delay="200"/>
                                  </p:stCondLst>
                                  <p:childTnLst>
                                    <p:animMotion origin="layout" path="M -0.01835 7.40741E-7 L -4.375E-6 7.40741E-7 " pathEditMode="relative" rAng="0" ptsTypes="AA">
                                      <p:cBhvr>
                                        <p:cTn id="69" dur="500" fill="hold"/>
                                        <p:tgtEl>
                                          <p:spTgt spid="5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P spid="4" grpId="0"/>
      <p:bldP spid="4" grpId="1"/>
      <p:bldP spid="5" grpId="0"/>
      <p:bldP spid="5" grpId="1"/>
      <p:bldP spid="45" grpId="0"/>
      <p:bldP spid="45" grpId="1"/>
      <p:bldP spid="50" grpId="0"/>
      <p:bldP spid="50" grpId="1"/>
      <p:bldP spid="51" grpId="0"/>
      <p:bldP spid="51" grpId="1"/>
      <p:bldP spid="6" grpId="0"/>
      <p:bldP spid="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AA056-F716-8B5B-B89C-90D28441CAD3}"/>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B3BE0CCF-F608-9AF4-0D32-14B6F39B60EC}"/>
              </a:ext>
            </a:extLst>
          </p:cNvPr>
          <p:cNvSpPr>
            <a:spLocks/>
          </p:cNvSpPr>
          <p:nvPr/>
        </p:nvSpPr>
        <p:spPr bwMode="auto">
          <a:xfrm>
            <a:off x="0" y="1866265"/>
            <a:ext cx="5723905" cy="4193858"/>
          </a:xfrm>
          <a:prstGeom prst="rect">
            <a:avLst/>
          </a:prstGeom>
          <a:solidFill>
            <a:srgbClr val="F9F9F9">
              <a:alpha val="80000"/>
            </a:srgbClr>
          </a:solidFill>
          <a:ln>
            <a:noFill/>
            <a:headEnd type="none" w="med" len="med"/>
            <a:tailEnd type="none" w="med" len="med"/>
          </a:ln>
          <a:effectLst>
            <a:outerShdw blurRad="2286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Sans Display Semilight" panose="020F0502020204030204" pitchFamily="2" charset="0"/>
              <a:ea typeface="+mn-ea"/>
              <a:cs typeface="+mn-cs"/>
            </a:endParaRPr>
          </a:p>
        </p:txBody>
      </p:sp>
      <p:sp>
        <p:nvSpPr>
          <p:cNvPr id="3" name="Title 2">
            <a:extLst>
              <a:ext uri="{FF2B5EF4-FFF2-40B4-BE49-F238E27FC236}">
                <a16:creationId xmlns:a16="http://schemas.microsoft.com/office/drawing/2014/main" id="{B72289A6-80E8-316F-67BE-D1830633355D}"/>
              </a:ext>
            </a:extLst>
          </p:cNvPr>
          <p:cNvSpPr>
            <a:spLocks noGrp="1"/>
          </p:cNvSpPr>
          <p:nvPr>
            <p:ph type="title"/>
          </p:nvPr>
        </p:nvSpPr>
        <p:spPr>
          <a:xfrm>
            <a:off x="1757897" y="121101"/>
            <a:ext cx="9853077" cy="977349"/>
          </a:xfrm>
        </p:spPr>
        <p:txBody>
          <a:bodyPr>
            <a:normAutofit/>
          </a:bodyPr>
          <a:lstStyle/>
          <a:p>
            <a:r>
              <a:rPr lang="en-US">
                <a:cs typeface="+mj-cs"/>
              </a:rPr>
              <a:t>OneLake security in Fabric</a:t>
            </a:r>
          </a:p>
        </p:txBody>
      </p:sp>
      <p:cxnSp>
        <p:nvCxnSpPr>
          <p:cNvPr id="4" name="Straight Connector 3">
            <a:extLst>
              <a:ext uri="{FF2B5EF4-FFF2-40B4-BE49-F238E27FC236}">
                <a16:creationId xmlns:a16="http://schemas.microsoft.com/office/drawing/2014/main" id="{08CEE650-BA0C-8859-7087-C7AD79AB9579}"/>
              </a:ext>
              <a:ext uri="{C183D7F6-B498-43B3-948B-1728B52AA6E4}">
                <adec:decorative xmlns:adec="http://schemas.microsoft.com/office/drawing/2017/decorative" val="1"/>
              </a:ext>
            </a:extLst>
          </p:cNvPr>
          <p:cNvCxnSpPr>
            <a:cxnSpLocks/>
          </p:cNvCxnSpPr>
          <p:nvPr/>
        </p:nvCxnSpPr>
        <p:spPr>
          <a:xfrm>
            <a:off x="1577532" y="416600"/>
            <a:ext cx="0" cy="977349"/>
          </a:xfrm>
          <a:prstGeom prst="line">
            <a:avLst/>
          </a:prstGeom>
          <a:ln>
            <a:solidFill>
              <a:schemeClr val="bg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0A99D409-71AF-37D8-83E0-7BE97DD61964}"/>
              </a:ext>
            </a:extLst>
          </p:cNvPr>
          <p:cNvSpPr txBox="1">
            <a:spLocks/>
          </p:cNvSpPr>
          <p:nvPr/>
        </p:nvSpPr>
        <p:spPr>
          <a:xfrm>
            <a:off x="612648" y="6311900"/>
            <a:ext cx="399288"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800" b="0" i="0" u="none" strike="noStrike" kern="1200" cap="none" spc="0" normalizeH="0" baseline="0" noProof="0" smtClean="0">
                <a:ln>
                  <a:noFill/>
                </a:ln>
                <a:solidFill>
                  <a:srgbClr val="000000">
                    <a:lumMod val="50000"/>
                    <a:lumOff val="50000"/>
                  </a:srgbClr>
                </a:solidFill>
                <a:effectLst/>
                <a:uLnTx/>
                <a:uFillTx/>
                <a:latin typeface="Segoe Sans Text Semi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800" b="0" i="0" u="none" strike="noStrike" kern="1200" cap="none" spc="0" normalizeH="0" baseline="0" noProof="0">
              <a:ln>
                <a:noFill/>
              </a:ln>
              <a:solidFill>
                <a:srgbClr val="000000">
                  <a:lumMod val="50000"/>
                  <a:lumOff val="50000"/>
                </a:srgbClr>
              </a:solidFill>
              <a:effectLst/>
              <a:uLnTx/>
              <a:uFillTx/>
              <a:latin typeface="Segoe Sans Text Semilight"/>
              <a:ea typeface="+mn-ea"/>
              <a:cs typeface="+mn-cs"/>
            </a:endParaRPr>
          </a:p>
        </p:txBody>
      </p:sp>
      <p:sp>
        <p:nvSpPr>
          <p:cNvPr id="9" name="Footer Placeholder 4">
            <a:extLst>
              <a:ext uri="{FF2B5EF4-FFF2-40B4-BE49-F238E27FC236}">
                <a16:creationId xmlns:a16="http://schemas.microsoft.com/office/drawing/2014/main" id="{AB241B09-62E6-B031-4CCB-6CBE95897EA8}"/>
              </a:ext>
            </a:extLst>
          </p:cNvPr>
          <p:cNvSpPr txBox="1">
            <a:spLocks/>
          </p:cNvSpPr>
          <p:nvPr/>
        </p:nvSpPr>
        <p:spPr>
          <a:xfrm>
            <a:off x="1007097" y="6311900"/>
            <a:ext cx="20787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lumMod val="50000"/>
                    <a:lumOff val="50000"/>
                  </a:srgbClr>
                </a:solidFill>
                <a:effectLst/>
                <a:uLnTx/>
                <a:uFillTx/>
                <a:latin typeface="Segoe Sans Text Semilight"/>
                <a:ea typeface="+mn-ea"/>
                <a:cs typeface="+mn-cs"/>
              </a:rPr>
              <a:t>Microsoft Fabric</a:t>
            </a:r>
          </a:p>
        </p:txBody>
      </p:sp>
      <p:pic>
        <p:nvPicPr>
          <p:cNvPr id="14" name="Picture 13">
            <a:extLst>
              <a:ext uri="{FF2B5EF4-FFF2-40B4-BE49-F238E27FC236}">
                <a16:creationId xmlns:a16="http://schemas.microsoft.com/office/drawing/2014/main" id="{71949052-11C1-1AF4-9648-3E81A16F63F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4200" y="549276"/>
            <a:ext cx="712002" cy="711998"/>
          </a:xfrm>
          <a:prstGeom prst="rect">
            <a:avLst/>
          </a:prstGeom>
          <a:effectLst/>
        </p:spPr>
      </p:pic>
      <p:sp>
        <p:nvSpPr>
          <p:cNvPr id="11" name="Rectangle: Rounded Corners 10">
            <a:extLst>
              <a:ext uri="{FF2B5EF4-FFF2-40B4-BE49-F238E27FC236}">
                <a16:creationId xmlns:a16="http://schemas.microsoft.com/office/drawing/2014/main" id="{C65FC8FC-DDCE-99B2-92A6-CD3B421C22B9}"/>
              </a:ext>
            </a:extLst>
          </p:cNvPr>
          <p:cNvSpPr/>
          <p:nvPr/>
        </p:nvSpPr>
        <p:spPr bwMode="auto">
          <a:xfrm>
            <a:off x="5723906" y="1619250"/>
            <a:ext cx="5883894" cy="4687888"/>
          </a:xfrm>
          <a:prstGeom prst="roundRect">
            <a:avLst>
              <a:gd name="adj" fmla="val 2828"/>
            </a:avLst>
          </a:prstGeom>
          <a:solidFill>
            <a:srgbClr val="FDFDFD">
              <a:alpha val="80000"/>
            </a:srgbClr>
          </a:solidFill>
          <a:ln>
            <a:noFill/>
            <a:headEnd type="none" w="med" len="med"/>
            <a:tailEnd type="none" w="med" len="med"/>
          </a:ln>
          <a:effectLst>
            <a:outerShdw blurRad="2286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US" sz="1200" b="0" i="0" u="none" strike="noStrike" kern="1200" cap="none" spc="0" normalizeH="0" baseline="0" noProof="0">
              <a:ln>
                <a:noFill/>
              </a:ln>
              <a:gradFill>
                <a:gsLst>
                  <a:gs pos="2874">
                    <a:srgbClr val="FFFFFF"/>
                  </a:gs>
                  <a:gs pos="17978">
                    <a:srgbClr val="FFFFFF"/>
                  </a:gs>
                </a:gsLst>
                <a:lin ang="2700000" scaled="0"/>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EDE745F9-6DCA-4940-8D6E-14C09D7F3E22}"/>
              </a:ext>
            </a:extLst>
          </p:cNvPr>
          <p:cNvPicPr>
            <a:picLocks/>
          </p:cNvPicPr>
          <p:nvPr/>
        </p:nvPicPr>
        <p:blipFill rotWithShape="1">
          <a:blip r:embed="rId4"/>
          <a:srcRect l="2475" t="-3654" r="2475" b="-3654"/>
          <a:stretch/>
        </p:blipFill>
        <p:spPr>
          <a:xfrm>
            <a:off x="5812422" y="1713013"/>
            <a:ext cx="5706862" cy="4500363"/>
          </a:xfrm>
          <a:prstGeom prst="roundRect">
            <a:avLst>
              <a:gd name="adj" fmla="val 2382"/>
            </a:avLst>
          </a:prstGeom>
          <a:solidFill>
            <a:srgbClr val="FFFFFF"/>
          </a:solidFill>
        </p:spPr>
      </p:pic>
      <p:sp>
        <p:nvSpPr>
          <p:cNvPr id="2" name="TextBox 1">
            <a:extLst>
              <a:ext uri="{FF2B5EF4-FFF2-40B4-BE49-F238E27FC236}">
                <a16:creationId xmlns:a16="http://schemas.microsoft.com/office/drawing/2014/main" id="{EE0DDC08-94F9-ABA4-36FF-556976D69F9A}"/>
              </a:ext>
            </a:extLst>
          </p:cNvPr>
          <p:cNvSpPr txBox="1">
            <a:spLocks/>
          </p:cNvSpPr>
          <p:nvPr/>
        </p:nvSpPr>
        <p:spPr>
          <a:xfrm>
            <a:off x="1330326" y="2117042"/>
            <a:ext cx="4149340" cy="1159292"/>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400"/>
              </a:spcAft>
              <a:buClr>
                <a:srgbClr val="000000"/>
              </a:buClr>
              <a:buSzPct val="100000"/>
              <a:buFontTx/>
              <a:buNone/>
              <a:tabLst/>
              <a:defRPr/>
            </a:pPr>
            <a:r>
              <a:rPr kumimoji="0" lang="en-US" sz="16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Secure once and enforce across engines</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light"/>
                <a:ea typeface="+mn-ea"/>
                <a:cs typeface="+mn-cs"/>
              </a:rPr>
              <a:t>Define security once in OneLake, and all engines will enforce it uniformly as they process queries and jobs, streamlining data security management and optimizing processes.</a:t>
            </a:r>
            <a:endParaRPr kumimoji="0" lang="en-US" sz="1800" b="0" i="0" u="none" strike="noStrike" kern="1200" cap="none" spc="0" normalizeH="0" baseline="0" noProof="0">
              <a:ln>
                <a:noFill/>
              </a:ln>
              <a:solidFill>
                <a:srgbClr val="000000"/>
              </a:solidFill>
              <a:effectLst/>
              <a:uLnTx/>
              <a:uFillTx/>
              <a:latin typeface="Segoe Sans Text Semilight"/>
              <a:ea typeface="+mn-ea"/>
              <a:cs typeface="+mn-cs"/>
            </a:endParaRPr>
          </a:p>
        </p:txBody>
      </p:sp>
      <p:grpSp>
        <p:nvGrpSpPr>
          <p:cNvPr id="29" name="Group 28">
            <a:extLst>
              <a:ext uri="{FF2B5EF4-FFF2-40B4-BE49-F238E27FC236}">
                <a16:creationId xmlns:a16="http://schemas.microsoft.com/office/drawing/2014/main" id="{026434F1-236F-DFC8-1E03-C62FCF7CB685}"/>
              </a:ext>
            </a:extLst>
          </p:cNvPr>
          <p:cNvGrpSpPr>
            <a:grpSpLocks/>
          </p:cNvGrpSpPr>
          <p:nvPr/>
        </p:nvGrpSpPr>
        <p:grpSpPr>
          <a:xfrm>
            <a:off x="584200" y="2117042"/>
            <a:ext cx="553712" cy="553708"/>
            <a:chOff x="5925032" y="-357423"/>
            <a:chExt cx="574860" cy="574860"/>
          </a:xfrm>
        </p:grpSpPr>
        <p:sp>
          <p:nvSpPr>
            <p:cNvPr id="30" name="Oval 29">
              <a:extLst>
                <a:ext uri="{FF2B5EF4-FFF2-40B4-BE49-F238E27FC236}">
                  <a16:creationId xmlns:a16="http://schemas.microsoft.com/office/drawing/2014/main" id="{05EBFFC5-DAC4-6C3C-61E6-03AFE0300A9F}"/>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sp>
          <p:nvSpPr>
            <p:cNvPr id="31" name="Oval 30">
              <a:extLst>
                <a:ext uri="{FF2B5EF4-FFF2-40B4-BE49-F238E27FC236}">
                  <a16:creationId xmlns:a16="http://schemas.microsoft.com/office/drawing/2014/main" id="{96B268D1-3DFA-B9DC-7362-0ABB6EB6C494}"/>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137160"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sp>
        <p:nvSpPr>
          <p:cNvPr id="8" name="TextBox 7">
            <a:extLst>
              <a:ext uri="{FF2B5EF4-FFF2-40B4-BE49-F238E27FC236}">
                <a16:creationId xmlns:a16="http://schemas.microsoft.com/office/drawing/2014/main" id="{EF119038-1DA7-002A-62F6-4EE95F8C4AF9}"/>
              </a:ext>
            </a:extLst>
          </p:cNvPr>
          <p:cNvSpPr txBox="1">
            <a:spLocks/>
          </p:cNvSpPr>
          <p:nvPr/>
        </p:nvSpPr>
        <p:spPr>
          <a:xfrm>
            <a:off x="1330326" y="3633688"/>
            <a:ext cx="4109690" cy="94384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400"/>
              </a:spcAft>
              <a:buClr>
                <a:srgbClr val="000000"/>
              </a:buClr>
              <a:buSzPct val="100000"/>
              <a:buFontTx/>
              <a:buNone/>
              <a:tabLst/>
              <a:defRPr/>
            </a:pPr>
            <a:r>
              <a:rPr kumimoji="0" lang="en-US" sz="16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Define granular security for secure sharing</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light"/>
                <a:ea typeface="+mn-ea"/>
                <a:cs typeface="+mn-cs"/>
              </a:rPr>
              <a:t>Create roles within a data item that grants access only to granular items with a </a:t>
            </a:r>
            <a:r>
              <a:rPr kumimoji="0" lang="en-US" sz="1400" b="0" i="0" u="none" strike="noStrike" kern="1200" cap="none" spc="0" normalizeH="0" baseline="0" noProof="0" err="1">
                <a:ln>
                  <a:noFill/>
                </a:ln>
                <a:solidFill>
                  <a:srgbClr val="000000"/>
                </a:solidFill>
                <a:effectLst/>
                <a:uLnTx/>
                <a:uFillTx/>
                <a:latin typeface="Segoe Sans Text Semilight"/>
                <a:ea typeface="+mn-ea"/>
                <a:cs typeface="+mn-cs"/>
              </a:rPr>
              <a:t>lakehouse</a:t>
            </a:r>
            <a:r>
              <a:rPr kumimoji="0" lang="en-US" sz="1400" b="0" i="0" u="none" strike="noStrike" kern="1200" cap="none" spc="0" normalizeH="0" baseline="0" noProof="0">
                <a:ln>
                  <a:noFill/>
                </a:ln>
                <a:solidFill>
                  <a:srgbClr val="000000"/>
                </a:solidFill>
                <a:effectLst/>
                <a:uLnTx/>
                <a:uFillTx/>
                <a:latin typeface="Segoe Sans Text Semilight"/>
                <a:ea typeface="+mn-ea"/>
                <a:cs typeface="+mn-cs"/>
              </a:rPr>
              <a:t>. This includes tables and folders or rows (RLS) and columns (CLS)</a:t>
            </a:r>
            <a:endParaRPr kumimoji="0" lang="en-US" sz="1800" b="0" i="0" u="none" strike="noStrike" kern="1200" cap="none" spc="0" normalizeH="0" baseline="0" noProof="0">
              <a:ln>
                <a:noFill/>
              </a:ln>
              <a:solidFill>
                <a:srgbClr val="000000"/>
              </a:solidFill>
              <a:effectLst/>
              <a:uLnTx/>
              <a:uFillTx/>
              <a:latin typeface="Segoe Sans Text Semilight"/>
              <a:ea typeface="+mn-ea"/>
              <a:cs typeface="+mn-cs"/>
            </a:endParaRPr>
          </a:p>
        </p:txBody>
      </p:sp>
      <p:grpSp>
        <p:nvGrpSpPr>
          <p:cNvPr id="33" name="Group 32">
            <a:extLst>
              <a:ext uri="{FF2B5EF4-FFF2-40B4-BE49-F238E27FC236}">
                <a16:creationId xmlns:a16="http://schemas.microsoft.com/office/drawing/2014/main" id="{C92F258F-87DF-3B4C-D59B-8C546C4ECB4E}"/>
              </a:ext>
            </a:extLst>
          </p:cNvPr>
          <p:cNvGrpSpPr>
            <a:grpSpLocks/>
          </p:cNvGrpSpPr>
          <p:nvPr/>
        </p:nvGrpSpPr>
        <p:grpSpPr>
          <a:xfrm>
            <a:off x="584200" y="3633688"/>
            <a:ext cx="553712" cy="553708"/>
            <a:chOff x="5925032" y="-357423"/>
            <a:chExt cx="574860" cy="574860"/>
          </a:xfrm>
        </p:grpSpPr>
        <p:sp>
          <p:nvSpPr>
            <p:cNvPr id="34" name="Oval 33">
              <a:extLst>
                <a:ext uri="{FF2B5EF4-FFF2-40B4-BE49-F238E27FC236}">
                  <a16:creationId xmlns:a16="http://schemas.microsoft.com/office/drawing/2014/main" id="{363012F2-EE90-6901-26C6-6643FAE4804E}"/>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sp>
          <p:nvSpPr>
            <p:cNvPr id="35" name="Oval 34">
              <a:extLst>
                <a:ext uri="{FF2B5EF4-FFF2-40B4-BE49-F238E27FC236}">
                  <a16:creationId xmlns:a16="http://schemas.microsoft.com/office/drawing/2014/main" id="{424CA3EA-5CAF-5A9B-BE11-22F778333844}"/>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137160"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sp>
        <p:nvSpPr>
          <p:cNvPr id="10" name="TextBox 9">
            <a:extLst>
              <a:ext uri="{FF2B5EF4-FFF2-40B4-BE49-F238E27FC236}">
                <a16:creationId xmlns:a16="http://schemas.microsoft.com/office/drawing/2014/main" id="{EBC2A4B5-D5E0-89D2-2FE5-0E8B44E3CC07}"/>
              </a:ext>
            </a:extLst>
          </p:cNvPr>
          <p:cNvSpPr txBox="1">
            <a:spLocks/>
          </p:cNvSpPr>
          <p:nvPr/>
        </p:nvSpPr>
        <p:spPr>
          <a:xfrm>
            <a:off x="1330325" y="4934890"/>
            <a:ext cx="4109691" cy="943848"/>
          </a:xfrm>
          <a:prstGeom prst="rect">
            <a:avLst/>
          </a:prstGeom>
          <a:noFill/>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400"/>
              </a:spcAft>
              <a:buClr>
                <a:srgbClr val="000000"/>
              </a:buClr>
              <a:buSzPct val="100000"/>
              <a:buFontTx/>
              <a:buNone/>
              <a:tabLst/>
              <a:defRPr/>
            </a:pPr>
            <a:r>
              <a:rPr kumimoji="0" lang="en-US" sz="1600" b="0" i="0" u="none" strike="noStrike" kern="1200" cap="none" spc="0" normalizeH="0" baseline="0" noProof="0">
                <a:ln>
                  <a:noFill/>
                </a:ln>
                <a:solidFill>
                  <a:srgbClr val="8661C5"/>
                </a:solidFill>
                <a:effectLst/>
                <a:uLnTx/>
                <a:uFillTx/>
                <a:latin typeface="Segoe Sans Display Semibold" pitchFamily="2" charset="0"/>
                <a:ea typeface="+mn-ea"/>
                <a:cs typeface="Segoe Sans Display Semibold" pitchFamily="2" charset="0"/>
              </a:rPr>
              <a:t>Centrally manage all permissions in Fabric</a:t>
            </a:r>
          </a:p>
          <a:p>
            <a:pPr marL="0" marR="0" lvl="0" indent="0" algn="l" defTabSz="914367"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light"/>
                <a:ea typeface="+mn-ea"/>
                <a:cs typeface="+mn-cs"/>
              </a:rPr>
              <a:t>Use OneLake security to centrally manage roles and their permissions across all domains and workspaces </a:t>
            </a:r>
            <a:br>
              <a:rPr kumimoji="0" lang="en-US" sz="1400" b="0" i="0" u="none" strike="noStrike" kern="1200" cap="none" spc="0" normalizeH="0" baseline="0" noProof="0">
                <a:ln>
                  <a:noFill/>
                </a:ln>
                <a:solidFill>
                  <a:srgbClr val="000000"/>
                </a:solidFill>
                <a:effectLst/>
                <a:uLnTx/>
                <a:uFillTx/>
                <a:latin typeface="Segoe Sans Text Semilight"/>
                <a:ea typeface="+mn-ea"/>
                <a:cs typeface="+mn-cs"/>
              </a:rPr>
            </a:br>
            <a:r>
              <a:rPr kumimoji="0" lang="en-US" sz="1400" b="0" i="0" u="none" strike="noStrike" kern="1200" cap="none" spc="0" normalizeH="0" baseline="0" noProof="0">
                <a:ln>
                  <a:noFill/>
                </a:ln>
                <a:solidFill>
                  <a:srgbClr val="000000"/>
                </a:solidFill>
                <a:effectLst/>
                <a:uLnTx/>
                <a:uFillTx/>
                <a:latin typeface="Segoe Sans Text Semilight"/>
                <a:ea typeface="+mn-ea"/>
                <a:cs typeface="+mn-cs"/>
              </a:rPr>
              <a:t>in Fabric.</a:t>
            </a:r>
            <a:endParaRPr kumimoji="0" lang="en-US" sz="1800" b="0" i="0" u="none" strike="noStrike" kern="1200" cap="none" spc="0" normalizeH="0" baseline="0" noProof="0">
              <a:ln>
                <a:noFill/>
              </a:ln>
              <a:solidFill>
                <a:srgbClr val="000000"/>
              </a:solidFill>
              <a:effectLst/>
              <a:uLnTx/>
              <a:uFillTx/>
              <a:latin typeface="Segoe Sans Text Semilight"/>
              <a:ea typeface="+mn-ea"/>
              <a:cs typeface="+mn-cs"/>
            </a:endParaRPr>
          </a:p>
        </p:txBody>
      </p:sp>
      <p:grpSp>
        <p:nvGrpSpPr>
          <p:cNvPr id="37" name="Group 36">
            <a:extLst>
              <a:ext uri="{FF2B5EF4-FFF2-40B4-BE49-F238E27FC236}">
                <a16:creationId xmlns:a16="http://schemas.microsoft.com/office/drawing/2014/main" id="{0611754B-38DE-F512-4E21-E219D8A4B022}"/>
              </a:ext>
            </a:extLst>
          </p:cNvPr>
          <p:cNvGrpSpPr>
            <a:grpSpLocks/>
          </p:cNvGrpSpPr>
          <p:nvPr/>
        </p:nvGrpSpPr>
        <p:grpSpPr>
          <a:xfrm>
            <a:off x="584200" y="4934890"/>
            <a:ext cx="553712" cy="553708"/>
            <a:chOff x="5925032" y="-357423"/>
            <a:chExt cx="574860" cy="574860"/>
          </a:xfrm>
        </p:grpSpPr>
        <p:sp>
          <p:nvSpPr>
            <p:cNvPr id="38" name="Oval 37">
              <a:extLst>
                <a:ext uri="{FF2B5EF4-FFF2-40B4-BE49-F238E27FC236}">
                  <a16:creationId xmlns:a16="http://schemas.microsoft.com/office/drawing/2014/main" id="{C5415D19-E6AC-D6D3-A95F-C687D8223837}"/>
                </a:ext>
              </a:extLst>
            </p:cNvPr>
            <p:cNvSpPr/>
            <p:nvPr/>
          </p:nvSpPr>
          <p:spPr>
            <a:xfrm>
              <a:off x="5925032" y="-357423"/>
              <a:ext cx="574860" cy="574860"/>
            </a:xfrm>
            <a:prstGeom prst="ellipse">
              <a:avLst/>
            </a:prstGeom>
            <a:gradFill>
              <a:gsLst>
                <a:gs pos="80712">
                  <a:srgbClr val="7A75C1"/>
                </a:gs>
                <a:gs pos="18000">
                  <a:schemeClr val="bg2"/>
                </a:gs>
                <a:gs pos="96000">
                  <a:schemeClr val="accent3"/>
                </a:gs>
              </a:gsLst>
              <a:lin ang="2700000" scaled="1"/>
            </a:gra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225B61"/>
                </a:solidFill>
                <a:effectLst/>
                <a:uLnTx/>
                <a:uFillTx/>
                <a:latin typeface="Segoe Sans Display Semibold" pitchFamily="2" charset="0"/>
                <a:ea typeface="+mn-ea"/>
                <a:cs typeface="Segoe Sans Display Semibold" pitchFamily="2" charset="0"/>
              </a:endParaRPr>
            </a:p>
          </p:txBody>
        </p:sp>
        <p:sp>
          <p:nvSpPr>
            <p:cNvPr id="39" name="Oval 38">
              <a:extLst>
                <a:ext uri="{FF2B5EF4-FFF2-40B4-BE49-F238E27FC236}">
                  <a16:creationId xmlns:a16="http://schemas.microsoft.com/office/drawing/2014/main" id="{442E8EE0-A072-9D3E-3B74-6B5E2D62429A}"/>
                </a:ext>
              </a:extLst>
            </p:cNvPr>
            <p:cNvSpPr/>
            <p:nvPr/>
          </p:nvSpPr>
          <p:spPr>
            <a:xfrm>
              <a:off x="5959377" y="-323078"/>
              <a:ext cx="506171" cy="506171"/>
            </a:xfrm>
            <a:prstGeom prst="ellipse">
              <a:avLst/>
            </a:prstGeom>
            <a:solidFill>
              <a:srgbClr val="FFFFFF"/>
            </a:solidFill>
            <a:ln>
              <a:noFill/>
            </a:ln>
            <a:effectLst>
              <a:outerShdw blurRad="101600" dist="50800" dir="2700000" algn="tl" rotWithShape="0">
                <a:schemeClr val="bg1">
                  <a:lumMod val="50000"/>
                  <a:lumOff val="50000"/>
                  <a:alpha val="2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137160"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IN" sz="3200" b="0" i="0" u="none" strike="noStrike" kern="1200" cap="none" spc="0" normalizeH="0" baseline="0" noProof="0">
                <a:ln>
                  <a:noFill/>
                </a:ln>
                <a:solidFill>
                  <a:srgbClr val="000000"/>
                </a:solidFill>
                <a:effectLst/>
                <a:uLnTx/>
                <a:uFillTx/>
                <a:latin typeface="Segoe Sans Display Semibold" pitchFamily="2" charset="0"/>
                <a:ea typeface="+mn-ea"/>
                <a:cs typeface="Segoe Sans Display Semibold" pitchFamily="2" charset="0"/>
              </a:endParaRPr>
            </a:p>
          </p:txBody>
        </p:sp>
      </p:grpSp>
      <p:cxnSp>
        <p:nvCxnSpPr>
          <p:cNvPr id="43" name="Straight Connector 42">
            <a:extLst>
              <a:ext uri="{FF2B5EF4-FFF2-40B4-BE49-F238E27FC236}">
                <a16:creationId xmlns:a16="http://schemas.microsoft.com/office/drawing/2014/main" id="{CA12BA98-2C85-F54A-55D4-1F191077E8E7}"/>
              </a:ext>
            </a:extLst>
          </p:cNvPr>
          <p:cNvCxnSpPr>
            <a:cxnSpLocks/>
          </p:cNvCxnSpPr>
          <p:nvPr/>
        </p:nvCxnSpPr>
        <p:spPr>
          <a:xfrm>
            <a:off x="1330326" y="3455011"/>
            <a:ext cx="4060824" cy="0"/>
          </a:xfrm>
          <a:prstGeom prst="line">
            <a:avLst/>
          </a:prstGeom>
          <a:ln w="12700">
            <a:solidFill>
              <a:srgbClr val="D7D7D7"/>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A09B259-3D8C-F856-2425-5EBB756CF678}"/>
              </a:ext>
            </a:extLst>
          </p:cNvPr>
          <p:cNvCxnSpPr>
            <a:cxnSpLocks/>
          </p:cNvCxnSpPr>
          <p:nvPr/>
        </p:nvCxnSpPr>
        <p:spPr>
          <a:xfrm>
            <a:off x="1330326" y="4756213"/>
            <a:ext cx="4060824" cy="0"/>
          </a:xfrm>
          <a:prstGeom prst="line">
            <a:avLst/>
          </a:prstGeom>
          <a:ln w="12700">
            <a:solidFill>
              <a:srgbClr val="D7D7D7"/>
            </a:solidFill>
          </a:ln>
        </p:spPr>
        <p:style>
          <a:lnRef idx="1">
            <a:schemeClr val="accent1"/>
          </a:lnRef>
          <a:fillRef idx="0">
            <a:schemeClr val="accent1"/>
          </a:fillRef>
          <a:effectRef idx="0">
            <a:schemeClr val="accent1"/>
          </a:effectRef>
          <a:fontRef idx="minor">
            <a:schemeClr val="tx1"/>
          </a:fontRef>
        </p:style>
      </p:cxnSp>
      <p:sp>
        <p:nvSpPr>
          <p:cNvPr id="6" name="Graphic 55" descr="Icon of a shield with a checkmark">
            <a:extLst>
              <a:ext uri="{FF2B5EF4-FFF2-40B4-BE49-F238E27FC236}">
                <a16:creationId xmlns:a16="http://schemas.microsoft.com/office/drawing/2014/main" id="{03A77E4A-4551-0A91-2896-FD537C141A03}"/>
              </a:ext>
            </a:extLst>
          </p:cNvPr>
          <p:cNvSpPr/>
          <p:nvPr/>
        </p:nvSpPr>
        <p:spPr>
          <a:xfrm>
            <a:off x="711227" y="5045268"/>
            <a:ext cx="299658" cy="332952"/>
          </a:xfrm>
          <a:custGeom>
            <a:avLst/>
            <a:gdLst>
              <a:gd name="connsiteX0" fmla="*/ 339367 w 444042"/>
              <a:gd name="connsiteY0" fmla="*/ 180155 h 493380"/>
              <a:gd name="connsiteX1" fmla="*/ 340504 w 444042"/>
              <a:gd name="connsiteY1" fmla="*/ 154014 h 493380"/>
              <a:gd name="connsiteX2" fmla="*/ 314363 w 444042"/>
              <a:gd name="connsiteY2" fmla="*/ 152878 h 493380"/>
              <a:gd name="connsiteX3" fmla="*/ 179408 w 444042"/>
              <a:gd name="connsiteY3" fmla="*/ 276587 h 493380"/>
              <a:gd name="connsiteX4" fmla="*/ 130261 w 444042"/>
              <a:gd name="connsiteY4" fmla="*/ 227441 h 493380"/>
              <a:gd name="connsiteX5" fmla="*/ 104095 w 444042"/>
              <a:gd name="connsiteY5" fmla="*/ 227441 h 493380"/>
              <a:gd name="connsiteX6" fmla="*/ 104095 w 444042"/>
              <a:gd name="connsiteY6" fmla="*/ 253605 h 493380"/>
              <a:gd name="connsiteX7" fmla="*/ 165768 w 444042"/>
              <a:gd name="connsiteY7" fmla="*/ 315278 h 493380"/>
              <a:gd name="connsiteX8" fmla="*/ 191353 w 444042"/>
              <a:gd name="connsiteY8" fmla="*/ 315835 h 493380"/>
              <a:gd name="connsiteX9" fmla="*/ 339367 w 444042"/>
              <a:gd name="connsiteY9" fmla="*/ 180155 h 493380"/>
              <a:gd name="connsiteX10" fmla="*/ 425541 w 444042"/>
              <a:gd name="connsiteY10" fmla="*/ 74007 h 493380"/>
              <a:gd name="connsiteX11" fmla="*/ 233122 w 444042"/>
              <a:gd name="connsiteY11" fmla="*/ 3700 h 493380"/>
              <a:gd name="connsiteX12" fmla="*/ 210920 w 444042"/>
              <a:gd name="connsiteY12" fmla="*/ 3700 h 493380"/>
              <a:gd name="connsiteX13" fmla="*/ 18502 w 444042"/>
              <a:gd name="connsiteY13" fmla="*/ 74007 h 493380"/>
              <a:gd name="connsiteX14" fmla="*/ 0 w 444042"/>
              <a:gd name="connsiteY14" fmla="*/ 92509 h 493380"/>
              <a:gd name="connsiteX15" fmla="*/ 0 w 444042"/>
              <a:gd name="connsiteY15" fmla="*/ 222021 h 493380"/>
              <a:gd name="connsiteX16" fmla="*/ 215240 w 444042"/>
              <a:gd name="connsiteY16" fmla="*/ 492093 h 493380"/>
              <a:gd name="connsiteX17" fmla="*/ 228803 w 444042"/>
              <a:gd name="connsiteY17" fmla="*/ 492093 h 493380"/>
              <a:gd name="connsiteX18" fmla="*/ 444043 w 444042"/>
              <a:gd name="connsiteY18" fmla="*/ 222021 h 493380"/>
              <a:gd name="connsiteX19" fmla="*/ 444043 w 444042"/>
              <a:gd name="connsiteY19" fmla="*/ 92509 h 493380"/>
              <a:gd name="connsiteX20" fmla="*/ 425541 w 444042"/>
              <a:gd name="connsiteY20" fmla="*/ 74007 h 493380"/>
              <a:gd name="connsiteX21" fmla="*/ 37004 w 444042"/>
              <a:gd name="connsiteY21" fmla="*/ 110466 h 493380"/>
              <a:gd name="connsiteX22" fmla="*/ 222021 w 444042"/>
              <a:gd name="connsiteY22" fmla="*/ 41390 h 493380"/>
              <a:gd name="connsiteX23" fmla="*/ 407039 w 444042"/>
              <a:gd name="connsiteY23" fmla="*/ 110466 h 493380"/>
              <a:gd name="connsiteX24" fmla="*/ 407039 w 444042"/>
              <a:gd name="connsiteY24" fmla="*/ 222021 h 493380"/>
              <a:gd name="connsiteX25" fmla="*/ 222021 w 444042"/>
              <a:gd name="connsiteY25" fmla="*/ 454944 h 493380"/>
              <a:gd name="connsiteX26" fmla="*/ 37004 w 444042"/>
              <a:gd name="connsiteY26" fmla="*/ 222021 h 493380"/>
              <a:gd name="connsiteX27" fmla="*/ 37004 w 444042"/>
              <a:gd name="connsiteY27" fmla="*/ 110466 h 49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44042" h="493380">
                <a:moveTo>
                  <a:pt x="339367" y="180155"/>
                </a:moveTo>
                <a:cubicBezTo>
                  <a:pt x="346899" y="173250"/>
                  <a:pt x="347409" y="161546"/>
                  <a:pt x="340504" y="154014"/>
                </a:cubicBezTo>
                <a:cubicBezTo>
                  <a:pt x="333599" y="146482"/>
                  <a:pt x="321894" y="145973"/>
                  <a:pt x="314363" y="152878"/>
                </a:cubicBezTo>
                <a:lnTo>
                  <a:pt x="179408" y="276587"/>
                </a:lnTo>
                <a:lnTo>
                  <a:pt x="130261" y="227441"/>
                </a:lnTo>
                <a:cubicBezTo>
                  <a:pt x="123035" y="220216"/>
                  <a:pt x="111321" y="220216"/>
                  <a:pt x="104095" y="227441"/>
                </a:cubicBezTo>
                <a:cubicBezTo>
                  <a:pt x="96870" y="234667"/>
                  <a:pt x="96870" y="246380"/>
                  <a:pt x="104095" y="253605"/>
                </a:cubicBezTo>
                <a:lnTo>
                  <a:pt x="165768" y="315278"/>
                </a:lnTo>
                <a:cubicBezTo>
                  <a:pt x="172772" y="322284"/>
                  <a:pt x="184051" y="322528"/>
                  <a:pt x="191353" y="315835"/>
                </a:cubicBezTo>
                <a:lnTo>
                  <a:pt x="339367" y="180155"/>
                </a:lnTo>
                <a:close/>
                <a:moveTo>
                  <a:pt x="425541" y="74007"/>
                </a:moveTo>
                <a:cubicBezTo>
                  <a:pt x="359837" y="74007"/>
                  <a:pt x="295831" y="50732"/>
                  <a:pt x="233122" y="3700"/>
                </a:cubicBezTo>
                <a:cubicBezTo>
                  <a:pt x="226543" y="-1233"/>
                  <a:pt x="217500" y="-1233"/>
                  <a:pt x="210920" y="3700"/>
                </a:cubicBezTo>
                <a:cubicBezTo>
                  <a:pt x="148211" y="50732"/>
                  <a:pt x="84206" y="74007"/>
                  <a:pt x="18502" y="74007"/>
                </a:cubicBezTo>
                <a:cubicBezTo>
                  <a:pt x="8284" y="74007"/>
                  <a:pt x="0" y="82291"/>
                  <a:pt x="0" y="92509"/>
                </a:cubicBezTo>
                <a:lnTo>
                  <a:pt x="0" y="222021"/>
                </a:lnTo>
                <a:cubicBezTo>
                  <a:pt x="0" y="345396"/>
                  <a:pt x="72960" y="436043"/>
                  <a:pt x="215240" y="492093"/>
                </a:cubicBezTo>
                <a:cubicBezTo>
                  <a:pt x="219599" y="493810"/>
                  <a:pt x="224444" y="493810"/>
                  <a:pt x="228803" y="492093"/>
                </a:cubicBezTo>
                <a:cubicBezTo>
                  <a:pt x="371082" y="436043"/>
                  <a:pt x="444043" y="345396"/>
                  <a:pt x="444043" y="222021"/>
                </a:cubicBezTo>
                <a:lnTo>
                  <a:pt x="444043" y="92509"/>
                </a:lnTo>
                <a:cubicBezTo>
                  <a:pt x="444043" y="82291"/>
                  <a:pt x="435759" y="74007"/>
                  <a:pt x="425541" y="74007"/>
                </a:cubicBezTo>
                <a:close/>
                <a:moveTo>
                  <a:pt x="37004" y="110466"/>
                </a:moveTo>
                <a:cubicBezTo>
                  <a:pt x="100584" y="106715"/>
                  <a:pt x="162343" y="83586"/>
                  <a:pt x="222021" y="41390"/>
                </a:cubicBezTo>
                <a:cubicBezTo>
                  <a:pt x="281701" y="83586"/>
                  <a:pt x="343460" y="106715"/>
                  <a:pt x="407039" y="110466"/>
                </a:cubicBezTo>
                <a:lnTo>
                  <a:pt x="407039" y="222021"/>
                </a:lnTo>
                <a:cubicBezTo>
                  <a:pt x="407039" y="327003"/>
                  <a:pt x="346516" y="404052"/>
                  <a:pt x="222021" y="454944"/>
                </a:cubicBezTo>
                <a:cubicBezTo>
                  <a:pt x="97526" y="404052"/>
                  <a:pt x="37004" y="327003"/>
                  <a:pt x="37004" y="222021"/>
                </a:cubicBezTo>
                <a:lnTo>
                  <a:pt x="37004" y="110466"/>
                </a:ln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Graphic 10">
            <a:extLst>
              <a:ext uri="{FF2B5EF4-FFF2-40B4-BE49-F238E27FC236}">
                <a16:creationId xmlns:a16="http://schemas.microsoft.com/office/drawing/2014/main" id="{47B38B74-6C29-FE0F-56FE-D5889A6E82AF}"/>
              </a:ext>
            </a:extLst>
          </p:cNvPr>
          <p:cNvSpPr/>
          <p:nvPr/>
        </p:nvSpPr>
        <p:spPr>
          <a:xfrm>
            <a:off x="704848" y="3754334"/>
            <a:ext cx="312416" cy="312416"/>
          </a:xfrm>
          <a:custGeom>
            <a:avLst/>
            <a:gdLst>
              <a:gd name="connsiteX0" fmla="*/ 95250 w 200025"/>
              <a:gd name="connsiteY0" fmla="*/ 0 h 200025"/>
              <a:gd name="connsiteX1" fmla="*/ 190500 w 200025"/>
              <a:gd name="connsiteY1" fmla="*/ 95250 h 200025"/>
              <a:gd name="connsiteX2" fmla="*/ 189757 w 200025"/>
              <a:gd name="connsiteY2" fmla="*/ 107252 h 200025"/>
              <a:gd name="connsiteX3" fmla="*/ 175755 w 200025"/>
              <a:gd name="connsiteY3" fmla="*/ 86630 h 200025"/>
              <a:gd name="connsiteX4" fmla="*/ 86492 w 200025"/>
              <a:gd name="connsiteY4" fmla="*/ 14902 h 200025"/>
              <a:gd name="connsiteX5" fmla="*/ 14288 w 200025"/>
              <a:gd name="connsiteY5" fmla="*/ 95250 h 200025"/>
              <a:gd name="connsiteX6" fmla="*/ 95240 w 200025"/>
              <a:gd name="connsiteY6" fmla="*/ 176222 h 200025"/>
              <a:gd name="connsiteX7" fmla="*/ 104775 w 200025"/>
              <a:gd name="connsiteY7" fmla="*/ 175660 h 200025"/>
              <a:gd name="connsiteX8" fmla="*/ 104775 w 200025"/>
              <a:gd name="connsiteY8" fmla="*/ 185738 h 200025"/>
              <a:gd name="connsiteX9" fmla="*/ 105156 w 200025"/>
              <a:gd name="connsiteY9" fmla="*/ 189995 h 200025"/>
              <a:gd name="connsiteX10" fmla="*/ 95250 w 200025"/>
              <a:gd name="connsiteY10" fmla="*/ 190500 h 200025"/>
              <a:gd name="connsiteX11" fmla="*/ 0 w 200025"/>
              <a:gd name="connsiteY11" fmla="*/ 95250 h 200025"/>
              <a:gd name="connsiteX12" fmla="*/ 95250 w 200025"/>
              <a:gd name="connsiteY12" fmla="*/ 0 h 200025"/>
              <a:gd name="connsiteX13" fmla="*/ 176089 w 200025"/>
              <a:gd name="connsiteY13" fmla="*/ 99841 h 200025"/>
              <a:gd name="connsiteX14" fmla="*/ 142711 w 200025"/>
              <a:gd name="connsiteY14" fmla="*/ 95366 h 200025"/>
              <a:gd name="connsiteX15" fmla="*/ 133350 w 200025"/>
              <a:gd name="connsiteY15" fmla="*/ 114300 h 200025"/>
              <a:gd name="connsiteX16" fmla="*/ 133350 w 200025"/>
              <a:gd name="connsiteY16" fmla="*/ 123825 h 200025"/>
              <a:gd name="connsiteX17" fmla="*/ 128588 w 200025"/>
              <a:gd name="connsiteY17" fmla="*/ 123825 h 200025"/>
              <a:gd name="connsiteX18" fmla="*/ 114300 w 200025"/>
              <a:gd name="connsiteY18" fmla="*/ 138113 h 200025"/>
              <a:gd name="connsiteX19" fmla="*/ 114300 w 200025"/>
              <a:gd name="connsiteY19" fmla="*/ 185738 h 200025"/>
              <a:gd name="connsiteX20" fmla="*/ 128588 w 200025"/>
              <a:gd name="connsiteY20" fmla="*/ 200025 h 200025"/>
              <a:gd name="connsiteX21" fmla="*/ 185738 w 200025"/>
              <a:gd name="connsiteY21" fmla="*/ 200025 h 200025"/>
              <a:gd name="connsiteX22" fmla="*/ 200025 w 200025"/>
              <a:gd name="connsiteY22" fmla="*/ 185738 h 200025"/>
              <a:gd name="connsiteX23" fmla="*/ 200025 w 200025"/>
              <a:gd name="connsiteY23" fmla="*/ 138113 h 200025"/>
              <a:gd name="connsiteX24" fmla="*/ 185738 w 200025"/>
              <a:gd name="connsiteY24" fmla="*/ 123825 h 200025"/>
              <a:gd name="connsiteX25" fmla="*/ 180975 w 200025"/>
              <a:gd name="connsiteY25" fmla="*/ 123825 h 200025"/>
              <a:gd name="connsiteX26" fmla="*/ 180975 w 200025"/>
              <a:gd name="connsiteY26" fmla="*/ 114300 h 200025"/>
              <a:gd name="connsiteX27" fmla="*/ 176089 w 200025"/>
              <a:gd name="connsiteY27" fmla="*/ 99841 h 200025"/>
              <a:gd name="connsiteX28" fmla="*/ 153419 w 200025"/>
              <a:gd name="connsiteY28" fmla="*/ 170688 h 200025"/>
              <a:gd name="connsiteX29" fmla="*/ 148404 w 200025"/>
              <a:gd name="connsiteY29" fmla="*/ 158177 h 200025"/>
              <a:gd name="connsiteX30" fmla="*/ 160915 w 200025"/>
              <a:gd name="connsiteY30" fmla="*/ 153162 h 200025"/>
              <a:gd name="connsiteX31" fmla="*/ 165930 w 200025"/>
              <a:gd name="connsiteY31" fmla="*/ 165673 h 200025"/>
              <a:gd name="connsiteX32" fmla="*/ 153419 w 200025"/>
              <a:gd name="connsiteY32" fmla="*/ 170688 h 200025"/>
              <a:gd name="connsiteX33" fmla="*/ 147638 w 200025"/>
              <a:gd name="connsiteY33" fmla="*/ 114300 h 200025"/>
              <a:gd name="connsiteX34" fmla="*/ 157163 w 200025"/>
              <a:gd name="connsiteY34" fmla="*/ 104775 h 200025"/>
              <a:gd name="connsiteX35" fmla="*/ 166688 w 200025"/>
              <a:gd name="connsiteY35" fmla="*/ 114300 h 200025"/>
              <a:gd name="connsiteX36" fmla="*/ 166688 w 200025"/>
              <a:gd name="connsiteY36" fmla="*/ 123825 h 200025"/>
              <a:gd name="connsiteX37" fmla="*/ 147638 w 200025"/>
              <a:gd name="connsiteY37" fmla="*/ 123825 h 200025"/>
              <a:gd name="connsiteX38" fmla="*/ 147638 w 200025"/>
              <a:gd name="connsiteY38" fmla="*/ 114300 h 200025"/>
              <a:gd name="connsiteX39" fmla="*/ 83344 w 200025"/>
              <a:gd name="connsiteY39" fmla="*/ 108966 h 200025"/>
              <a:gd name="connsiteX40" fmla="*/ 125921 w 200025"/>
              <a:gd name="connsiteY40" fmla="*/ 66389 h 200025"/>
              <a:gd name="connsiteX41" fmla="*/ 136024 w 200025"/>
              <a:gd name="connsiteY41" fmla="*/ 66429 h 200025"/>
              <a:gd name="connsiteX42" fmla="*/ 136712 w 200025"/>
              <a:gd name="connsiteY42" fmla="*/ 75686 h 200025"/>
              <a:gd name="connsiteX43" fmla="*/ 136017 w 200025"/>
              <a:gd name="connsiteY43" fmla="*/ 76486 h 200025"/>
              <a:gd name="connsiteX44" fmla="*/ 88392 w 200025"/>
              <a:gd name="connsiteY44" fmla="*/ 124111 h 200025"/>
              <a:gd name="connsiteX45" fmla="*/ 79096 w 200025"/>
              <a:gd name="connsiteY45" fmla="*/ 124806 h 200025"/>
              <a:gd name="connsiteX46" fmla="*/ 78296 w 200025"/>
              <a:gd name="connsiteY46" fmla="*/ 124111 h 200025"/>
              <a:gd name="connsiteX47" fmla="*/ 54483 w 200025"/>
              <a:gd name="connsiteY47" fmla="*/ 100298 h 200025"/>
              <a:gd name="connsiteX48" fmla="*/ 54522 w 200025"/>
              <a:gd name="connsiteY48" fmla="*/ 90195 h 200025"/>
              <a:gd name="connsiteX49" fmla="*/ 63779 w 200025"/>
              <a:gd name="connsiteY49" fmla="*/ 89506 h 200025"/>
              <a:gd name="connsiteX50" fmla="*/ 64579 w 200025"/>
              <a:gd name="connsiteY50" fmla="*/ 90202 h 200025"/>
              <a:gd name="connsiteX51" fmla="*/ 83344 w 200025"/>
              <a:gd name="connsiteY51" fmla="*/ 108966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0025" h="200025">
                <a:moveTo>
                  <a:pt x="95250" y="0"/>
                </a:moveTo>
                <a:cubicBezTo>
                  <a:pt x="147857" y="0"/>
                  <a:pt x="190500" y="42643"/>
                  <a:pt x="190500" y="95250"/>
                </a:cubicBezTo>
                <a:cubicBezTo>
                  <a:pt x="190500" y="99317"/>
                  <a:pt x="190243" y="103318"/>
                  <a:pt x="189757" y="107252"/>
                </a:cubicBezTo>
                <a:cubicBezTo>
                  <a:pt x="187928" y="98828"/>
                  <a:pt x="182910" y="91437"/>
                  <a:pt x="175755" y="86630"/>
                </a:cubicBezTo>
                <a:cubicBezTo>
                  <a:pt x="170913" y="42173"/>
                  <a:pt x="130948" y="10060"/>
                  <a:pt x="86492" y="14902"/>
                </a:cubicBezTo>
                <a:cubicBezTo>
                  <a:pt x="45465" y="19371"/>
                  <a:pt x="14363" y="53980"/>
                  <a:pt x="14288" y="95250"/>
                </a:cubicBezTo>
                <a:cubicBezTo>
                  <a:pt x="14282" y="139964"/>
                  <a:pt x="50526" y="176217"/>
                  <a:pt x="95240" y="176222"/>
                </a:cubicBezTo>
                <a:cubicBezTo>
                  <a:pt x="98427" y="176223"/>
                  <a:pt x="101611" y="176035"/>
                  <a:pt x="104775" y="175660"/>
                </a:cubicBezTo>
                <a:lnTo>
                  <a:pt x="104775" y="185738"/>
                </a:lnTo>
                <a:cubicBezTo>
                  <a:pt x="104775" y="187185"/>
                  <a:pt x="104908" y="188614"/>
                  <a:pt x="105156" y="189995"/>
                </a:cubicBezTo>
                <a:cubicBezTo>
                  <a:pt x="101865" y="190333"/>
                  <a:pt x="98558" y="190502"/>
                  <a:pt x="95250" y="190500"/>
                </a:cubicBezTo>
                <a:cubicBezTo>
                  <a:pt x="42643" y="190500"/>
                  <a:pt x="0" y="147857"/>
                  <a:pt x="0" y="95250"/>
                </a:cubicBezTo>
                <a:cubicBezTo>
                  <a:pt x="0" y="42643"/>
                  <a:pt x="42643" y="0"/>
                  <a:pt x="95250" y="0"/>
                </a:cubicBezTo>
                <a:close/>
                <a:moveTo>
                  <a:pt x="176089" y="99841"/>
                </a:moveTo>
                <a:cubicBezTo>
                  <a:pt x="168108" y="89388"/>
                  <a:pt x="153164" y="87385"/>
                  <a:pt x="142711" y="95366"/>
                </a:cubicBezTo>
                <a:cubicBezTo>
                  <a:pt x="136809" y="99872"/>
                  <a:pt x="133347" y="106874"/>
                  <a:pt x="133350" y="114300"/>
                </a:cubicBezTo>
                <a:lnTo>
                  <a:pt x="133350" y="123825"/>
                </a:lnTo>
                <a:lnTo>
                  <a:pt x="128588" y="123825"/>
                </a:lnTo>
                <a:cubicBezTo>
                  <a:pt x="120697" y="123825"/>
                  <a:pt x="114300" y="130222"/>
                  <a:pt x="114300" y="138113"/>
                </a:cubicBezTo>
                <a:lnTo>
                  <a:pt x="114300" y="185738"/>
                </a:lnTo>
                <a:cubicBezTo>
                  <a:pt x="114300" y="193628"/>
                  <a:pt x="120697" y="200025"/>
                  <a:pt x="128588" y="200025"/>
                </a:cubicBezTo>
                <a:lnTo>
                  <a:pt x="185738" y="200025"/>
                </a:lnTo>
                <a:cubicBezTo>
                  <a:pt x="193628" y="200025"/>
                  <a:pt x="200025" y="193628"/>
                  <a:pt x="200025" y="185738"/>
                </a:cubicBezTo>
                <a:lnTo>
                  <a:pt x="200025" y="138113"/>
                </a:lnTo>
                <a:cubicBezTo>
                  <a:pt x="200025" y="130222"/>
                  <a:pt x="193628" y="123825"/>
                  <a:pt x="185738" y="123825"/>
                </a:cubicBezTo>
                <a:lnTo>
                  <a:pt x="180975" y="123825"/>
                </a:lnTo>
                <a:lnTo>
                  <a:pt x="180975" y="114300"/>
                </a:lnTo>
                <a:cubicBezTo>
                  <a:pt x="180984" y="109074"/>
                  <a:pt x="179266" y="103991"/>
                  <a:pt x="176089" y="99841"/>
                </a:cubicBezTo>
                <a:close/>
                <a:moveTo>
                  <a:pt x="153419" y="170688"/>
                </a:moveTo>
                <a:cubicBezTo>
                  <a:pt x="148580" y="168618"/>
                  <a:pt x="146334" y="163017"/>
                  <a:pt x="148404" y="158177"/>
                </a:cubicBezTo>
                <a:cubicBezTo>
                  <a:pt x="150474" y="153337"/>
                  <a:pt x="156076" y="151092"/>
                  <a:pt x="160915" y="153162"/>
                </a:cubicBezTo>
                <a:cubicBezTo>
                  <a:pt x="165755" y="155232"/>
                  <a:pt x="168000" y="160833"/>
                  <a:pt x="165930" y="165673"/>
                </a:cubicBezTo>
                <a:cubicBezTo>
                  <a:pt x="163860" y="170513"/>
                  <a:pt x="158259" y="172758"/>
                  <a:pt x="153419" y="170688"/>
                </a:cubicBezTo>
                <a:close/>
                <a:moveTo>
                  <a:pt x="147638" y="114300"/>
                </a:moveTo>
                <a:cubicBezTo>
                  <a:pt x="147638" y="109039"/>
                  <a:pt x="151902" y="104775"/>
                  <a:pt x="157163" y="104775"/>
                </a:cubicBezTo>
                <a:cubicBezTo>
                  <a:pt x="162423" y="104775"/>
                  <a:pt x="166688" y="109039"/>
                  <a:pt x="166688" y="114300"/>
                </a:cubicBezTo>
                <a:lnTo>
                  <a:pt x="166688" y="123825"/>
                </a:lnTo>
                <a:lnTo>
                  <a:pt x="147638" y="123825"/>
                </a:lnTo>
                <a:lnTo>
                  <a:pt x="147638" y="114300"/>
                </a:lnTo>
                <a:close/>
                <a:moveTo>
                  <a:pt x="83344" y="108966"/>
                </a:moveTo>
                <a:lnTo>
                  <a:pt x="125921" y="66389"/>
                </a:lnTo>
                <a:cubicBezTo>
                  <a:pt x="128721" y="63610"/>
                  <a:pt x="133244" y="63628"/>
                  <a:pt x="136024" y="66429"/>
                </a:cubicBezTo>
                <a:cubicBezTo>
                  <a:pt x="138499" y="68924"/>
                  <a:pt x="138792" y="72851"/>
                  <a:pt x="136712" y="75686"/>
                </a:cubicBezTo>
                <a:lnTo>
                  <a:pt x="136017" y="76486"/>
                </a:lnTo>
                <a:lnTo>
                  <a:pt x="88392" y="124111"/>
                </a:lnTo>
                <a:cubicBezTo>
                  <a:pt x="85893" y="126611"/>
                  <a:pt x="81940" y="126906"/>
                  <a:pt x="79096" y="124806"/>
                </a:cubicBezTo>
                <a:lnTo>
                  <a:pt x="78296" y="124111"/>
                </a:lnTo>
                <a:lnTo>
                  <a:pt x="54483" y="100298"/>
                </a:lnTo>
                <a:cubicBezTo>
                  <a:pt x="51704" y="97498"/>
                  <a:pt x="51722" y="92974"/>
                  <a:pt x="54522" y="90195"/>
                </a:cubicBezTo>
                <a:cubicBezTo>
                  <a:pt x="57018" y="87720"/>
                  <a:pt x="60945" y="87427"/>
                  <a:pt x="63779" y="89506"/>
                </a:cubicBezTo>
                <a:lnTo>
                  <a:pt x="64579" y="90202"/>
                </a:lnTo>
                <a:lnTo>
                  <a:pt x="83344" y="108966"/>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25B61"/>
              </a:solidFill>
              <a:effectLst/>
              <a:uLnTx/>
              <a:uFillTx/>
              <a:latin typeface="Segoe Sans Text Semilight"/>
              <a:ea typeface="+mn-ea"/>
              <a:cs typeface="+mn-cs"/>
            </a:endParaRPr>
          </a:p>
        </p:txBody>
      </p:sp>
      <p:sp>
        <p:nvSpPr>
          <p:cNvPr id="12" name="Graphic 81" descr="Icon of an app window with a closed padlock">
            <a:extLst>
              <a:ext uri="{FF2B5EF4-FFF2-40B4-BE49-F238E27FC236}">
                <a16:creationId xmlns:a16="http://schemas.microsoft.com/office/drawing/2014/main" id="{41873B9E-2E81-4370-1BF9-FDC68054134D}"/>
              </a:ext>
            </a:extLst>
          </p:cNvPr>
          <p:cNvSpPr/>
          <p:nvPr/>
        </p:nvSpPr>
        <p:spPr>
          <a:xfrm>
            <a:off x="715015" y="2247855"/>
            <a:ext cx="292082" cy="292082"/>
          </a:xfrm>
          <a:custGeom>
            <a:avLst/>
            <a:gdLst>
              <a:gd name="connsiteX0" fmla="*/ 228003 w 309156"/>
              <a:gd name="connsiteY0" fmla="*/ 0 h 309156"/>
              <a:gd name="connsiteX1" fmla="*/ 278241 w 309156"/>
              <a:gd name="connsiteY1" fmla="*/ 50238 h 309156"/>
              <a:gd name="connsiteX2" fmla="*/ 278241 w 309156"/>
              <a:gd name="connsiteY2" fmla="*/ 132172 h 309156"/>
              <a:gd name="connsiteX3" fmla="*/ 255054 w 309156"/>
              <a:gd name="connsiteY3" fmla="*/ 118174 h 309156"/>
              <a:gd name="connsiteX4" fmla="*/ 255054 w 309156"/>
              <a:gd name="connsiteY4" fmla="*/ 85018 h 309156"/>
              <a:gd name="connsiteX5" fmla="*/ 23187 w 309156"/>
              <a:gd name="connsiteY5" fmla="*/ 85018 h 309156"/>
              <a:gd name="connsiteX6" fmla="*/ 23187 w 309156"/>
              <a:gd name="connsiteY6" fmla="*/ 228003 h 309156"/>
              <a:gd name="connsiteX7" fmla="*/ 50238 w 309156"/>
              <a:gd name="connsiteY7" fmla="*/ 255054 h 309156"/>
              <a:gd name="connsiteX8" fmla="*/ 154578 w 309156"/>
              <a:gd name="connsiteY8" fmla="*/ 255054 h 309156"/>
              <a:gd name="connsiteX9" fmla="*/ 154578 w 309156"/>
              <a:gd name="connsiteY9" fmla="*/ 278241 h 309156"/>
              <a:gd name="connsiteX10" fmla="*/ 50238 w 309156"/>
              <a:gd name="connsiteY10" fmla="*/ 278241 h 309156"/>
              <a:gd name="connsiteX11" fmla="*/ 0 w 309156"/>
              <a:gd name="connsiteY11" fmla="*/ 228003 h 309156"/>
              <a:gd name="connsiteX12" fmla="*/ 0 w 309156"/>
              <a:gd name="connsiteY12" fmla="*/ 50238 h 309156"/>
              <a:gd name="connsiteX13" fmla="*/ 50238 w 309156"/>
              <a:gd name="connsiteY13" fmla="*/ 0 h 309156"/>
              <a:gd name="connsiteX14" fmla="*/ 228003 w 309156"/>
              <a:gd name="connsiteY14" fmla="*/ 0 h 309156"/>
              <a:gd name="connsiteX15" fmla="*/ 228003 w 309156"/>
              <a:gd name="connsiteY15" fmla="*/ 23187 h 309156"/>
              <a:gd name="connsiteX16" fmla="*/ 50238 w 309156"/>
              <a:gd name="connsiteY16" fmla="*/ 23187 h 309156"/>
              <a:gd name="connsiteX17" fmla="*/ 23187 w 309156"/>
              <a:gd name="connsiteY17" fmla="*/ 50238 h 309156"/>
              <a:gd name="connsiteX18" fmla="*/ 23187 w 309156"/>
              <a:gd name="connsiteY18" fmla="*/ 61831 h 309156"/>
              <a:gd name="connsiteX19" fmla="*/ 255054 w 309156"/>
              <a:gd name="connsiteY19" fmla="*/ 61831 h 309156"/>
              <a:gd name="connsiteX20" fmla="*/ 255054 w 309156"/>
              <a:gd name="connsiteY20" fmla="*/ 50238 h 309156"/>
              <a:gd name="connsiteX21" fmla="*/ 228003 w 309156"/>
              <a:gd name="connsiteY21" fmla="*/ 23187 h 309156"/>
              <a:gd name="connsiteX22" fmla="*/ 200952 w 309156"/>
              <a:gd name="connsiteY22" fmla="*/ 185494 h 309156"/>
              <a:gd name="connsiteX23" fmla="*/ 193223 w 309156"/>
              <a:gd name="connsiteY23" fmla="*/ 185494 h 309156"/>
              <a:gd name="connsiteX24" fmla="*/ 170036 w 309156"/>
              <a:gd name="connsiteY24" fmla="*/ 208681 h 309156"/>
              <a:gd name="connsiteX25" fmla="*/ 170036 w 309156"/>
              <a:gd name="connsiteY25" fmla="*/ 285970 h 309156"/>
              <a:gd name="connsiteX26" fmla="*/ 193223 w 309156"/>
              <a:gd name="connsiteY26" fmla="*/ 309157 h 309156"/>
              <a:gd name="connsiteX27" fmla="*/ 285970 w 309156"/>
              <a:gd name="connsiteY27" fmla="*/ 309157 h 309156"/>
              <a:gd name="connsiteX28" fmla="*/ 309157 w 309156"/>
              <a:gd name="connsiteY28" fmla="*/ 285970 h 309156"/>
              <a:gd name="connsiteX29" fmla="*/ 309157 w 309156"/>
              <a:gd name="connsiteY29" fmla="*/ 208681 h 309156"/>
              <a:gd name="connsiteX30" fmla="*/ 285970 w 309156"/>
              <a:gd name="connsiteY30" fmla="*/ 185494 h 309156"/>
              <a:gd name="connsiteX31" fmla="*/ 278241 w 309156"/>
              <a:gd name="connsiteY31" fmla="*/ 185494 h 309156"/>
              <a:gd name="connsiteX32" fmla="*/ 278241 w 309156"/>
              <a:gd name="connsiteY32" fmla="*/ 170036 h 309156"/>
              <a:gd name="connsiteX33" fmla="*/ 239596 w 309156"/>
              <a:gd name="connsiteY33" fmla="*/ 131392 h 309156"/>
              <a:gd name="connsiteX34" fmla="*/ 200952 w 309156"/>
              <a:gd name="connsiteY34" fmla="*/ 170036 h 309156"/>
              <a:gd name="connsiteX35" fmla="*/ 200952 w 309156"/>
              <a:gd name="connsiteY35" fmla="*/ 185494 h 309156"/>
              <a:gd name="connsiteX36" fmla="*/ 224139 w 309156"/>
              <a:gd name="connsiteY36" fmla="*/ 170036 h 309156"/>
              <a:gd name="connsiteX37" fmla="*/ 239596 w 309156"/>
              <a:gd name="connsiteY37" fmla="*/ 154578 h 309156"/>
              <a:gd name="connsiteX38" fmla="*/ 255054 w 309156"/>
              <a:gd name="connsiteY38" fmla="*/ 170036 h 309156"/>
              <a:gd name="connsiteX39" fmla="*/ 255054 w 309156"/>
              <a:gd name="connsiteY39" fmla="*/ 185494 h 309156"/>
              <a:gd name="connsiteX40" fmla="*/ 224139 w 309156"/>
              <a:gd name="connsiteY40" fmla="*/ 185494 h 309156"/>
              <a:gd name="connsiteX41" fmla="*/ 224139 w 309156"/>
              <a:gd name="connsiteY41" fmla="*/ 170036 h 309156"/>
              <a:gd name="connsiteX42" fmla="*/ 255054 w 309156"/>
              <a:gd name="connsiteY42" fmla="*/ 247325 h 309156"/>
              <a:gd name="connsiteX43" fmla="*/ 239596 w 309156"/>
              <a:gd name="connsiteY43" fmla="*/ 262783 h 309156"/>
              <a:gd name="connsiteX44" fmla="*/ 224139 w 309156"/>
              <a:gd name="connsiteY44" fmla="*/ 247325 h 309156"/>
              <a:gd name="connsiteX45" fmla="*/ 239596 w 309156"/>
              <a:gd name="connsiteY45" fmla="*/ 231868 h 309156"/>
              <a:gd name="connsiteX46" fmla="*/ 255054 w 309156"/>
              <a:gd name="connsiteY46" fmla="*/ 247325 h 30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09156" h="309156">
                <a:moveTo>
                  <a:pt x="228003" y="0"/>
                </a:moveTo>
                <a:cubicBezTo>
                  <a:pt x="255748" y="0"/>
                  <a:pt x="278241" y="22492"/>
                  <a:pt x="278241" y="50238"/>
                </a:cubicBezTo>
                <a:lnTo>
                  <a:pt x="278241" y="132172"/>
                </a:lnTo>
                <a:cubicBezTo>
                  <a:pt x="271905" y="125708"/>
                  <a:pt x="263961" y="120825"/>
                  <a:pt x="255054" y="118174"/>
                </a:cubicBezTo>
                <a:lnTo>
                  <a:pt x="255054" y="85018"/>
                </a:lnTo>
                <a:lnTo>
                  <a:pt x="23187" y="85018"/>
                </a:lnTo>
                <a:lnTo>
                  <a:pt x="23187" y="228003"/>
                </a:lnTo>
                <a:cubicBezTo>
                  <a:pt x="23187" y="242943"/>
                  <a:pt x="35298" y="255054"/>
                  <a:pt x="50238" y="255054"/>
                </a:cubicBezTo>
                <a:lnTo>
                  <a:pt x="154578" y="255054"/>
                </a:lnTo>
                <a:lnTo>
                  <a:pt x="154578" y="278241"/>
                </a:lnTo>
                <a:lnTo>
                  <a:pt x="50238" y="278241"/>
                </a:lnTo>
                <a:cubicBezTo>
                  <a:pt x="22492" y="278241"/>
                  <a:pt x="0" y="255748"/>
                  <a:pt x="0" y="228003"/>
                </a:cubicBezTo>
                <a:lnTo>
                  <a:pt x="0" y="50238"/>
                </a:lnTo>
                <a:cubicBezTo>
                  <a:pt x="0" y="22492"/>
                  <a:pt x="22492" y="0"/>
                  <a:pt x="50238" y="0"/>
                </a:cubicBezTo>
                <a:lnTo>
                  <a:pt x="228003" y="0"/>
                </a:lnTo>
                <a:close/>
                <a:moveTo>
                  <a:pt x="228003" y="23187"/>
                </a:moveTo>
                <a:lnTo>
                  <a:pt x="50238" y="23187"/>
                </a:lnTo>
                <a:cubicBezTo>
                  <a:pt x="35298" y="23187"/>
                  <a:pt x="23187" y="35298"/>
                  <a:pt x="23187" y="50238"/>
                </a:cubicBezTo>
                <a:lnTo>
                  <a:pt x="23187" y="61831"/>
                </a:lnTo>
                <a:lnTo>
                  <a:pt x="255054" y="61831"/>
                </a:lnTo>
                <a:lnTo>
                  <a:pt x="255054" y="50238"/>
                </a:lnTo>
                <a:cubicBezTo>
                  <a:pt x="255054" y="35298"/>
                  <a:pt x="242943" y="23187"/>
                  <a:pt x="228003" y="23187"/>
                </a:cubicBezTo>
                <a:close/>
                <a:moveTo>
                  <a:pt x="200952" y="185494"/>
                </a:moveTo>
                <a:lnTo>
                  <a:pt x="193223" y="185494"/>
                </a:lnTo>
                <a:cubicBezTo>
                  <a:pt x="180418" y="185494"/>
                  <a:pt x="170036" y="195875"/>
                  <a:pt x="170036" y="208681"/>
                </a:cubicBezTo>
                <a:lnTo>
                  <a:pt x="170036" y="285970"/>
                </a:lnTo>
                <a:cubicBezTo>
                  <a:pt x="170036" y="298775"/>
                  <a:pt x="180418" y="309157"/>
                  <a:pt x="193223" y="309157"/>
                </a:cubicBezTo>
                <a:lnTo>
                  <a:pt x="285970" y="309157"/>
                </a:lnTo>
                <a:cubicBezTo>
                  <a:pt x="298775" y="309157"/>
                  <a:pt x="309157" y="298775"/>
                  <a:pt x="309157" y="285970"/>
                </a:cubicBezTo>
                <a:lnTo>
                  <a:pt x="309157" y="208681"/>
                </a:lnTo>
                <a:cubicBezTo>
                  <a:pt x="309157" y="195875"/>
                  <a:pt x="298775" y="185494"/>
                  <a:pt x="285970" y="185494"/>
                </a:cubicBezTo>
                <a:lnTo>
                  <a:pt x="278241" y="185494"/>
                </a:lnTo>
                <a:lnTo>
                  <a:pt x="278241" y="170036"/>
                </a:lnTo>
                <a:cubicBezTo>
                  <a:pt x="278241" y="148694"/>
                  <a:pt x="260939" y="131392"/>
                  <a:pt x="239596" y="131392"/>
                </a:cubicBezTo>
                <a:cubicBezTo>
                  <a:pt x="218254" y="131392"/>
                  <a:pt x="200952" y="148694"/>
                  <a:pt x="200952" y="170036"/>
                </a:cubicBezTo>
                <a:lnTo>
                  <a:pt x="200952" y="185494"/>
                </a:lnTo>
                <a:close/>
                <a:moveTo>
                  <a:pt x="224139" y="170036"/>
                </a:moveTo>
                <a:cubicBezTo>
                  <a:pt x="224139" y="161499"/>
                  <a:pt x="231059" y="154578"/>
                  <a:pt x="239596" y="154578"/>
                </a:cubicBezTo>
                <a:cubicBezTo>
                  <a:pt x="248134" y="154578"/>
                  <a:pt x="255054" y="161499"/>
                  <a:pt x="255054" y="170036"/>
                </a:cubicBezTo>
                <a:lnTo>
                  <a:pt x="255054" y="185494"/>
                </a:lnTo>
                <a:lnTo>
                  <a:pt x="224139" y="185494"/>
                </a:lnTo>
                <a:lnTo>
                  <a:pt x="224139" y="170036"/>
                </a:lnTo>
                <a:close/>
                <a:moveTo>
                  <a:pt x="255054" y="247325"/>
                </a:moveTo>
                <a:cubicBezTo>
                  <a:pt x="255054" y="255863"/>
                  <a:pt x="248134" y="262783"/>
                  <a:pt x="239596" y="262783"/>
                </a:cubicBezTo>
                <a:cubicBezTo>
                  <a:pt x="231059" y="262783"/>
                  <a:pt x="224139" y="255863"/>
                  <a:pt x="224139" y="247325"/>
                </a:cubicBezTo>
                <a:cubicBezTo>
                  <a:pt x="224139" y="238788"/>
                  <a:pt x="231059" y="231868"/>
                  <a:pt x="239596" y="231868"/>
                </a:cubicBezTo>
                <a:cubicBezTo>
                  <a:pt x="248134" y="231868"/>
                  <a:pt x="255054" y="238788"/>
                  <a:pt x="255054" y="247325"/>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849F2A53-77E0-EB41-FBED-9EAE6C02FEC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976"/>
          <a:stretch/>
        </p:blipFill>
        <p:spPr bwMode="auto">
          <a:xfrm>
            <a:off x="5802447" y="1732443"/>
            <a:ext cx="5716837"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31346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4AD2-A89B-1073-BF3D-840F7A9839D9}"/>
              </a:ext>
            </a:extLst>
          </p:cNvPr>
          <p:cNvSpPr>
            <a:spLocks noGrp="1"/>
          </p:cNvSpPr>
          <p:nvPr>
            <p:ph type="title"/>
          </p:nvPr>
        </p:nvSpPr>
        <p:spPr>
          <a:xfrm>
            <a:off x="585216" y="2980408"/>
            <a:ext cx="9144000" cy="553998"/>
          </a:xfrm>
        </p:spPr>
        <p:txBody>
          <a:bodyPr/>
          <a:lstStyle/>
          <a:p>
            <a:r>
              <a:rPr lang="en-US"/>
              <a:t>Secure and compliant by default</a:t>
            </a:r>
            <a:endParaRPr lang="en-NL"/>
          </a:p>
        </p:txBody>
      </p:sp>
    </p:spTree>
    <p:extLst>
      <p:ext uri="{BB962C8B-B14F-4D97-AF65-F5344CB8AC3E}">
        <p14:creationId xmlns:p14="http://schemas.microsoft.com/office/powerpoint/2010/main" val="2888256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87101-2310-E218-2DBA-5013FA32126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3A7930D8-28B7-B789-E45E-BD6D650C4173}"/>
              </a:ext>
            </a:extLst>
          </p:cNvPr>
          <p:cNvSpPr>
            <a:spLocks noGrp="1"/>
          </p:cNvSpPr>
          <p:nvPr>
            <p:ph type="title"/>
          </p:nvPr>
        </p:nvSpPr>
        <p:spPr>
          <a:xfrm>
            <a:off x="584199" y="457200"/>
            <a:ext cx="11017250" cy="1107996"/>
          </a:xfrm>
        </p:spPr>
        <p:txBody>
          <a:bodyPr/>
          <a:lstStyle/>
          <a:p>
            <a:r>
              <a:rPr lang="en-US" dirty="0"/>
              <a:t>Fabric encryption &amp; multi-geo: </a:t>
            </a:r>
            <a:br>
              <a:rPr lang="en-US" dirty="0"/>
            </a:br>
            <a:r>
              <a:rPr lang="en-US" dirty="0"/>
              <a:t>Data Residency</a:t>
            </a:r>
          </a:p>
        </p:txBody>
      </p:sp>
      <p:sp>
        <p:nvSpPr>
          <p:cNvPr id="883" name="Content Placeholder 2">
            <a:extLst>
              <a:ext uri="{FF2B5EF4-FFF2-40B4-BE49-F238E27FC236}">
                <a16:creationId xmlns:a16="http://schemas.microsoft.com/office/drawing/2014/main" id="{0D257345-ED3A-7401-1CA6-B550A1A16293}"/>
              </a:ext>
            </a:extLst>
          </p:cNvPr>
          <p:cNvSpPr txBox="1">
            <a:spLocks/>
          </p:cNvSpPr>
          <p:nvPr/>
        </p:nvSpPr>
        <p:spPr>
          <a:xfrm>
            <a:off x="584199" y="2270056"/>
            <a:ext cx="4714876" cy="3262432"/>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05">
              <a:spcBef>
                <a:spcPts val="0"/>
              </a:spcBef>
              <a:spcAft>
                <a:spcPts val="3000"/>
              </a:spcAft>
              <a:buNone/>
              <a:defRPr/>
            </a:pPr>
            <a:r>
              <a:rPr lang="en-US" sz="1800" dirty="0"/>
              <a:t>All data at rest is encrypted by default by Fabric. CMK for OneLake is coming soon.</a:t>
            </a:r>
          </a:p>
          <a:p>
            <a:pPr marL="0" indent="0" defTabSz="932205">
              <a:spcBef>
                <a:spcPts val="0"/>
              </a:spcBef>
              <a:spcAft>
                <a:spcPts val="3000"/>
              </a:spcAft>
              <a:buNone/>
              <a:defRPr/>
            </a:pPr>
            <a:r>
              <a:rPr lang="en-US" sz="1800" dirty="0"/>
              <a:t>Fabric multi-geo capacities allows control</a:t>
            </a:r>
            <a:br>
              <a:rPr lang="en-US" sz="1800" dirty="0"/>
            </a:br>
            <a:r>
              <a:rPr lang="en-US" sz="1800" dirty="0"/>
              <a:t>over content storage location in one of 54 data centers world-wide.</a:t>
            </a:r>
          </a:p>
          <a:p>
            <a:pPr marL="0" indent="0" defTabSz="932205">
              <a:spcBef>
                <a:spcPts val="0"/>
              </a:spcBef>
              <a:spcAft>
                <a:spcPts val="3000"/>
              </a:spcAft>
              <a:buNone/>
              <a:defRPr/>
            </a:pPr>
            <a:r>
              <a:rPr lang="en-US" sz="1800" dirty="0">
                <a:solidFill>
                  <a:srgbClr val="000000"/>
                </a:solidFill>
              </a:rPr>
              <a:t>OneLake which logically spans the world, Workspaces can reside in different regions around the world while still being part of </a:t>
            </a:r>
            <a:br>
              <a:rPr lang="en-US" sz="1800" dirty="0">
                <a:solidFill>
                  <a:srgbClr val="000000"/>
                </a:solidFill>
              </a:rPr>
            </a:br>
            <a:r>
              <a:rPr lang="en-US" sz="1800" dirty="0">
                <a:solidFill>
                  <a:srgbClr val="000000"/>
                </a:solidFill>
              </a:rPr>
              <a:t>the same data lake.</a:t>
            </a:r>
          </a:p>
        </p:txBody>
      </p:sp>
      <p:cxnSp>
        <p:nvCxnSpPr>
          <p:cNvPr id="1320" name="Straight Arrow Connector 1319" descr="Dark grey line">
            <a:extLst>
              <a:ext uri="{FF2B5EF4-FFF2-40B4-BE49-F238E27FC236}">
                <a16:creationId xmlns:a16="http://schemas.microsoft.com/office/drawing/2014/main" id="{AF662FC9-712A-28A0-BA74-D146911E9DCF}"/>
              </a:ext>
              <a:ext uri="{C183D7F6-B498-43B3-948B-1728B52AA6E4}">
                <adec:decorative xmlns:adec="http://schemas.microsoft.com/office/drawing/2017/decorative" val="0"/>
              </a:ext>
            </a:extLst>
          </p:cNvPr>
          <p:cNvCxnSpPr>
            <a:cxnSpLocks/>
          </p:cNvCxnSpPr>
          <p:nvPr/>
        </p:nvCxnSpPr>
        <p:spPr>
          <a:xfrm>
            <a:off x="584199" y="3006480"/>
            <a:ext cx="4714876" cy="0"/>
          </a:xfrm>
          <a:prstGeom prst="straightConnector1">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4" name="Straight Arrow Connector 1323" descr="Dark grey line">
            <a:extLst>
              <a:ext uri="{FF2B5EF4-FFF2-40B4-BE49-F238E27FC236}">
                <a16:creationId xmlns:a16="http://schemas.microsoft.com/office/drawing/2014/main" id="{4168C199-E44F-1060-7CC6-6CDEDDD7B692}"/>
              </a:ext>
              <a:ext uri="{C183D7F6-B498-43B3-948B-1728B52AA6E4}">
                <adec:decorative xmlns:adec="http://schemas.microsoft.com/office/drawing/2017/decorative" val="0"/>
              </a:ext>
            </a:extLst>
          </p:cNvPr>
          <p:cNvCxnSpPr>
            <a:cxnSpLocks/>
          </p:cNvCxnSpPr>
          <p:nvPr/>
        </p:nvCxnSpPr>
        <p:spPr>
          <a:xfrm>
            <a:off x="584199" y="4191337"/>
            <a:ext cx="4714876" cy="0"/>
          </a:xfrm>
          <a:prstGeom prst="straightConnector1">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26" name="Group 1325" descr="An image of a laptop screen that shows a world map with multiple blue dots spread across various locations, representing global data centers or service points. The dots are distributed across different continents, highlighting a worldwide network or infrastructure, possibly related to cloud services, data storage, or server locations.">
            <a:extLst>
              <a:ext uri="{FF2B5EF4-FFF2-40B4-BE49-F238E27FC236}">
                <a16:creationId xmlns:a16="http://schemas.microsoft.com/office/drawing/2014/main" id="{8854CE80-D525-D990-298C-FF168083077C}"/>
              </a:ext>
            </a:extLst>
          </p:cNvPr>
          <p:cNvGrpSpPr/>
          <p:nvPr/>
        </p:nvGrpSpPr>
        <p:grpSpPr>
          <a:xfrm>
            <a:off x="5725971" y="2339376"/>
            <a:ext cx="5874053" cy="3123792"/>
            <a:chOff x="5725971" y="2339376"/>
            <a:chExt cx="5874053" cy="3123792"/>
          </a:xfrm>
        </p:grpSpPr>
        <p:sp>
          <p:nvSpPr>
            <p:cNvPr id="885" name="Round Same-side Corner of Rectangle 884">
              <a:extLst>
                <a:ext uri="{FF2B5EF4-FFF2-40B4-BE49-F238E27FC236}">
                  <a16:creationId xmlns:a16="http://schemas.microsoft.com/office/drawing/2014/main" id="{8381A422-CC0B-9E8B-269A-AC4CA00DEED1}"/>
                </a:ext>
                <a:ext uri="{C183D7F6-B498-43B3-948B-1728B52AA6E4}">
                  <adec:decorative xmlns:adec="http://schemas.microsoft.com/office/drawing/2017/decorative" val="1"/>
                </a:ext>
              </a:extLst>
            </p:cNvPr>
            <p:cNvSpPr/>
            <p:nvPr/>
          </p:nvSpPr>
          <p:spPr bwMode="auto">
            <a:xfrm>
              <a:off x="5992973" y="2339376"/>
              <a:ext cx="5340048" cy="2973064"/>
            </a:xfrm>
            <a:prstGeom prst="round2SameRect">
              <a:avLst>
                <a:gd name="adj1" fmla="val 4730"/>
                <a:gd name="adj2" fmla="val 0"/>
              </a:avLst>
            </a:prstGeom>
            <a:solidFill>
              <a:schemeClr val="bg1">
                <a:lumMod val="95000"/>
              </a:schemeClr>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88" name="Group 887">
              <a:extLst>
                <a:ext uri="{FF2B5EF4-FFF2-40B4-BE49-F238E27FC236}">
                  <a16:creationId xmlns:a16="http://schemas.microsoft.com/office/drawing/2014/main" id="{553112A9-A457-D5F6-314B-09985DD9477A}"/>
                </a:ext>
                <a:ext uri="{C183D7F6-B498-43B3-948B-1728B52AA6E4}">
                  <adec:decorative xmlns:adec="http://schemas.microsoft.com/office/drawing/2017/decorative" val="1"/>
                </a:ext>
              </a:extLst>
            </p:cNvPr>
            <p:cNvGrpSpPr/>
            <p:nvPr/>
          </p:nvGrpSpPr>
          <p:grpSpPr>
            <a:xfrm>
              <a:off x="6133445" y="2597554"/>
              <a:ext cx="5023225" cy="2632322"/>
              <a:chOff x="4805904" y="2237405"/>
              <a:chExt cx="6183100" cy="3240131"/>
            </a:xfrm>
          </p:grpSpPr>
          <p:sp>
            <p:nvSpPr>
              <p:cNvPr id="925" name="Shape 2279">
                <a:extLst>
                  <a:ext uri="{FF2B5EF4-FFF2-40B4-BE49-F238E27FC236}">
                    <a16:creationId xmlns:a16="http://schemas.microsoft.com/office/drawing/2014/main" id="{8546C9E5-7D10-AAF2-F22F-4DAAB5ED0515}"/>
                  </a:ext>
                  <a:ext uri="{C183D7F6-B498-43B3-948B-1728B52AA6E4}">
                    <adec:decorative xmlns:adec="http://schemas.microsoft.com/office/drawing/2017/decorative" val="1"/>
                  </a:ext>
                </a:extLst>
              </p:cNvPr>
              <p:cNvSpPr/>
              <p:nvPr/>
            </p:nvSpPr>
            <p:spPr>
              <a:xfrm>
                <a:off x="7022510" y="2252429"/>
                <a:ext cx="31902" cy="15024"/>
              </a:xfrm>
              <a:custGeom>
                <a:avLst/>
                <a:gdLst/>
                <a:ahLst/>
                <a:cxnLst/>
                <a:rect l="0" t="0" r="0" b="0"/>
                <a:pathLst>
                  <a:path w="120000" h="120000" extrusionOk="0">
                    <a:moveTo>
                      <a:pt x="53333" y="90000"/>
                    </a:moveTo>
                    <a:cubicBezTo>
                      <a:pt x="53333" y="90000"/>
                      <a:pt x="13333" y="60000"/>
                      <a:pt x="13333" y="60000"/>
                    </a:cubicBezTo>
                    <a:cubicBezTo>
                      <a:pt x="13333" y="60000"/>
                      <a:pt x="53333" y="60000"/>
                      <a:pt x="66666" y="60000"/>
                    </a:cubicBezTo>
                    <a:cubicBezTo>
                      <a:pt x="40000" y="30000"/>
                      <a:pt x="13333" y="60000"/>
                      <a:pt x="0" y="0"/>
                    </a:cubicBezTo>
                    <a:cubicBezTo>
                      <a:pt x="13333" y="30000"/>
                      <a:pt x="106666" y="0"/>
                      <a:pt x="120000" y="60000"/>
                    </a:cubicBezTo>
                    <a:cubicBezTo>
                      <a:pt x="120000" y="60000"/>
                      <a:pt x="80000" y="60000"/>
                      <a:pt x="66666" y="60000"/>
                    </a:cubicBezTo>
                    <a:cubicBezTo>
                      <a:pt x="66666" y="60000"/>
                      <a:pt x="93333" y="120000"/>
                      <a:pt x="53333" y="90000"/>
                    </a:cubicBezTo>
                    <a:cubicBezTo>
                      <a:pt x="40000" y="90000"/>
                      <a:pt x="80000" y="120000"/>
                      <a:pt x="53333"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26" name="Shape 2280">
                <a:extLst>
                  <a:ext uri="{FF2B5EF4-FFF2-40B4-BE49-F238E27FC236}">
                    <a16:creationId xmlns:a16="http://schemas.microsoft.com/office/drawing/2014/main" id="{1ACCA284-7112-ABD2-4E78-6794BF6A15A1}"/>
                  </a:ext>
                  <a:ext uri="{C183D7F6-B498-43B3-948B-1728B52AA6E4}">
                    <adec:decorative xmlns:adec="http://schemas.microsoft.com/office/drawing/2017/decorative" val="1"/>
                  </a:ext>
                </a:extLst>
              </p:cNvPr>
              <p:cNvSpPr/>
              <p:nvPr/>
            </p:nvSpPr>
            <p:spPr>
              <a:xfrm>
                <a:off x="9634938" y="4532289"/>
                <a:ext cx="706572" cy="559635"/>
              </a:xfrm>
              <a:custGeom>
                <a:avLst/>
                <a:gdLst/>
                <a:ahLst/>
                <a:cxnLst/>
                <a:rect l="0" t="0" r="0" b="0"/>
                <a:pathLst>
                  <a:path w="120000" h="120000" extrusionOk="0">
                    <a:moveTo>
                      <a:pt x="59411" y="3157"/>
                    </a:moveTo>
                    <a:cubicBezTo>
                      <a:pt x="58235" y="3157"/>
                      <a:pt x="57647" y="1578"/>
                      <a:pt x="56470" y="1578"/>
                    </a:cubicBezTo>
                    <a:cubicBezTo>
                      <a:pt x="55882" y="789"/>
                      <a:pt x="55882" y="1578"/>
                      <a:pt x="56470" y="2368"/>
                    </a:cubicBezTo>
                    <a:cubicBezTo>
                      <a:pt x="56470" y="3157"/>
                      <a:pt x="57647" y="2368"/>
                      <a:pt x="57647" y="2368"/>
                    </a:cubicBezTo>
                    <a:cubicBezTo>
                      <a:pt x="58235" y="3157"/>
                      <a:pt x="57647" y="4736"/>
                      <a:pt x="58235" y="4736"/>
                    </a:cubicBezTo>
                    <a:cubicBezTo>
                      <a:pt x="58235" y="5526"/>
                      <a:pt x="57647" y="5526"/>
                      <a:pt x="57058" y="5526"/>
                    </a:cubicBezTo>
                    <a:cubicBezTo>
                      <a:pt x="56470" y="6315"/>
                      <a:pt x="55882" y="6315"/>
                      <a:pt x="55294" y="6315"/>
                    </a:cubicBezTo>
                    <a:cubicBezTo>
                      <a:pt x="54117" y="5526"/>
                      <a:pt x="54117" y="6315"/>
                      <a:pt x="52941" y="6315"/>
                    </a:cubicBezTo>
                    <a:cubicBezTo>
                      <a:pt x="51176" y="7105"/>
                      <a:pt x="51764" y="9473"/>
                      <a:pt x="50588" y="10263"/>
                    </a:cubicBezTo>
                    <a:cubicBezTo>
                      <a:pt x="49411" y="11842"/>
                      <a:pt x="48823" y="14210"/>
                      <a:pt x="49411" y="15789"/>
                    </a:cubicBezTo>
                    <a:cubicBezTo>
                      <a:pt x="50588" y="18157"/>
                      <a:pt x="47647" y="16578"/>
                      <a:pt x="47058" y="16578"/>
                    </a:cubicBezTo>
                    <a:cubicBezTo>
                      <a:pt x="46470" y="16578"/>
                      <a:pt x="44705" y="18947"/>
                      <a:pt x="44705" y="18947"/>
                    </a:cubicBezTo>
                    <a:cubicBezTo>
                      <a:pt x="44705" y="18947"/>
                      <a:pt x="44117" y="15000"/>
                      <a:pt x="43529" y="14210"/>
                    </a:cubicBezTo>
                    <a:cubicBezTo>
                      <a:pt x="43529" y="13421"/>
                      <a:pt x="42941" y="13421"/>
                      <a:pt x="42352" y="13421"/>
                    </a:cubicBezTo>
                    <a:cubicBezTo>
                      <a:pt x="41764" y="12631"/>
                      <a:pt x="41764" y="12631"/>
                      <a:pt x="41764" y="11842"/>
                    </a:cubicBezTo>
                    <a:cubicBezTo>
                      <a:pt x="41176" y="11052"/>
                      <a:pt x="41176" y="12631"/>
                      <a:pt x="41176" y="13421"/>
                    </a:cubicBezTo>
                    <a:cubicBezTo>
                      <a:pt x="40588" y="13421"/>
                      <a:pt x="40000" y="13421"/>
                      <a:pt x="40000" y="12631"/>
                    </a:cubicBezTo>
                    <a:cubicBezTo>
                      <a:pt x="38823" y="12631"/>
                      <a:pt x="39411" y="15789"/>
                      <a:pt x="38235" y="15000"/>
                    </a:cubicBezTo>
                    <a:cubicBezTo>
                      <a:pt x="38235" y="15000"/>
                      <a:pt x="37647" y="14210"/>
                      <a:pt x="37647" y="14210"/>
                    </a:cubicBezTo>
                    <a:cubicBezTo>
                      <a:pt x="37058" y="15000"/>
                      <a:pt x="37058" y="15000"/>
                      <a:pt x="37058" y="15000"/>
                    </a:cubicBezTo>
                    <a:cubicBezTo>
                      <a:pt x="35294" y="14210"/>
                      <a:pt x="36470" y="17368"/>
                      <a:pt x="36470" y="17368"/>
                    </a:cubicBezTo>
                    <a:cubicBezTo>
                      <a:pt x="36470" y="17368"/>
                      <a:pt x="35294" y="17368"/>
                      <a:pt x="35294" y="17368"/>
                    </a:cubicBezTo>
                    <a:cubicBezTo>
                      <a:pt x="35294" y="18157"/>
                      <a:pt x="35882" y="18157"/>
                      <a:pt x="35882" y="18157"/>
                    </a:cubicBezTo>
                    <a:cubicBezTo>
                      <a:pt x="35294" y="19736"/>
                      <a:pt x="34705" y="18157"/>
                      <a:pt x="34705" y="20526"/>
                    </a:cubicBezTo>
                    <a:cubicBezTo>
                      <a:pt x="34705" y="21315"/>
                      <a:pt x="35294" y="21315"/>
                      <a:pt x="35294" y="22105"/>
                    </a:cubicBezTo>
                    <a:cubicBezTo>
                      <a:pt x="35294" y="23684"/>
                      <a:pt x="31176" y="20526"/>
                      <a:pt x="31176" y="22894"/>
                    </a:cubicBezTo>
                    <a:cubicBezTo>
                      <a:pt x="31176" y="23684"/>
                      <a:pt x="33529" y="25263"/>
                      <a:pt x="32352" y="26052"/>
                    </a:cubicBezTo>
                    <a:cubicBezTo>
                      <a:pt x="31764" y="26052"/>
                      <a:pt x="31764" y="25263"/>
                      <a:pt x="31764" y="26052"/>
                    </a:cubicBezTo>
                    <a:cubicBezTo>
                      <a:pt x="31176" y="26842"/>
                      <a:pt x="31176" y="26842"/>
                      <a:pt x="30588" y="26052"/>
                    </a:cubicBezTo>
                    <a:cubicBezTo>
                      <a:pt x="30000" y="26052"/>
                      <a:pt x="30588" y="24473"/>
                      <a:pt x="30000" y="23684"/>
                    </a:cubicBezTo>
                    <a:cubicBezTo>
                      <a:pt x="29411" y="22105"/>
                      <a:pt x="28235" y="25263"/>
                      <a:pt x="27647" y="26052"/>
                    </a:cubicBezTo>
                    <a:cubicBezTo>
                      <a:pt x="27647" y="26842"/>
                      <a:pt x="27058" y="27631"/>
                      <a:pt x="27058" y="28421"/>
                    </a:cubicBezTo>
                    <a:cubicBezTo>
                      <a:pt x="27058" y="28421"/>
                      <a:pt x="27647" y="29210"/>
                      <a:pt x="27647" y="30000"/>
                    </a:cubicBezTo>
                    <a:cubicBezTo>
                      <a:pt x="27647" y="30000"/>
                      <a:pt x="26470" y="31578"/>
                      <a:pt x="25882" y="32368"/>
                    </a:cubicBezTo>
                    <a:cubicBezTo>
                      <a:pt x="24117" y="34736"/>
                      <a:pt x="22352" y="36315"/>
                      <a:pt x="20000" y="37105"/>
                    </a:cubicBezTo>
                    <a:cubicBezTo>
                      <a:pt x="18235" y="37105"/>
                      <a:pt x="16470" y="38684"/>
                      <a:pt x="14117" y="39473"/>
                    </a:cubicBezTo>
                    <a:cubicBezTo>
                      <a:pt x="12352" y="40263"/>
                      <a:pt x="10588" y="40263"/>
                      <a:pt x="8823" y="41842"/>
                    </a:cubicBezTo>
                    <a:cubicBezTo>
                      <a:pt x="7647" y="43421"/>
                      <a:pt x="7058" y="43421"/>
                      <a:pt x="5882" y="44210"/>
                    </a:cubicBezTo>
                    <a:cubicBezTo>
                      <a:pt x="5294" y="45000"/>
                      <a:pt x="4117" y="47368"/>
                      <a:pt x="4117" y="47368"/>
                    </a:cubicBezTo>
                    <a:cubicBezTo>
                      <a:pt x="3529" y="47368"/>
                      <a:pt x="4117" y="45000"/>
                      <a:pt x="4117" y="44210"/>
                    </a:cubicBezTo>
                    <a:cubicBezTo>
                      <a:pt x="2941" y="44210"/>
                      <a:pt x="2352" y="48157"/>
                      <a:pt x="2352" y="48157"/>
                    </a:cubicBezTo>
                    <a:cubicBezTo>
                      <a:pt x="2941" y="50526"/>
                      <a:pt x="1764" y="51315"/>
                      <a:pt x="1764" y="53684"/>
                    </a:cubicBezTo>
                    <a:cubicBezTo>
                      <a:pt x="1764" y="54473"/>
                      <a:pt x="4705" y="63157"/>
                      <a:pt x="3529" y="63947"/>
                    </a:cubicBezTo>
                    <a:cubicBezTo>
                      <a:pt x="3529" y="63947"/>
                      <a:pt x="1764" y="60789"/>
                      <a:pt x="1764" y="60789"/>
                    </a:cubicBezTo>
                    <a:cubicBezTo>
                      <a:pt x="1764" y="61578"/>
                      <a:pt x="3529" y="63947"/>
                      <a:pt x="2352" y="64736"/>
                    </a:cubicBezTo>
                    <a:cubicBezTo>
                      <a:pt x="1176" y="64736"/>
                      <a:pt x="1176" y="60789"/>
                      <a:pt x="0" y="60789"/>
                    </a:cubicBezTo>
                    <a:cubicBezTo>
                      <a:pt x="0" y="60789"/>
                      <a:pt x="3529" y="67105"/>
                      <a:pt x="3529" y="67894"/>
                    </a:cubicBezTo>
                    <a:cubicBezTo>
                      <a:pt x="4117" y="68684"/>
                      <a:pt x="3529" y="70263"/>
                      <a:pt x="4117" y="71842"/>
                    </a:cubicBezTo>
                    <a:cubicBezTo>
                      <a:pt x="4705" y="73421"/>
                      <a:pt x="5294" y="74210"/>
                      <a:pt x="5882" y="75789"/>
                    </a:cubicBezTo>
                    <a:cubicBezTo>
                      <a:pt x="6470" y="76578"/>
                      <a:pt x="6470" y="78947"/>
                      <a:pt x="6470" y="79736"/>
                    </a:cubicBezTo>
                    <a:cubicBezTo>
                      <a:pt x="6470" y="81315"/>
                      <a:pt x="7058" y="82894"/>
                      <a:pt x="7647" y="83684"/>
                    </a:cubicBezTo>
                    <a:cubicBezTo>
                      <a:pt x="8235" y="86052"/>
                      <a:pt x="8235" y="86842"/>
                      <a:pt x="8235" y="89210"/>
                    </a:cubicBezTo>
                    <a:cubicBezTo>
                      <a:pt x="8235" y="90000"/>
                      <a:pt x="8235" y="93947"/>
                      <a:pt x="8235" y="93947"/>
                    </a:cubicBezTo>
                    <a:cubicBezTo>
                      <a:pt x="7647" y="94736"/>
                      <a:pt x="7058" y="94736"/>
                      <a:pt x="6470" y="95526"/>
                    </a:cubicBezTo>
                    <a:cubicBezTo>
                      <a:pt x="5882" y="97894"/>
                      <a:pt x="7058" y="97894"/>
                      <a:pt x="7647" y="98684"/>
                    </a:cubicBezTo>
                    <a:cubicBezTo>
                      <a:pt x="10000" y="100263"/>
                      <a:pt x="11764" y="101842"/>
                      <a:pt x="14705" y="101052"/>
                    </a:cubicBezTo>
                    <a:cubicBezTo>
                      <a:pt x="15882" y="100263"/>
                      <a:pt x="17058" y="99473"/>
                      <a:pt x="17647" y="98684"/>
                    </a:cubicBezTo>
                    <a:cubicBezTo>
                      <a:pt x="19411" y="97894"/>
                      <a:pt x="18823" y="98684"/>
                      <a:pt x="19411" y="97105"/>
                    </a:cubicBezTo>
                    <a:cubicBezTo>
                      <a:pt x="20588" y="95526"/>
                      <a:pt x="24705" y="95526"/>
                      <a:pt x="25882" y="96315"/>
                    </a:cubicBezTo>
                    <a:cubicBezTo>
                      <a:pt x="27647" y="96315"/>
                      <a:pt x="30588" y="97894"/>
                      <a:pt x="31764" y="95526"/>
                    </a:cubicBezTo>
                    <a:cubicBezTo>
                      <a:pt x="32352" y="94736"/>
                      <a:pt x="32352" y="93157"/>
                      <a:pt x="33529" y="92368"/>
                    </a:cubicBezTo>
                    <a:cubicBezTo>
                      <a:pt x="34705" y="91578"/>
                      <a:pt x="35882" y="90789"/>
                      <a:pt x="37058" y="90000"/>
                    </a:cubicBezTo>
                    <a:cubicBezTo>
                      <a:pt x="38823" y="88421"/>
                      <a:pt x="41176" y="90000"/>
                      <a:pt x="42941" y="88421"/>
                    </a:cubicBezTo>
                    <a:cubicBezTo>
                      <a:pt x="45882" y="86842"/>
                      <a:pt x="48235" y="86842"/>
                      <a:pt x="51764" y="86052"/>
                    </a:cubicBezTo>
                    <a:cubicBezTo>
                      <a:pt x="52352" y="86052"/>
                      <a:pt x="52941" y="85263"/>
                      <a:pt x="54117" y="85263"/>
                    </a:cubicBezTo>
                    <a:cubicBezTo>
                      <a:pt x="54705" y="86052"/>
                      <a:pt x="55882" y="86842"/>
                      <a:pt x="56470" y="87631"/>
                    </a:cubicBezTo>
                    <a:cubicBezTo>
                      <a:pt x="57058" y="87631"/>
                      <a:pt x="62941" y="89210"/>
                      <a:pt x="62941" y="90000"/>
                    </a:cubicBezTo>
                    <a:cubicBezTo>
                      <a:pt x="62352" y="90789"/>
                      <a:pt x="61764" y="93157"/>
                      <a:pt x="62941" y="92368"/>
                    </a:cubicBezTo>
                    <a:cubicBezTo>
                      <a:pt x="63529" y="92368"/>
                      <a:pt x="64705" y="94736"/>
                      <a:pt x="65294" y="95526"/>
                    </a:cubicBezTo>
                    <a:cubicBezTo>
                      <a:pt x="65882" y="96315"/>
                      <a:pt x="65882" y="97105"/>
                      <a:pt x="65882" y="98684"/>
                    </a:cubicBezTo>
                    <a:cubicBezTo>
                      <a:pt x="66470" y="99473"/>
                      <a:pt x="67647" y="101052"/>
                      <a:pt x="67647" y="101052"/>
                    </a:cubicBezTo>
                    <a:cubicBezTo>
                      <a:pt x="67647" y="100263"/>
                      <a:pt x="67058" y="99473"/>
                      <a:pt x="68235" y="98684"/>
                    </a:cubicBezTo>
                    <a:cubicBezTo>
                      <a:pt x="68823" y="97894"/>
                      <a:pt x="69411" y="97105"/>
                      <a:pt x="70588" y="96315"/>
                    </a:cubicBezTo>
                    <a:cubicBezTo>
                      <a:pt x="71176" y="95526"/>
                      <a:pt x="74117" y="91578"/>
                      <a:pt x="73529" y="90789"/>
                    </a:cubicBezTo>
                    <a:cubicBezTo>
                      <a:pt x="74117" y="92368"/>
                      <a:pt x="73529" y="93157"/>
                      <a:pt x="73529" y="94736"/>
                    </a:cubicBezTo>
                    <a:cubicBezTo>
                      <a:pt x="74117" y="95526"/>
                      <a:pt x="72941" y="96315"/>
                      <a:pt x="72941" y="96315"/>
                    </a:cubicBezTo>
                    <a:cubicBezTo>
                      <a:pt x="72352" y="97894"/>
                      <a:pt x="72352" y="98684"/>
                      <a:pt x="72352" y="99473"/>
                    </a:cubicBezTo>
                    <a:cubicBezTo>
                      <a:pt x="72352" y="101052"/>
                      <a:pt x="70000" y="101842"/>
                      <a:pt x="71764" y="101842"/>
                    </a:cubicBezTo>
                    <a:cubicBezTo>
                      <a:pt x="74117" y="101842"/>
                      <a:pt x="72941" y="98684"/>
                      <a:pt x="73529" y="97105"/>
                    </a:cubicBezTo>
                    <a:cubicBezTo>
                      <a:pt x="73529" y="97105"/>
                      <a:pt x="75882" y="100263"/>
                      <a:pt x="75294" y="101842"/>
                    </a:cubicBezTo>
                    <a:cubicBezTo>
                      <a:pt x="73529" y="105000"/>
                      <a:pt x="75882" y="102631"/>
                      <a:pt x="77058" y="104210"/>
                    </a:cubicBezTo>
                    <a:cubicBezTo>
                      <a:pt x="78823" y="106578"/>
                      <a:pt x="78823" y="107368"/>
                      <a:pt x="78823" y="109736"/>
                    </a:cubicBezTo>
                    <a:cubicBezTo>
                      <a:pt x="78235" y="112105"/>
                      <a:pt x="80588" y="114473"/>
                      <a:pt x="81764" y="114473"/>
                    </a:cubicBezTo>
                    <a:cubicBezTo>
                      <a:pt x="82941" y="115263"/>
                      <a:pt x="84117" y="116052"/>
                      <a:pt x="85294" y="116052"/>
                    </a:cubicBezTo>
                    <a:cubicBezTo>
                      <a:pt x="86470" y="116052"/>
                      <a:pt x="88823" y="120000"/>
                      <a:pt x="90000" y="119210"/>
                    </a:cubicBezTo>
                    <a:cubicBezTo>
                      <a:pt x="91176" y="118421"/>
                      <a:pt x="92352" y="117631"/>
                      <a:pt x="92941" y="116052"/>
                    </a:cubicBezTo>
                    <a:cubicBezTo>
                      <a:pt x="92941" y="116052"/>
                      <a:pt x="94117" y="113684"/>
                      <a:pt x="94705" y="114473"/>
                    </a:cubicBezTo>
                    <a:cubicBezTo>
                      <a:pt x="94705" y="115263"/>
                      <a:pt x="93529" y="116052"/>
                      <a:pt x="94117" y="116842"/>
                    </a:cubicBezTo>
                    <a:cubicBezTo>
                      <a:pt x="94705" y="117631"/>
                      <a:pt x="94705" y="115263"/>
                      <a:pt x="95294" y="115263"/>
                    </a:cubicBezTo>
                    <a:cubicBezTo>
                      <a:pt x="95294" y="115263"/>
                      <a:pt x="96470" y="117631"/>
                      <a:pt x="97058" y="117631"/>
                    </a:cubicBezTo>
                    <a:cubicBezTo>
                      <a:pt x="97058" y="118421"/>
                      <a:pt x="98235" y="120000"/>
                      <a:pt x="98823" y="120000"/>
                    </a:cubicBezTo>
                    <a:cubicBezTo>
                      <a:pt x="98235" y="120000"/>
                      <a:pt x="100000" y="117631"/>
                      <a:pt x="100000" y="117631"/>
                    </a:cubicBezTo>
                    <a:cubicBezTo>
                      <a:pt x="101176" y="116842"/>
                      <a:pt x="101764" y="115263"/>
                      <a:pt x="102352" y="114473"/>
                    </a:cubicBezTo>
                    <a:cubicBezTo>
                      <a:pt x="104117" y="113684"/>
                      <a:pt x="108823" y="115263"/>
                      <a:pt x="108823" y="112105"/>
                    </a:cubicBezTo>
                    <a:cubicBezTo>
                      <a:pt x="109411" y="108157"/>
                      <a:pt x="110000" y="105789"/>
                      <a:pt x="110588" y="102631"/>
                    </a:cubicBezTo>
                    <a:cubicBezTo>
                      <a:pt x="111764" y="99473"/>
                      <a:pt x="112352" y="96315"/>
                      <a:pt x="114117" y="93157"/>
                    </a:cubicBezTo>
                    <a:cubicBezTo>
                      <a:pt x="114705" y="92368"/>
                      <a:pt x="115882" y="91578"/>
                      <a:pt x="116470" y="90000"/>
                    </a:cubicBezTo>
                    <a:cubicBezTo>
                      <a:pt x="116470" y="89210"/>
                      <a:pt x="116470" y="89210"/>
                      <a:pt x="116470" y="88421"/>
                    </a:cubicBezTo>
                    <a:cubicBezTo>
                      <a:pt x="117058" y="87631"/>
                      <a:pt x="117647" y="86842"/>
                      <a:pt x="117647" y="85263"/>
                    </a:cubicBezTo>
                    <a:cubicBezTo>
                      <a:pt x="118235" y="83684"/>
                      <a:pt x="117647" y="82105"/>
                      <a:pt x="118235" y="80526"/>
                    </a:cubicBezTo>
                    <a:cubicBezTo>
                      <a:pt x="118235" y="79736"/>
                      <a:pt x="118823" y="78947"/>
                      <a:pt x="118823" y="78157"/>
                    </a:cubicBezTo>
                    <a:cubicBezTo>
                      <a:pt x="119411" y="77368"/>
                      <a:pt x="118235" y="76578"/>
                      <a:pt x="118823" y="75789"/>
                    </a:cubicBezTo>
                    <a:cubicBezTo>
                      <a:pt x="119411" y="75000"/>
                      <a:pt x="120000" y="72631"/>
                      <a:pt x="119411" y="71842"/>
                    </a:cubicBezTo>
                    <a:cubicBezTo>
                      <a:pt x="119411" y="70263"/>
                      <a:pt x="118823" y="69473"/>
                      <a:pt x="118823" y="68684"/>
                    </a:cubicBezTo>
                    <a:cubicBezTo>
                      <a:pt x="118235" y="67894"/>
                      <a:pt x="118235" y="66315"/>
                      <a:pt x="118235" y="65526"/>
                    </a:cubicBezTo>
                    <a:cubicBezTo>
                      <a:pt x="117647" y="62368"/>
                      <a:pt x="119411" y="60789"/>
                      <a:pt x="118823" y="57631"/>
                    </a:cubicBezTo>
                    <a:cubicBezTo>
                      <a:pt x="118823" y="58421"/>
                      <a:pt x="118235" y="60000"/>
                      <a:pt x="117647" y="60000"/>
                    </a:cubicBezTo>
                    <a:cubicBezTo>
                      <a:pt x="116470" y="60000"/>
                      <a:pt x="115882" y="56842"/>
                      <a:pt x="115294" y="55263"/>
                    </a:cubicBezTo>
                    <a:cubicBezTo>
                      <a:pt x="114117" y="52894"/>
                      <a:pt x="111764" y="52894"/>
                      <a:pt x="111764" y="48947"/>
                    </a:cubicBezTo>
                    <a:cubicBezTo>
                      <a:pt x="111176" y="47368"/>
                      <a:pt x="110588" y="47368"/>
                      <a:pt x="110000" y="46578"/>
                    </a:cubicBezTo>
                    <a:cubicBezTo>
                      <a:pt x="108823" y="45789"/>
                      <a:pt x="108823" y="48157"/>
                      <a:pt x="108235" y="46578"/>
                    </a:cubicBezTo>
                    <a:cubicBezTo>
                      <a:pt x="108235" y="44210"/>
                      <a:pt x="107647" y="43421"/>
                      <a:pt x="106470" y="41842"/>
                    </a:cubicBezTo>
                    <a:cubicBezTo>
                      <a:pt x="106470" y="41842"/>
                      <a:pt x="105882" y="41052"/>
                      <a:pt x="105882" y="40263"/>
                    </a:cubicBezTo>
                    <a:cubicBezTo>
                      <a:pt x="105294" y="40263"/>
                      <a:pt x="105882" y="38684"/>
                      <a:pt x="105882" y="39473"/>
                    </a:cubicBezTo>
                    <a:cubicBezTo>
                      <a:pt x="104705" y="37894"/>
                      <a:pt x="103529" y="37105"/>
                      <a:pt x="102352" y="36315"/>
                    </a:cubicBezTo>
                    <a:cubicBezTo>
                      <a:pt x="101176" y="34736"/>
                      <a:pt x="99411" y="35526"/>
                      <a:pt x="98823" y="33947"/>
                    </a:cubicBezTo>
                    <a:cubicBezTo>
                      <a:pt x="97647" y="32368"/>
                      <a:pt x="98235" y="29210"/>
                      <a:pt x="97647" y="28421"/>
                    </a:cubicBezTo>
                    <a:cubicBezTo>
                      <a:pt x="97647" y="26842"/>
                      <a:pt x="97647" y="25263"/>
                      <a:pt x="97058" y="24473"/>
                    </a:cubicBezTo>
                    <a:cubicBezTo>
                      <a:pt x="96470" y="23684"/>
                      <a:pt x="95882" y="23684"/>
                      <a:pt x="95882" y="22105"/>
                    </a:cubicBezTo>
                    <a:cubicBezTo>
                      <a:pt x="95882" y="20526"/>
                      <a:pt x="95882" y="18157"/>
                      <a:pt x="94705" y="15789"/>
                    </a:cubicBezTo>
                    <a:cubicBezTo>
                      <a:pt x="94117" y="15789"/>
                      <a:pt x="92941" y="13421"/>
                      <a:pt x="92941" y="14210"/>
                    </a:cubicBezTo>
                    <a:cubicBezTo>
                      <a:pt x="91764" y="14210"/>
                      <a:pt x="91764" y="15000"/>
                      <a:pt x="91176" y="13421"/>
                    </a:cubicBezTo>
                    <a:cubicBezTo>
                      <a:pt x="90000" y="11842"/>
                      <a:pt x="90588" y="8684"/>
                      <a:pt x="89411" y="6315"/>
                    </a:cubicBezTo>
                    <a:cubicBezTo>
                      <a:pt x="89411" y="5526"/>
                      <a:pt x="87058" y="0"/>
                      <a:pt x="87058" y="0"/>
                    </a:cubicBezTo>
                    <a:cubicBezTo>
                      <a:pt x="86470" y="0"/>
                      <a:pt x="86470" y="1578"/>
                      <a:pt x="86470" y="2368"/>
                    </a:cubicBezTo>
                    <a:cubicBezTo>
                      <a:pt x="86470" y="3157"/>
                      <a:pt x="85882" y="3947"/>
                      <a:pt x="85294" y="4736"/>
                    </a:cubicBezTo>
                    <a:cubicBezTo>
                      <a:pt x="85294" y="4736"/>
                      <a:pt x="84117" y="6315"/>
                      <a:pt x="84705" y="7105"/>
                    </a:cubicBezTo>
                    <a:cubicBezTo>
                      <a:pt x="84705" y="7105"/>
                      <a:pt x="85882" y="7105"/>
                      <a:pt x="85294" y="7894"/>
                    </a:cubicBezTo>
                    <a:cubicBezTo>
                      <a:pt x="84705" y="7894"/>
                      <a:pt x="84117" y="11842"/>
                      <a:pt x="84117" y="12631"/>
                    </a:cubicBezTo>
                    <a:cubicBezTo>
                      <a:pt x="84705" y="14210"/>
                      <a:pt x="84705" y="15789"/>
                      <a:pt x="84705" y="17368"/>
                    </a:cubicBezTo>
                    <a:cubicBezTo>
                      <a:pt x="84117" y="20526"/>
                      <a:pt x="84117" y="28421"/>
                      <a:pt x="80588" y="28421"/>
                    </a:cubicBezTo>
                    <a:cubicBezTo>
                      <a:pt x="78235" y="28421"/>
                      <a:pt x="78235" y="25263"/>
                      <a:pt x="76470" y="24473"/>
                    </a:cubicBezTo>
                    <a:cubicBezTo>
                      <a:pt x="75294" y="23684"/>
                      <a:pt x="74117" y="23684"/>
                      <a:pt x="72941" y="22105"/>
                    </a:cubicBezTo>
                    <a:cubicBezTo>
                      <a:pt x="72352" y="21315"/>
                      <a:pt x="65882" y="16578"/>
                      <a:pt x="66470" y="15789"/>
                    </a:cubicBezTo>
                    <a:cubicBezTo>
                      <a:pt x="66470" y="15000"/>
                      <a:pt x="67058" y="14210"/>
                      <a:pt x="67647" y="13421"/>
                    </a:cubicBezTo>
                    <a:cubicBezTo>
                      <a:pt x="67647" y="12631"/>
                      <a:pt x="68823" y="12631"/>
                      <a:pt x="68823" y="11842"/>
                    </a:cubicBezTo>
                    <a:cubicBezTo>
                      <a:pt x="68823" y="11842"/>
                      <a:pt x="68235" y="11052"/>
                      <a:pt x="68235" y="10263"/>
                    </a:cubicBezTo>
                    <a:cubicBezTo>
                      <a:pt x="68823" y="9473"/>
                      <a:pt x="68823" y="9473"/>
                      <a:pt x="69411" y="8684"/>
                    </a:cubicBezTo>
                    <a:cubicBezTo>
                      <a:pt x="69411" y="7894"/>
                      <a:pt x="70588" y="7105"/>
                      <a:pt x="71176" y="6315"/>
                    </a:cubicBezTo>
                    <a:cubicBezTo>
                      <a:pt x="71176" y="5526"/>
                      <a:pt x="70000" y="3947"/>
                      <a:pt x="69411" y="4736"/>
                    </a:cubicBezTo>
                    <a:cubicBezTo>
                      <a:pt x="69411" y="4736"/>
                      <a:pt x="68823" y="6315"/>
                      <a:pt x="68823" y="6315"/>
                    </a:cubicBezTo>
                    <a:cubicBezTo>
                      <a:pt x="68235" y="5526"/>
                      <a:pt x="68235" y="5526"/>
                      <a:pt x="67647" y="4736"/>
                    </a:cubicBezTo>
                    <a:cubicBezTo>
                      <a:pt x="67647" y="3947"/>
                      <a:pt x="66470" y="5526"/>
                      <a:pt x="65882" y="5526"/>
                    </a:cubicBezTo>
                    <a:cubicBezTo>
                      <a:pt x="65294" y="6315"/>
                      <a:pt x="64705" y="5526"/>
                      <a:pt x="64117" y="5526"/>
                    </a:cubicBezTo>
                    <a:cubicBezTo>
                      <a:pt x="62941" y="4736"/>
                      <a:pt x="61176" y="3947"/>
                      <a:pt x="59411" y="3157"/>
                    </a:cubicBezTo>
                    <a:cubicBezTo>
                      <a:pt x="58235" y="3157"/>
                      <a:pt x="60588" y="3947"/>
                      <a:pt x="59411" y="31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27" name="Shape 2281">
                <a:extLst>
                  <a:ext uri="{FF2B5EF4-FFF2-40B4-BE49-F238E27FC236}">
                    <a16:creationId xmlns:a16="http://schemas.microsoft.com/office/drawing/2014/main" id="{AF33CC20-06C7-013F-A317-FB271DD1A75F}"/>
                  </a:ext>
                  <a:ext uri="{C183D7F6-B498-43B3-948B-1728B52AA6E4}">
                    <adec:decorative xmlns:adec="http://schemas.microsoft.com/office/drawing/2017/decorative" val="1"/>
                  </a:ext>
                </a:extLst>
              </p:cNvPr>
              <p:cNvSpPr/>
              <p:nvPr/>
            </p:nvSpPr>
            <p:spPr>
              <a:xfrm>
                <a:off x="7615652" y="3105029"/>
                <a:ext cx="138242" cy="221600"/>
              </a:xfrm>
              <a:custGeom>
                <a:avLst/>
                <a:gdLst/>
                <a:ahLst/>
                <a:cxnLst/>
                <a:rect l="0" t="0" r="0" b="0"/>
                <a:pathLst>
                  <a:path w="120000" h="120000" extrusionOk="0">
                    <a:moveTo>
                      <a:pt x="45000" y="0"/>
                    </a:moveTo>
                    <a:cubicBezTo>
                      <a:pt x="36000" y="0"/>
                      <a:pt x="30000" y="2000"/>
                      <a:pt x="21000" y="0"/>
                    </a:cubicBezTo>
                    <a:cubicBezTo>
                      <a:pt x="18000" y="0"/>
                      <a:pt x="15000" y="0"/>
                      <a:pt x="15000" y="2000"/>
                    </a:cubicBezTo>
                    <a:cubicBezTo>
                      <a:pt x="18000" y="6000"/>
                      <a:pt x="15000" y="4000"/>
                      <a:pt x="12000" y="6000"/>
                    </a:cubicBezTo>
                    <a:cubicBezTo>
                      <a:pt x="15000" y="4000"/>
                      <a:pt x="15000" y="8000"/>
                      <a:pt x="15000" y="8000"/>
                    </a:cubicBezTo>
                    <a:cubicBezTo>
                      <a:pt x="12000" y="12000"/>
                      <a:pt x="3000" y="10000"/>
                      <a:pt x="6000" y="16000"/>
                    </a:cubicBezTo>
                    <a:cubicBezTo>
                      <a:pt x="12000" y="20000"/>
                      <a:pt x="9000" y="22000"/>
                      <a:pt x="6000" y="26000"/>
                    </a:cubicBezTo>
                    <a:cubicBezTo>
                      <a:pt x="6000" y="30000"/>
                      <a:pt x="12000" y="30000"/>
                      <a:pt x="15000" y="28000"/>
                    </a:cubicBezTo>
                    <a:cubicBezTo>
                      <a:pt x="12000" y="30000"/>
                      <a:pt x="15000" y="30000"/>
                      <a:pt x="15000" y="32000"/>
                    </a:cubicBezTo>
                    <a:cubicBezTo>
                      <a:pt x="15000" y="30000"/>
                      <a:pt x="9000" y="36000"/>
                      <a:pt x="9000" y="36000"/>
                    </a:cubicBezTo>
                    <a:cubicBezTo>
                      <a:pt x="6000" y="36000"/>
                      <a:pt x="0" y="36000"/>
                      <a:pt x="0" y="40000"/>
                    </a:cubicBezTo>
                    <a:cubicBezTo>
                      <a:pt x="3000" y="40000"/>
                      <a:pt x="6000" y="36000"/>
                      <a:pt x="9000" y="38000"/>
                    </a:cubicBezTo>
                    <a:cubicBezTo>
                      <a:pt x="9000" y="40000"/>
                      <a:pt x="9000" y="42000"/>
                      <a:pt x="9000" y="42000"/>
                    </a:cubicBezTo>
                    <a:cubicBezTo>
                      <a:pt x="6000" y="44000"/>
                      <a:pt x="6000" y="46000"/>
                      <a:pt x="6000" y="46000"/>
                    </a:cubicBezTo>
                    <a:cubicBezTo>
                      <a:pt x="6000" y="48000"/>
                      <a:pt x="9000" y="44000"/>
                      <a:pt x="12000" y="44000"/>
                    </a:cubicBezTo>
                    <a:cubicBezTo>
                      <a:pt x="12000" y="42000"/>
                      <a:pt x="15000" y="46000"/>
                      <a:pt x="15000" y="46000"/>
                    </a:cubicBezTo>
                    <a:cubicBezTo>
                      <a:pt x="18000" y="46000"/>
                      <a:pt x="15000" y="38000"/>
                      <a:pt x="12000" y="38000"/>
                    </a:cubicBezTo>
                    <a:cubicBezTo>
                      <a:pt x="15000" y="38000"/>
                      <a:pt x="21000" y="40000"/>
                      <a:pt x="21000" y="38000"/>
                    </a:cubicBezTo>
                    <a:cubicBezTo>
                      <a:pt x="21000" y="38000"/>
                      <a:pt x="18000" y="40000"/>
                      <a:pt x="18000" y="40000"/>
                    </a:cubicBezTo>
                    <a:cubicBezTo>
                      <a:pt x="18000" y="42000"/>
                      <a:pt x="21000" y="44000"/>
                      <a:pt x="21000" y="46000"/>
                    </a:cubicBezTo>
                    <a:cubicBezTo>
                      <a:pt x="21000" y="48000"/>
                      <a:pt x="12000" y="54000"/>
                      <a:pt x="21000" y="54000"/>
                    </a:cubicBezTo>
                    <a:cubicBezTo>
                      <a:pt x="21000" y="54000"/>
                      <a:pt x="30000" y="54000"/>
                      <a:pt x="33000" y="54000"/>
                    </a:cubicBezTo>
                    <a:cubicBezTo>
                      <a:pt x="36000" y="52000"/>
                      <a:pt x="45000" y="52000"/>
                      <a:pt x="45000" y="52000"/>
                    </a:cubicBezTo>
                    <a:cubicBezTo>
                      <a:pt x="42000" y="56000"/>
                      <a:pt x="39000" y="56000"/>
                      <a:pt x="42000" y="60000"/>
                    </a:cubicBezTo>
                    <a:cubicBezTo>
                      <a:pt x="45000" y="66000"/>
                      <a:pt x="45000" y="62000"/>
                      <a:pt x="48000" y="64000"/>
                    </a:cubicBezTo>
                    <a:cubicBezTo>
                      <a:pt x="48000" y="66000"/>
                      <a:pt x="45000" y="70000"/>
                      <a:pt x="48000" y="72000"/>
                    </a:cubicBezTo>
                    <a:cubicBezTo>
                      <a:pt x="51000" y="76000"/>
                      <a:pt x="42000" y="76000"/>
                      <a:pt x="39000" y="76000"/>
                    </a:cubicBezTo>
                    <a:cubicBezTo>
                      <a:pt x="33000" y="78000"/>
                      <a:pt x="30000" y="74000"/>
                      <a:pt x="24000" y="78000"/>
                    </a:cubicBezTo>
                    <a:cubicBezTo>
                      <a:pt x="21000" y="82000"/>
                      <a:pt x="36000" y="80000"/>
                      <a:pt x="33000" y="82000"/>
                    </a:cubicBezTo>
                    <a:cubicBezTo>
                      <a:pt x="33000" y="82000"/>
                      <a:pt x="27000" y="84000"/>
                      <a:pt x="27000" y="84000"/>
                    </a:cubicBezTo>
                    <a:cubicBezTo>
                      <a:pt x="27000" y="86000"/>
                      <a:pt x="30000" y="86000"/>
                      <a:pt x="27000" y="88000"/>
                    </a:cubicBezTo>
                    <a:cubicBezTo>
                      <a:pt x="24000" y="90000"/>
                      <a:pt x="21000" y="92000"/>
                      <a:pt x="15000" y="94000"/>
                    </a:cubicBezTo>
                    <a:cubicBezTo>
                      <a:pt x="12000" y="96000"/>
                      <a:pt x="18000" y="98000"/>
                      <a:pt x="18000" y="98000"/>
                    </a:cubicBezTo>
                    <a:cubicBezTo>
                      <a:pt x="21000" y="98000"/>
                      <a:pt x="27000" y="96000"/>
                      <a:pt x="27000" y="96000"/>
                    </a:cubicBezTo>
                    <a:cubicBezTo>
                      <a:pt x="27000" y="98000"/>
                      <a:pt x="36000" y="98000"/>
                      <a:pt x="39000" y="100000"/>
                    </a:cubicBezTo>
                    <a:cubicBezTo>
                      <a:pt x="45000" y="100000"/>
                      <a:pt x="51000" y="96000"/>
                      <a:pt x="54000" y="96000"/>
                    </a:cubicBezTo>
                    <a:cubicBezTo>
                      <a:pt x="54000" y="96000"/>
                      <a:pt x="48000" y="106000"/>
                      <a:pt x="39000" y="104000"/>
                    </a:cubicBezTo>
                    <a:cubicBezTo>
                      <a:pt x="36000" y="102000"/>
                      <a:pt x="33000" y="104000"/>
                      <a:pt x="30000" y="104000"/>
                    </a:cubicBezTo>
                    <a:cubicBezTo>
                      <a:pt x="24000" y="104000"/>
                      <a:pt x="27000" y="102000"/>
                      <a:pt x="24000" y="102000"/>
                    </a:cubicBezTo>
                    <a:cubicBezTo>
                      <a:pt x="24000" y="102000"/>
                      <a:pt x="24000" y="108000"/>
                      <a:pt x="21000" y="110000"/>
                    </a:cubicBezTo>
                    <a:cubicBezTo>
                      <a:pt x="21000" y="110000"/>
                      <a:pt x="18000" y="112000"/>
                      <a:pt x="15000" y="114000"/>
                    </a:cubicBezTo>
                    <a:cubicBezTo>
                      <a:pt x="15000" y="114000"/>
                      <a:pt x="9000" y="116000"/>
                      <a:pt x="9000" y="118000"/>
                    </a:cubicBezTo>
                    <a:cubicBezTo>
                      <a:pt x="9000" y="118000"/>
                      <a:pt x="15000" y="118000"/>
                      <a:pt x="15000" y="118000"/>
                    </a:cubicBezTo>
                    <a:cubicBezTo>
                      <a:pt x="15000" y="118000"/>
                      <a:pt x="12000" y="118000"/>
                      <a:pt x="15000" y="120000"/>
                    </a:cubicBezTo>
                    <a:cubicBezTo>
                      <a:pt x="15000" y="120000"/>
                      <a:pt x="21000" y="114000"/>
                      <a:pt x="24000" y="114000"/>
                    </a:cubicBezTo>
                    <a:cubicBezTo>
                      <a:pt x="27000" y="114000"/>
                      <a:pt x="33000" y="116000"/>
                      <a:pt x="36000" y="114000"/>
                    </a:cubicBezTo>
                    <a:cubicBezTo>
                      <a:pt x="42000" y="114000"/>
                      <a:pt x="39000" y="110000"/>
                      <a:pt x="45000" y="110000"/>
                    </a:cubicBezTo>
                    <a:cubicBezTo>
                      <a:pt x="48000" y="108000"/>
                      <a:pt x="51000" y="110000"/>
                      <a:pt x="57000" y="110000"/>
                    </a:cubicBezTo>
                    <a:cubicBezTo>
                      <a:pt x="60000" y="112000"/>
                      <a:pt x="63000" y="108000"/>
                      <a:pt x="69000" y="110000"/>
                    </a:cubicBezTo>
                    <a:cubicBezTo>
                      <a:pt x="72000" y="112000"/>
                      <a:pt x="78000" y="110000"/>
                      <a:pt x="81000" y="108000"/>
                    </a:cubicBezTo>
                    <a:cubicBezTo>
                      <a:pt x="87000" y="108000"/>
                      <a:pt x="96000" y="108000"/>
                      <a:pt x="102000" y="108000"/>
                    </a:cubicBezTo>
                    <a:cubicBezTo>
                      <a:pt x="102000" y="108000"/>
                      <a:pt x="114000" y="102000"/>
                      <a:pt x="114000" y="102000"/>
                    </a:cubicBezTo>
                    <a:cubicBezTo>
                      <a:pt x="111000" y="100000"/>
                      <a:pt x="99000" y="102000"/>
                      <a:pt x="99000" y="100000"/>
                    </a:cubicBezTo>
                    <a:cubicBezTo>
                      <a:pt x="99000" y="98000"/>
                      <a:pt x="111000" y="92000"/>
                      <a:pt x="114000" y="92000"/>
                    </a:cubicBezTo>
                    <a:cubicBezTo>
                      <a:pt x="117000" y="88000"/>
                      <a:pt x="120000" y="80000"/>
                      <a:pt x="108000" y="80000"/>
                    </a:cubicBezTo>
                    <a:cubicBezTo>
                      <a:pt x="105000" y="80000"/>
                      <a:pt x="99000" y="82000"/>
                      <a:pt x="96000" y="82000"/>
                    </a:cubicBezTo>
                    <a:cubicBezTo>
                      <a:pt x="90000" y="80000"/>
                      <a:pt x="96000" y="80000"/>
                      <a:pt x="96000" y="78000"/>
                    </a:cubicBezTo>
                    <a:cubicBezTo>
                      <a:pt x="96000" y="76000"/>
                      <a:pt x="96000" y="74000"/>
                      <a:pt x="93000" y="72000"/>
                    </a:cubicBezTo>
                    <a:cubicBezTo>
                      <a:pt x="93000" y="72000"/>
                      <a:pt x="81000" y="70000"/>
                      <a:pt x="84000" y="68000"/>
                    </a:cubicBezTo>
                    <a:cubicBezTo>
                      <a:pt x="84000" y="68000"/>
                      <a:pt x="90000" y="70000"/>
                      <a:pt x="90000" y="68000"/>
                    </a:cubicBezTo>
                    <a:cubicBezTo>
                      <a:pt x="93000" y="66000"/>
                      <a:pt x="90000" y="64000"/>
                      <a:pt x="87000" y="62000"/>
                    </a:cubicBezTo>
                    <a:cubicBezTo>
                      <a:pt x="78000" y="58000"/>
                      <a:pt x="75000" y="58000"/>
                      <a:pt x="69000" y="50000"/>
                    </a:cubicBezTo>
                    <a:cubicBezTo>
                      <a:pt x="66000" y="46000"/>
                      <a:pt x="63000" y="42000"/>
                      <a:pt x="54000" y="38000"/>
                    </a:cubicBezTo>
                    <a:cubicBezTo>
                      <a:pt x="51000" y="36000"/>
                      <a:pt x="39000" y="40000"/>
                      <a:pt x="36000" y="36000"/>
                    </a:cubicBezTo>
                    <a:cubicBezTo>
                      <a:pt x="36000" y="36000"/>
                      <a:pt x="54000" y="34000"/>
                      <a:pt x="51000" y="32000"/>
                    </a:cubicBezTo>
                    <a:cubicBezTo>
                      <a:pt x="51000" y="32000"/>
                      <a:pt x="45000" y="34000"/>
                      <a:pt x="42000" y="32000"/>
                    </a:cubicBezTo>
                    <a:cubicBezTo>
                      <a:pt x="42000" y="32000"/>
                      <a:pt x="54000" y="30000"/>
                      <a:pt x="54000" y="30000"/>
                    </a:cubicBezTo>
                    <a:cubicBezTo>
                      <a:pt x="57000" y="28000"/>
                      <a:pt x="66000" y="18000"/>
                      <a:pt x="63000" y="16000"/>
                    </a:cubicBezTo>
                    <a:cubicBezTo>
                      <a:pt x="60000" y="12000"/>
                      <a:pt x="51000" y="12000"/>
                      <a:pt x="45000" y="12000"/>
                    </a:cubicBezTo>
                    <a:cubicBezTo>
                      <a:pt x="42000" y="14000"/>
                      <a:pt x="27000" y="14000"/>
                      <a:pt x="27000" y="14000"/>
                    </a:cubicBezTo>
                    <a:cubicBezTo>
                      <a:pt x="27000" y="14000"/>
                      <a:pt x="33000" y="12000"/>
                      <a:pt x="33000" y="12000"/>
                    </a:cubicBezTo>
                    <a:cubicBezTo>
                      <a:pt x="33000" y="12000"/>
                      <a:pt x="27000" y="10000"/>
                      <a:pt x="27000" y="12000"/>
                    </a:cubicBezTo>
                    <a:cubicBezTo>
                      <a:pt x="27000" y="10000"/>
                      <a:pt x="54000" y="2000"/>
                      <a:pt x="45000" y="0"/>
                    </a:cubicBezTo>
                    <a:cubicBezTo>
                      <a:pt x="42000" y="0"/>
                      <a:pt x="51000" y="2000"/>
                      <a:pt x="45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28" name="Shape 2282">
                <a:extLst>
                  <a:ext uri="{FF2B5EF4-FFF2-40B4-BE49-F238E27FC236}">
                    <a16:creationId xmlns:a16="http://schemas.microsoft.com/office/drawing/2014/main" id="{E4F7886E-C6C7-B94F-1695-8CAB81BEEE39}"/>
                  </a:ext>
                  <a:ext uri="{C183D7F6-B498-43B3-948B-1728B52AA6E4}">
                    <adec:decorative xmlns:adec="http://schemas.microsoft.com/office/drawing/2017/decorative" val="1"/>
                  </a:ext>
                </a:extLst>
              </p:cNvPr>
              <p:cNvSpPr/>
              <p:nvPr/>
            </p:nvSpPr>
            <p:spPr>
              <a:xfrm>
                <a:off x="7300176" y="2873413"/>
                <a:ext cx="186686" cy="96403"/>
              </a:xfrm>
              <a:custGeom>
                <a:avLst/>
                <a:gdLst/>
                <a:ahLst/>
                <a:cxnLst/>
                <a:rect l="0" t="0" r="0" b="0"/>
                <a:pathLst>
                  <a:path w="120000" h="120000" extrusionOk="0">
                    <a:moveTo>
                      <a:pt x="117777" y="46153"/>
                    </a:moveTo>
                    <a:cubicBezTo>
                      <a:pt x="117777" y="46153"/>
                      <a:pt x="108888" y="41538"/>
                      <a:pt x="108888" y="41538"/>
                    </a:cubicBezTo>
                    <a:cubicBezTo>
                      <a:pt x="108888" y="41538"/>
                      <a:pt x="111111" y="36923"/>
                      <a:pt x="111111" y="36923"/>
                    </a:cubicBezTo>
                    <a:cubicBezTo>
                      <a:pt x="108888" y="36923"/>
                      <a:pt x="104444" y="36923"/>
                      <a:pt x="106666" y="32307"/>
                    </a:cubicBezTo>
                    <a:cubicBezTo>
                      <a:pt x="106666" y="32307"/>
                      <a:pt x="108888" y="27692"/>
                      <a:pt x="108888" y="27692"/>
                    </a:cubicBezTo>
                    <a:cubicBezTo>
                      <a:pt x="106666" y="23076"/>
                      <a:pt x="102222" y="23076"/>
                      <a:pt x="102222" y="23076"/>
                    </a:cubicBezTo>
                    <a:cubicBezTo>
                      <a:pt x="102222" y="18461"/>
                      <a:pt x="106666" y="13846"/>
                      <a:pt x="106666" y="13846"/>
                    </a:cubicBezTo>
                    <a:cubicBezTo>
                      <a:pt x="106666" y="13846"/>
                      <a:pt x="97777" y="18461"/>
                      <a:pt x="95555" y="13846"/>
                    </a:cubicBezTo>
                    <a:cubicBezTo>
                      <a:pt x="93333" y="9230"/>
                      <a:pt x="91111" y="4615"/>
                      <a:pt x="86666" y="4615"/>
                    </a:cubicBezTo>
                    <a:cubicBezTo>
                      <a:pt x="84444" y="4615"/>
                      <a:pt x="88888" y="13846"/>
                      <a:pt x="86666" y="18461"/>
                    </a:cubicBezTo>
                    <a:cubicBezTo>
                      <a:pt x="84444" y="23076"/>
                      <a:pt x="82222" y="18461"/>
                      <a:pt x="80000" y="23076"/>
                    </a:cubicBezTo>
                    <a:cubicBezTo>
                      <a:pt x="77777" y="27692"/>
                      <a:pt x="75555" y="23076"/>
                      <a:pt x="71111" y="23076"/>
                    </a:cubicBezTo>
                    <a:cubicBezTo>
                      <a:pt x="66666" y="18461"/>
                      <a:pt x="73333" y="36923"/>
                      <a:pt x="71111" y="41538"/>
                    </a:cubicBezTo>
                    <a:cubicBezTo>
                      <a:pt x="71111" y="41538"/>
                      <a:pt x="62222" y="9230"/>
                      <a:pt x="57777" y="23076"/>
                    </a:cubicBezTo>
                    <a:cubicBezTo>
                      <a:pt x="55555" y="23076"/>
                      <a:pt x="57777" y="32307"/>
                      <a:pt x="55555" y="36923"/>
                    </a:cubicBezTo>
                    <a:cubicBezTo>
                      <a:pt x="55555" y="41538"/>
                      <a:pt x="48888" y="23076"/>
                      <a:pt x="46666" y="23076"/>
                    </a:cubicBezTo>
                    <a:cubicBezTo>
                      <a:pt x="44444" y="23076"/>
                      <a:pt x="51111" y="41538"/>
                      <a:pt x="46666" y="41538"/>
                    </a:cubicBezTo>
                    <a:cubicBezTo>
                      <a:pt x="44444" y="41538"/>
                      <a:pt x="44444" y="41538"/>
                      <a:pt x="42222" y="41538"/>
                    </a:cubicBezTo>
                    <a:cubicBezTo>
                      <a:pt x="40000" y="41538"/>
                      <a:pt x="37777" y="50769"/>
                      <a:pt x="37777" y="55384"/>
                    </a:cubicBezTo>
                    <a:cubicBezTo>
                      <a:pt x="37777" y="50769"/>
                      <a:pt x="31111" y="41538"/>
                      <a:pt x="31111" y="36923"/>
                    </a:cubicBezTo>
                    <a:cubicBezTo>
                      <a:pt x="31111" y="36923"/>
                      <a:pt x="35555" y="36923"/>
                      <a:pt x="35555" y="36923"/>
                    </a:cubicBezTo>
                    <a:cubicBezTo>
                      <a:pt x="35555" y="32307"/>
                      <a:pt x="31111" y="23076"/>
                      <a:pt x="31111" y="23076"/>
                    </a:cubicBezTo>
                    <a:cubicBezTo>
                      <a:pt x="28888" y="23076"/>
                      <a:pt x="17777" y="0"/>
                      <a:pt x="15555" y="9230"/>
                    </a:cubicBezTo>
                    <a:cubicBezTo>
                      <a:pt x="15555" y="13846"/>
                      <a:pt x="22222" y="13846"/>
                      <a:pt x="20000" y="18461"/>
                    </a:cubicBezTo>
                    <a:cubicBezTo>
                      <a:pt x="20000" y="18461"/>
                      <a:pt x="20000" y="18461"/>
                      <a:pt x="17777" y="18461"/>
                    </a:cubicBezTo>
                    <a:cubicBezTo>
                      <a:pt x="22222" y="13846"/>
                      <a:pt x="24444" y="32307"/>
                      <a:pt x="22222" y="36923"/>
                    </a:cubicBezTo>
                    <a:cubicBezTo>
                      <a:pt x="22222" y="36923"/>
                      <a:pt x="4444" y="4615"/>
                      <a:pt x="11111" y="27692"/>
                    </a:cubicBezTo>
                    <a:cubicBezTo>
                      <a:pt x="11111" y="27692"/>
                      <a:pt x="6666" y="27692"/>
                      <a:pt x="6666" y="27692"/>
                    </a:cubicBezTo>
                    <a:cubicBezTo>
                      <a:pt x="6666" y="32307"/>
                      <a:pt x="11111" y="32307"/>
                      <a:pt x="11111" y="32307"/>
                    </a:cubicBezTo>
                    <a:cubicBezTo>
                      <a:pt x="11111" y="27692"/>
                      <a:pt x="11111" y="36923"/>
                      <a:pt x="11111" y="36923"/>
                    </a:cubicBezTo>
                    <a:cubicBezTo>
                      <a:pt x="11111" y="36923"/>
                      <a:pt x="6666" y="32307"/>
                      <a:pt x="4444" y="32307"/>
                    </a:cubicBezTo>
                    <a:cubicBezTo>
                      <a:pt x="6666" y="32307"/>
                      <a:pt x="0" y="46153"/>
                      <a:pt x="2222" y="41538"/>
                    </a:cubicBezTo>
                    <a:cubicBezTo>
                      <a:pt x="0" y="50769"/>
                      <a:pt x="17777" y="46153"/>
                      <a:pt x="17777" y="46153"/>
                    </a:cubicBezTo>
                    <a:cubicBezTo>
                      <a:pt x="20000" y="46153"/>
                      <a:pt x="28888" y="50769"/>
                      <a:pt x="28888" y="50769"/>
                    </a:cubicBezTo>
                    <a:cubicBezTo>
                      <a:pt x="26666" y="50769"/>
                      <a:pt x="24444" y="50769"/>
                      <a:pt x="24444" y="55384"/>
                    </a:cubicBezTo>
                    <a:cubicBezTo>
                      <a:pt x="24444" y="55384"/>
                      <a:pt x="26666" y="60000"/>
                      <a:pt x="26666" y="60000"/>
                    </a:cubicBezTo>
                    <a:cubicBezTo>
                      <a:pt x="24444" y="64615"/>
                      <a:pt x="20000" y="64615"/>
                      <a:pt x="17777" y="64615"/>
                    </a:cubicBezTo>
                    <a:cubicBezTo>
                      <a:pt x="17777" y="64615"/>
                      <a:pt x="4444" y="69230"/>
                      <a:pt x="6666" y="69230"/>
                    </a:cubicBezTo>
                    <a:cubicBezTo>
                      <a:pt x="11111" y="73846"/>
                      <a:pt x="17777" y="69230"/>
                      <a:pt x="22222" y="73846"/>
                    </a:cubicBezTo>
                    <a:cubicBezTo>
                      <a:pt x="24444" y="78461"/>
                      <a:pt x="24444" y="83076"/>
                      <a:pt x="26666" y="83076"/>
                    </a:cubicBezTo>
                    <a:cubicBezTo>
                      <a:pt x="26666" y="83076"/>
                      <a:pt x="31111" y="78461"/>
                      <a:pt x="33333" y="78461"/>
                    </a:cubicBezTo>
                    <a:cubicBezTo>
                      <a:pt x="31111" y="78461"/>
                      <a:pt x="28888" y="83076"/>
                      <a:pt x="28888" y="83076"/>
                    </a:cubicBezTo>
                    <a:cubicBezTo>
                      <a:pt x="28888" y="87692"/>
                      <a:pt x="33333" y="83076"/>
                      <a:pt x="33333" y="83076"/>
                    </a:cubicBezTo>
                    <a:cubicBezTo>
                      <a:pt x="35555" y="87692"/>
                      <a:pt x="17777" y="106153"/>
                      <a:pt x="22222" y="106153"/>
                    </a:cubicBezTo>
                    <a:cubicBezTo>
                      <a:pt x="26666" y="110769"/>
                      <a:pt x="31111" y="106153"/>
                      <a:pt x="33333" y="106153"/>
                    </a:cubicBezTo>
                    <a:cubicBezTo>
                      <a:pt x="37777" y="106153"/>
                      <a:pt x="42222" y="106153"/>
                      <a:pt x="46666" y="110769"/>
                    </a:cubicBezTo>
                    <a:cubicBezTo>
                      <a:pt x="44444" y="106153"/>
                      <a:pt x="44444" y="110769"/>
                      <a:pt x="44444" y="110769"/>
                    </a:cubicBezTo>
                    <a:cubicBezTo>
                      <a:pt x="46666" y="115384"/>
                      <a:pt x="48888" y="115384"/>
                      <a:pt x="48888" y="115384"/>
                    </a:cubicBezTo>
                    <a:cubicBezTo>
                      <a:pt x="53333" y="120000"/>
                      <a:pt x="60000" y="120000"/>
                      <a:pt x="64444" y="120000"/>
                    </a:cubicBezTo>
                    <a:cubicBezTo>
                      <a:pt x="68888" y="120000"/>
                      <a:pt x="68888" y="115384"/>
                      <a:pt x="73333" y="115384"/>
                    </a:cubicBezTo>
                    <a:cubicBezTo>
                      <a:pt x="77777" y="110769"/>
                      <a:pt x="82222" y="110769"/>
                      <a:pt x="86666" y="106153"/>
                    </a:cubicBezTo>
                    <a:cubicBezTo>
                      <a:pt x="93333" y="96923"/>
                      <a:pt x="95555" y="92307"/>
                      <a:pt x="102222" y="87692"/>
                    </a:cubicBezTo>
                    <a:cubicBezTo>
                      <a:pt x="106666" y="87692"/>
                      <a:pt x="108888" y="73846"/>
                      <a:pt x="115555" y="73846"/>
                    </a:cubicBezTo>
                    <a:cubicBezTo>
                      <a:pt x="115555" y="69230"/>
                      <a:pt x="117777" y="69230"/>
                      <a:pt x="115555" y="64615"/>
                    </a:cubicBezTo>
                    <a:cubicBezTo>
                      <a:pt x="113333" y="60000"/>
                      <a:pt x="117777" y="60000"/>
                      <a:pt x="120000" y="60000"/>
                    </a:cubicBezTo>
                    <a:cubicBezTo>
                      <a:pt x="120000" y="60000"/>
                      <a:pt x="115555" y="55384"/>
                      <a:pt x="115555" y="55384"/>
                    </a:cubicBezTo>
                    <a:cubicBezTo>
                      <a:pt x="115555" y="50769"/>
                      <a:pt x="120000" y="46153"/>
                      <a:pt x="117777" y="46153"/>
                    </a:cubicBezTo>
                    <a:cubicBezTo>
                      <a:pt x="113333" y="41538"/>
                      <a:pt x="120000" y="46153"/>
                      <a:pt x="117777" y="4615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29" name="Shape 2283">
                <a:extLst>
                  <a:ext uri="{FF2B5EF4-FFF2-40B4-BE49-F238E27FC236}">
                    <a16:creationId xmlns:a16="http://schemas.microsoft.com/office/drawing/2014/main" id="{C82545F1-2912-6A96-4A9E-48D860567F50}"/>
                  </a:ext>
                  <a:ext uri="{C183D7F6-B498-43B3-948B-1728B52AA6E4}">
                    <adec:decorative xmlns:adec="http://schemas.microsoft.com/office/drawing/2017/decorative" val="1"/>
                  </a:ext>
                </a:extLst>
              </p:cNvPr>
              <p:cNvSpPr/>
              <p:nvPr/>
            </p:nvSpPr>
            <p:spPr>
              <a:xfrm>
                <a:off x="8605799" y="2520354"/>
                <a:ext cx="311931" cy="227862"/>
              </a:xfrm>
              <a:custGeom>
                <a:avLst/>
                <a:gdLst/>
                <a:ahLst/>
                <a:cxnLst/>
                <a:rect l="0" t="0" r="0" b="0"/>
                <a:pathLst>
                  <a:path w="120000" h="120000" extrusionOk="0">
                    <a:moveTo>
                      <a:pt x="112000" y="1935"/>
                    </a:moveTo>
                    <a:cubicBezTo>
                      <a:pt x="108000" y="1935"/>
                      <a:pt x="106666" y="0"/>
                      <a:pt x="102666" y="3870"/>
                    </a:cubicBezTo>
                    <a:cubicBezTo>
                      <a:pt x="101333" y="3870"/>
                      <a:pt x="96000" y="5806"/>
                      <a:pt x="97333" y="7741"/>
                    </a:cubicBezTo>
                    <a:cubicBezTo>
                      <a:pt x="96000" y="7741"/>
                      <a:pt x="90666" y="11612"/>
                      <a:pt x="88000" y="11612"/>
                    </a:cubicBezTo>
                    <a:cubicBezTo>
                      <a:pt x="85333" y="11612"/>
                      <a:pt x="81333" y="13548"/>
                      <a:pt x="78666" y="15483"/>
                    </a:cubicBezTo>
                    <a:cubicBezTo>
                      <a:pt x="74666" y="15483"/>
                      <a:pt x="72000" y="15483"/>
                      <a:pt x="68000" y="15483"/>
                    </a:cubicBezTo>
                    <a:cubicBezTo>
                      <a:pt x="68000" y="15483"/>
                      <a:pt x="60000" y="15483"/>
                      <a:pt x="61333" y="17419"/>
                    </a:cubicBezTo>
                    <a:cubicBezTo>
                      <a:pt x="61333" y="17419"/>
                      <a:pt x="64000" y="17419"/>
                      <a:pt x="64000" y="17419"/>
                    </a:cubicBezTo>
                    <a:cubicBezTo>
                      <a:pt x="62666" y="19354"/>
                      <a:pt x="60000" y="19354"/>
                      <a:pt x="58666" y="21290"/>
                    </a:cubicBezTo>
                    <a:cubicBezTo>
                      <a:pt x="57333" y="21290"/>
                      <a:pt x="54666" y="21290"/>
                      <a:pt x="52000" y="21290"/>
                    </a:cubicBezTo>
                    <a:cubicBezTo>
                      <a:pt x="50666" y="21290"/>
                      <a:pt x="50666" y="21290"/>
                      <a:pt x="48000" y="23225"/>
                    </a:cubicBezTo>
                    <a:cubicBezTo>
                      <a:pt x="46666" y="29032"/>
                      <a:pt x="45333" y="27096"/>
                      <a:pt x="42666" y="27096"/>
                    </a:cubicBezTo>
                    <a:cubicBezTo>
                      <a:pt x="40000" y="29032"/>
                      <a:pt x="41333" y="32903"/>
                      <a:pt x="37333" y="32903"/>
                    </a:cubicBezTo>
                    <a:cubicBezTo>
                      <a:pt x="34666" y="32903"/>
                      <a:pt x="36000" y="36774"/>
                      <a:pt x="34666" y="36774"/>
                    </a:cubicBezTo>
                    <a:cubicBezTo>
                      <a:pt x="33333" y="38709"/>
                      <a:pt x="29333" y="34838"/>
                      <a:pt x="30666" y="36774"/>
                    </a:cubicBezTo>
                    <a:cubicBezTo>
                      <a:pt x="30666" y="38709"/>
                      <a:pt x="34666" y="40645"/>
                      <a:pt x="34666" y="40645"/>
                    </a:cubicBezTo>
                    <a:cubicBezTo>
                      <a:pt x="34666" y="40645"/>
                      <a:pt x="29333" y="42580"/>
                      <a:pt x="29333" y="42580"/>
                    </a:cubicBezTo>
                    <a:cubicBezTo>
                      <a:pt x="29333" y="44516"/>
                      <a:pt x="36000" y="44516"/>
                      <a:pt x="36000" y="44516"/>
                    </a:cubicBezTo>
                    <a:cubicBezTo>
                      <a:pt x="36000" y="46451"/>
                      <a:pt x="26666" y="46451"/>
                      <a:pt x="28000" y="48387"/>
                    </a:cubicBezTo>
                    <a:cubicBezTo>
                      <a:pt x="28000" y="46451"/>
                      <a:pt x="30666" y="48387"/>
                      <a:pt x="30666" y="48387"/>
                    </a:cubicBezTo>
                    <a:cubicBezTo>
                      <a:pt x="28000" y="50322"/>
                      <a:pt x="26666" y="48387"/>
                      <a:pt x="26666" y="50322"/>
                    </a:cubicBezTo>
                    <a:cubicBezTo>
                      <a:pt x="25333" y="52258"/>
                      <a:pt x="28000" y="54193"/>
                      <a:pt x="28000" y="54193"/>
                    </a:cubicBezTo>
                    <a:cubicBezTo>
                      <a:pt x="26666" y="54193"/>
                      <a:pt x="25333" y="54193"/>
                      <a:pt x="24000" y="54193"/>
                    </a:cubicBezTo>
                    <a:cubicBezTo>
                      <a:pt x="24000" y="54193"/>
                      <a:pt x="26666" y="56129"/>
                      <a:pt x="28000" y="56129"/>
                    </a:cubicBezTo>
                    <a:cubicBezTo>
                      <a:pt x="25333" y="56129"/>
                      <a:pt x="24000" y="56129"/>
                      <a:pt x="22666" y="58064"/>
                    </a:cubicBezTo>
                    <a:cubicBezTo>
                      <a:pt x="21333" y="60000"/>
                      <a:pt x="20000" y="60000"/>
                      <a:pt x="18666" y="60000"/>
                    </a:cubicBezTo>
                    <a:cubicBezTo>
                      <a:pt x="16000" y="61935"/>
                      <a:pt x="16000" y="63870"/>
                      <a:pt x="18666" y="63870"/>
                    </a:cubicBezTo>
                    <a:cubicBezTo>
                      <a:pt x="20000" y="63870"/>
                      <a:pt x="24000" y="65806"/>
                      <a:pt x="25333" y="65806"/>
                    </a:cubicBezTo>
                    <a:cubicBezTo>
                      <a:pt x="22666" y="67741"/>
                      <a:pt x="20000" y="63870"/>
                      <a:pt x="20000" y="69677"/>
                    </a:cubicBezTo>
                    <a:cubicBezTo>
                      <a:pt x="20000" y="71612"/>
                      <a:pt x="13333" y="71612"/>
                      <a:pt x="12000" y="73548"/>
                    </a:cubicBezTo>
                    <a:cubicBezTo>
                      <a:pt x="10666" y="75483"/>
                      <a:pt x="12000" y="75483"/>
                      <a:pt x="12000" y="77419"/>
                    </a:cubicBezTo>
                    <a:cubicBezTo>
                      <a:pt x="12000" y="77419"/>
                      <a:pt x="8000" y="79354"/>
                      <a:pt x="8000" y="79354"/>
                    </a:cubicBezTo>
                    <a:cubicBezTo>
                      <a:pt x="2666" y="81290"/>
                      <a:pt x="9333" y="81290"/>
                      <a:pt x="9333" y="83225"/>
                    </a:cubicBezTo>
                    <a:cubicBezTo>
                      <a:pt x="10666" y="85161"/>
                      <a:pt x="6666" y="90967"/>
                      <a:pt x="6666" y="90967"/>
                    </a:cubicBezTo>
                    <a:cubicBezTo>
                      <a:pt x="4000" y="94838"/>
                      <a:pt x="0" y="90967"/>
                      <a:pt x="0" y="98709"/>
                    </a:cubicBezTo>
                    <a:cubicBezTo>
                      <a:pt x="0" y="106451"/>
                      <a:pt x="2666" y="102580"/>
                      <a:pt x="5333" y="102580"/>
                    </a:cubicBezTo>
                    <a:cubicBezTo>
                      <a:pt x="8000" y="104516"/>
                      <a:pt x="9333" y="106451"/>
                      <a:pt x="12000" y="104516"/>
                    </a:cubicBezTo>
                    <a:cubicBezTo>
                      <a:pt x="12000" y="104516"/>
                      <a:pt x="14666" y="108387"/>
                      <a:pt x="16000" y="106451"/>
                    </a:cubicBezTo>
                    <a:cubicBezTo>
                      <a:pt x="16000" y="106451"/>
                      <a:pt x="13333" y="106451"/>
                      <a:pt x="13333" y="108387"/>
                    </a:cubicBezTo>
                    <a:cubicBezTo>
                      <a:pt x="14666" y="108387"/>
                      <a:pt x="16000" y="108387"/>
                      <a:pt x="16000" y="108387"/>
                    </a:cubicBezTo>
                    <a:cubicBezTo>
                      <a:pt x="16000" y="108387"/>
                      <a:pt x="13333" y="116129"/>
                      <a:pt x="13333" y="116129"/>
                    </a:cubicBezTo>
                    <a:cubicBezTo>
                      <a:pt x="16000" y="118064"/>
                      <a:pt x="18666" y="118064"/>
                      <a:pt x="21333" y="120000"/>
                    </a:cubicBezTo>
                    <a:cubicBezTo>
                      <a:pt x="25333" y="120000"/>
                      <a:pt x="26666" y="120000"/>
                      <a:pt x="30666" y="120000"/>
                    </a:cubicBezTo>
                    <a:cubicBezTo>
                      <a:pt x="32000" y="118064"/>
                      <a:pt x="33333" y="118064"/>
                      <a:pt x="34666" y="118064"/>
                    </a:cubicBezTo>
                    <a:cubicBezTo>
                      <a:pt x="36000" y="120000"/>
                      <a:pt x="37333" y="120000"/>
                      <a:pt x="40000" y="120000"/>
                    </a:cubicBezTo>
                    <a:cubicBezTo>
                      <a:pt x="41333" y="120000"/>
                      <a:pt x="36000" y="114193"/>
                      <a:pt x="34666" y="114193"/>
                    </a:cubicBezTo>
                    <a:cubicBezTo>
                      <a:pt x="32000" y="110322"/>
                      <a:pt x="30666" y="106451"/>
                      <a:pt x="29333" y="102580"/>
                    </a:cubicBezTo>
                    <a:cubicBezTo>
                      <a:pt x="26666" y="98709"/>
                      <a:pt x="28000" y="96774"/>
                      <a:pt x="26666" y="92903"/>
                    </a:cubicBezTo>
                    <a:cubicBezTo>
                      <a:pt x="25333" y="87096"/>
                      <a:pt x="24000" y="87096"/>
                      <a:pt x="26666" y="83225"/>
                    </a:cubicBezTo>
                    <a:cubicBezTo>
                      <a:pt x="28000" y="83225"/>
                      <a:pt x="26666" y="83225"/>
                      <a:pt x="26666" y="81290"/>
                    </a:cubicBezTo>
                    <a:cubicBezTo>
                      <a:pt x="28000" y="79354"/>
                      <a:pt x="32000" y="81290"/>
                      <a:pt x="32000" y="79354"/>
                    </a:cubicBezTo>
                    <a:cubicBezTo>
                      <a:pt x="32000" y="79354"/>
                      <a:pt x="29333" y="77419"/>
                      <a:pt x="29333" y="77419"/>
                    </a:cubicBezTo>
                    <a:cubicBezTo>
                      <a:pt x="30666" y="75483"/>
                      <a:pt x="34666" y="77419"/>
                      <a:pt x="34666" y="75483"/>
                    </a:cubicBezTo>
                    <a:cubicBezTo>
                      <a:pt x="34666" y="73548"/>
                      <a:pt x="28000" y="71612"/>
                      <a:pt x="28000" y="69677"/>
                    </a:cubicBezTo>
                    <a:cubicBezTo>
                      <a:pt x="28000" y="69677"/>
                      <a:pt x="38666" y="71612"/>
                      <a:pt x="38666" y="71612"/>
                    </a:cubicBezTo>
                    <a:cubicBezTo>
                      <a:pt x="38666" y="69677"/>
                      <a:pt x="36000" y="67741"/>
                      <a:pt x="36000" y="65806"/>
                    </a:cubicBezTo>
                    <a:cubicBezTo>
                      <a:pt x="36000" y="63870"/>
                      <a:pt x="40000" y="67741"/>
                      <a:pt x="41333" y="65806"/>
                    </a:cubicBezTo>
                    <a:cubicBezTo>
                      <a:pt x="41333" y="63870"/>
                      <a:pt x="36000" y="60000"/>
                      <a:pt x="36000" y="61935"/>
                    </a:cubicBezTo>
                    <a:cubicBezTo>
                      <a:pt x="36000" y="60000"/>
                      <a:pt x="41333" y="63870"/>
                      <a:pt x="42666" y="61935"/>
                    </a:cubicBezTo>
                    <a:cubicBezTo>
                      <a:pt x="42666" y="61935"/>
                      <a:pt x="44000" y="60000"/>
                      <a:pt x="42666" y="60000"/>
                    </a:cubicBezTo>
                    <a:cubicBezTo>
                      <a:pt x="42666" y="60000"/>
                      <a:pt x="40000" y="56129"/>
                      <a:pt x="40000" y="56129"/>
                    </a:cubicBezTo>
                    <a:cubicBezTo>
                      <a:pt x="42666" y="56129"/>
                      <a:pt x="44000" y="58064"/>
                      <a:pt x="46666" y="56129"/>
                    </a:cubicBezTo>
                    <a:cubicBezTo>
                      <a:pt x="46666" y="54193"/>
                      <a:pt x="49333" y="52258"/>
                      <a:pt x="49333" y="52258"/>
                    </a:cubicBezTo>
                    <a:cubicBezTo>
                      <a:pt x="49333" y="50322"/>
                      <a:pt x="46666" y="50322"/>
                      <a:pt x="46666" y="50322"/>
                    </a:cubicBezTo>
                    <a:cubicBezTo>
                      <a:pt x="48000" y="50322"/>
                      <a:pt x="52000" y="50322"/>
                      <a:pt x="52000" y="46451"/>
                    </a:cubicBezTo>
                    <a:cubicBezTo>
                      <a:pt x="52000" y="42580"/>
                      <a:pt x="54666" y="48387"/>
                      <a:pt x="56000" y="46451"/>
                    </a:cubicBezTo>
                    <a:cubicBezTo>
                      <a:pt x="56000" y="46451"/>
                      <a:pt x="54666" y="44516"/>
                      <a:pt x="54666" y="44516"/>
                    </a:cubicBezTo>
                    <a:cubicBezTo>
                      <a:pt x="56000" y="42580"/>
                      <a:pt x="60000" y="44516"/>
                      <a:pt x="60000" y="42580"/>
                    </a:cubicBezTo>
                    <a:cubicBezTo>
                      <a:pt x="61333" y="40645"/>
                      <a:pt x="60000" y="38709"/>
                      <a:pt x="58666" y="38709"/>
                    </a:cubicBezTo>
                    <a:cubicBezTo>
                      <a:pt x="65333" y="34838"/>
                      <a:pt x="70666" y="30967"/>
                      <a:pt x="77333" y="29032"/>
                    </a:cubicBezTo>
                    <a:cubicBezTo>
                      <a:pt x="81333" y="27096"/>
                      <a:pt x="86666" y="25161"/>
                      <a:pt x="90666" y="23225"/>
                    </a:cubicBezTo>
                    <a:cubicBezTo>
                      <a:pt x="97333" y="21290"/>
                      <a:pt x="102666" y="19354"/>
                      <a:pt x="108000" y="15483"/>
                    </a:cubicBezTo>
                    <a:cubicBezTo>
                      <a:pt x="110666" y="15483"/>
                      <a:pt x="114666" y="11612"/>
                      <a:pt x="117333" y="7741"/>
                    </a:cubicBezTo>
                    <a:cubicBezTo>
                      <a:pt x="120000" y="3870"/>
                      <a:pt x="114666" y="1935"/>
                      <a:pt x="112000" y="1935"/>
                    </a:cubicBezTo>
                    <a:cubicBezTo>
                      <a:pt x="109333" y="1935"/>
                      <a:pt x="114666" y="1935"/>
                      <a:pt x="112000" y="193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0" name="Shape 2284">
                <a:extLst>
                  <a:ext uri="{FF2B5EF4-FFF2-40B4-BE49-F238E27FC236}">
                    <a16:creationId xmlns:a16="http://schemas.microsoft.com/office/drawing/2014/main" id="{86914121-098E-1109-B7AA-C9EA5DD72A0F}"/>
                  </a:ext>
                  <a:ext uri="{C183D7F6-B498-43B3-948B-1728B52AA6E4}">
                    <adec:decorative xmlns:adec="http://schemas.microsoft.com/office/drawing/2017/decorative" val="1"/>
                  </a:ext>
                </a:extLst>
              </p:cNvPr>
              <p:cNvSpPr/>
              <p:nvPr/>
            </p:nvSpPr>
            <p:spPr>
              <a:xfrm>
                <a:off x="9405715" y="2425203"/>
                <a:ext cx="111067" cy="58843"/>
              </a:xfrm>
              <a:custGeom>
                <a:avLst/>
                <a:gdLst/>
                <a:ahLst/>
                <a:cxnLst/>
                <a:rect l="0" t="0" r="0" b="0"/>
                <a:pathLst>
                  <a:path w="120000" h="120000" extrusionOk="0">
                    <a:moveTo>
                      <a:pt x="60000" y="45000"/>
                    </a:moveTo>
                    <a:cubicBezTo>
                      <a:pt x="60000" y="45000"/>
                      <a:pt x="71250" y="15000"/>
                      <a:pt x="71250" y="7500"/>
                    </a:cubicBezTo>
                    <a:cubicBezTo>
                      <a:pt x="67500" y="0"/>
                      <a:pt x="63750" y="0"/>
                      <a:pt x="60000" y="0"/>
                    </a:cubicBezTo>
                    <a:cubicBezTo>
                      <a:pt x="56250" y="0"/>
                      <a:pt x="56250" y="15000"/>
                      <a:pt x="56250" y="15000"/>
                    </a:cubicBezTo>
                    <a:cubicBezTo>
                      <a:pt x="48750" y="15000"/>
                      <a:pt x="45000" y="0"/>
                      <a:pt x="37500" y="15000"/>
                    </a:cubicBezTo>
                    <a:cubicBezTo>
                      <a:pt x="37500" y="15000"/>
                      <a:pt x="30000" y="22500"/>
                      <a:pt x="33750" y="30000"/>
                    </a:cubicBezTo>
                    <a:cubicBezTo>
                      <a:pt x="37500" y="30000"/>
                      <a:pt x="41250" y="37500"/>
                      <a:pt x="45000" y="30000"/>
                    </a:cubicBezTo>
                    <a:cubicBezTo>
                      <a:pt x="37500" y="37500"/>
                      <a:pt x="18750" y="45000"/>
                      <a:pt x="37500" y="60000"/>
                    </a:cubicBezTo>
                    <a:cubicBezTo>
                      <a:pt x="26250" y="52500"/>
                      <a:pt x="22500" y="60000"/>
                      <a:pt x="18750" y="75000"/>
                    </a:cubicBezTo>
                    <a:cubicBezTo>
                      <a:pt x="15000" y="82500"/>
                      <a:pt x="0" y="112500"/>
                      <a:pt x="3750" y="112500"/>
                    </a:cubicBezTo>
                    <a:cubicBezTo>
                      <a:pt x="11250" y="120000"/>
                      <a:pt x="22500" y="120000"/>
                      <a:pt x="30000" y="112500"/>
                    </a:cubicBezTo>
                    <a:cubicBezTo>
                      <a:pt x="41250" y="97500"/>
                      <a:pt x="52500" y="97500"/>
                      <a:pt x="63750" y="105000"/>
                    </a:cubicBezTo>
                    <a:cubicBezTo>
                      <a:pt x="78750" y="105000"/>
                      <a:pt x="90000" y="97500"/>
                      <a:pt x="105000" y="90000"/>
                    </a:cubicBezTo>
                    <a:cubicBezTo>
                      <a:pt x="112500" y="82500"/>
                      <a:pt x="120000" y="60000"/>
                      <a:pt x="108750" y="52500"/>
                    </a:cubicBezTo>
                    <a:cubicBezTo>
                      <a:pt x="101250" y="45000"/>
                      <a:pt x="90000" y="15000"/>
                      <a:pt x="82500" y="22500"/>
                    </a:cubicBezTo>
                    <a:cubicBezTo>
                      <a:pt x="75000" y="22500"/>
                      <a:pt x="67500" y="45000"/>
                      <a:pt x="60000" y="45000"/>
                    </a:cubicBezTo>
                    <a:cubicBezTo>
                      <a:pt x="56250" y="45000"/>
                      <a:pt x="63750" y="45000"/>
                      <a:pt x="60000" y="4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1" name="Shape 2285">
                <a:extLst>
                  <a:ext uri="{FF2B5EF4-FFF2-40B4-BE49-F238E27FC236}">
                    <a16:creationId xmlns:a16="http://schemas.microsoft.com/office/drawing/2014/main" id="{91BBAB1C-2D61-60DE-E72C-BD0357B6C902}"/>
                  </a:ext>
                  <a:ext uri="{C183D7F6-B498-43B3-948B-1728B52AA6E4}">
                    <adec:decorative xmlns:adec="http://schemas.microsoft.com/office/drawing/2017/decorative" val="1"/>
                  </a:ext>
                </a:extLst>
              </p:cNvPr>
              <p:cNvSpPr/>
              <p:nvPr/>
            </p:nvSpPr>
            <p:spPr>
              <a:xfrm>
                <a:off x="9315916" y="2391400"/>
                <a:ext cx="103977" cy="58843"/>
              </a:xfrm>
              <a:custGeom>
                <a:avLst/>
                <a:gdLst/>
                <a:ahLst/>
                <a:cxnLst/>
                <a:rect l="0" t="0" r="0" b="0"/>
                <a:pathLst>
                  <a:path w="120000" h="120000" extrusionOk="0">
                    <a:moveTo>
                      <a:pt x="104000" y="75000"/>
                    </a:moveTo>
                    <a:cubicBezTo>
                      <a:pt x="116000" y="82500"/>
                      <a:pt x="108000" y="67500"/>
                      <a:pt x="112000" y="52500"/>
                    </a:cubicBezTo>
                    <a:cubicBezTo>
                      <a:pt x="112000" y="45000"/>
                      <a:pt x="116000" y="45000"/>
                      <a:pt x="116000" y="37500"/>
                    </a:cubicBezTo>
                    <a:cubicBezTo>
                      <a:pt x="116000" y="30000"/>
                      <a:pt x="108000" y="22500"/>
                      <a:pt x="104000" y="22500"/>
                    </a:cubicBezTo>
                    <a:cubicBezTo>
                      <a:pt x="100000" y="15000"/>
                      <a:pt x="92000" y="15000"/>
                      <a:pt x="88000" y="22500"/>
                    </a:cubicBezTo>
                    <a:cubicBezTo>
                      <a:pt x="88000" y="22500"/>
                      <a:pt x="68000" y="30000"/>
                      <a:pt x="68000" y="30000"/>
                    </a:cubicBezTo>
                    <a:cubicBezTo>
                      <a:pt x="68000" y="30000"/>
                      <a:pt x="84000" y="15000"/>
                      <a:pt x="72000" y="7500"/>
                    </a:cubicBezTo>
                    <a:cubicBezTo>
                      <a:pt x="64000" y="0"/>
                      <a:pt x="56000" y="7500"/>
                      <a:pt x="48000" y="7500"/>
                    </a:cubicBezTo>
                    <a:cubicBezTo>
                      <a:pt x="44000" y="7500"/>
                      <a:pt x="24000" y="15000"/>
                      <a:pt x="20000" y="30000"/>
                    </a:cubicBezTo>
                    <a:cubicBezTo>
                      <a:pt x="20000" y="30000"/>
                      <a:pt x="28000" y="30000"/>
                      <a:pt x="28000" y="30000"/>
                    </a:cubicBezTo>
                    <a:cubicBezTo>
                      <a:pt x="28000" y="30000"/>
                      <a:pt x="0" y="52500"/>
                      <a:pt x="0" y="60000"/>
                    </a:cubicBezTo>
                    <a:cubicBezTo>
                      <a:pt x="0" y="60000"/>
                      <a:pt x="16000" y="67500"/>
                      <a:pt x="16000" y="67500"/>
                    </a:cubicBezTo>
                    <a:cubicBezTo>
                      <a:pt x="20000" y="67500"/>
                      <a:pt x="24000" y="82500"/>
                      <a:pt x="28000" y="90000"/>
                    </a:cubicBezTo>
                    <a:cubicBezTo>
                      <a:pt x="36000" y="97500"/>
                      <a:pt x="40000" y="97500"/>
                      <a:pt x="48000" y="97500"/>
                    </a:cubicBezTo>
                    <a:cubicBezTo>
                      <a:pt x="56000" y="105000"/>
                      <a:pt x="68000" y="120000"/>
                      <a:pt x="76000" y="120000"/>
                    </a:cubicBezTo>
                    <a:cubicBezTo>
                      <a:pt x="88000" y="120000"/>
                      <a:pt x="100000" y="120000"/>
                      <a:pt x="112000" y="112500"/>
                    </a:cubicBezTo>
                    <a:cubicBezTo>
                      <a:pt x="120000" y="112500"/>
                      <a:pt x="104000" y="75000"/>
                      <a:pt x="104000" y="75000"/>
                    </a:cubicBezTo>
                    <a:cubicBezTo>
                      <a:pt x="108000" y="75000"/>
                      <a:pt x="100000" y="75000"/>
                      <a:pt x="104000" y="7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2" name="Shape 2286">
                <a:extLst>
                  <a:ext uri="{FF2B5EF4-FFF2-40B4-BE49-F238E27FC236}">
                    <a16:creationId xmlns:a16="http://schemas.microsoft.com/office/drawing/2014/main" id="{8C7926F7-AC42-9536-5796-45F495578FFC}"/>
                  </a:ext>
                  <a:ext uri="{C183D7F6-B498-43B3-948B-1728B52AA6E4}">
                    <adec:decorative xmlns:adec="http://schemas.microsoft.com/office/drawing/2017/decorative" val="1"/>
                  </a:ext>
                </a:extLst>
              </p:cNvPr>
              <p:cNvSpPr/>
              <p:nvPr/>
            </p:nvSpPr>
            <p:spPr>
              <a:xfrm>
                <a:off x="9285195" y="2395155"/>
                <a:ext cx="51988" cy="18780"/>
              </a:xfrm>
              <a:custGeom>
                <a:avLst/>
                <a:gdLst/>
                <a:ahLst/>
                <a:cxnLst/>
                <a:rect l="0" t="0" r="0" b="0"/>
                <a:pathLst>
                  <a:path w="120000" h="120000" extrusionOk="0">
                    <a:moveTo>
                      <a:pt x="72000" y="24000"/>
                    </a:moveTo>
                    <a:cubicBezTo>
                      <a:pt x="64000" y="24000"/>
                      <a:pt x="48000" y="24000"/>
                      <a:pt x="32000" y="24000"/>
                    </a:cubicBezTo>
                    <a:cubicBezTo>
                      <a:pt x="24000" y="24000"/>
                      <a:pt x="8000" y="0"/>
                      <a:pt x="0" y="24000"/>
                    </a:cubicBezTo>
                    <a:cubicBezTo>
                      <a:pt x="0" y="24000"/>
                      <a:pt x="0" y="72000"/>
                      <a:pt x="8000" y="72000"/>
                    </a:cubicBezTo>
                    <a:cubicBezTo>
                      <a:pt x="24000" y="96000"/>
                      <a:pt x="32000" y="120000"/>
                      <a:pt x="48000" y="120000"/>
                    </a:cubicBezTo>
                    <a:cubicBezTo>
                      <a:pt x="64000" y="120000"/>
                      <a:pt x="120000" y="48000"/>
                      <a:pt x="72000" y="24000"/>
                    </a:cubicBezTo>
                    <a:cubicBezTo>
                      <a:pt x="64000" y="24000"/>
                      <a:pt x="80000" y="48000"/>
                      <a:pt x="72000"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3" name="Shape 2287">
                <a:extLst>
                  <a:ext uri="{FF2B5EF4-FFF2-40B4-BE49-F238E27FC236}">
                    <a16:creationId xmlns:a16="http://schemas.microsoft.com/office/drawing/2014/main" id="{3AA1CA4E-D9C0-7AFB-58D5-A36849BBEEBE}"/>
                  </a:ext>
                  <a:ext uri="{C183D7F6-B498-43B3-948B-1728B52AA6E4}">
                    <adec:decorative xmlns:adec="http://schemas.microsoft.com/office/drawing/2017/decorative" val="1"/>
                  </a:ext>
                </a:extLst>
              </p:cNvPr>
              <p:cNvSpPr/>
              <p:nvPr/>
            </p:nvSpPr>
            <p:spPr>
              <a:xfrm>
                <a:off x="9294648" y="2343825"/>
                <a:ext cx="87434" cy="58843"/>
              </a:xfrm>
              <a:custGeom>
                <a:avLst/>
                <a:gdLst/>
                <a:ahLst/>
                <a:cxnLst/>
                <a:rect l="0" t="0" r="0" b="0"/>
                <a:pathLst>
                  <a:path w="120000" h="120000" extrusionOk="0">
                    <a:moveTo>
                      <a:pt x="33600" y="112500"/>
                    </a:moveTo>
                    <a:cubicBezTo>
                      <a:pt x="28800" y="105000"/>
                      <a:pt x="19200" y="105000"/>
                      <a:pt x="14400" y="97500"/>
                    </a:cubicBezTo>
                    <a:cubicBezTo>
                      <a:pt x="9600" y="90000"/>
                      <a:pt x="19200" y="90000"/>
                      <a:pt x="19200" y="90000"/>
                    </a:cubicBezTo>
                    <a:cubicBezTo>
                      <a:pt x="19200" y="90000"/>
                      <a:pt x="0" y="97500"/>
                      <a:pt x="0" y="90000"/>
                    </a:cubicBezTo>
                    <a:cubicBezTo>
                      <a:pt x="0" y="75000"/>
                      <a:pt x="14400" y="82500"/>
                      <a:pt x="14400" y="82500"/>
                    </a:cubicBezTo>
                    <a:cubicBezTo>
                      <a:pt x="14400" y="75000"/>
                      <a:pt x="9600" y="75000"/>
                      <a:pt x="9600" y="75000"/>
                    </a:cubicBezTo>
                    <a:cubicBezTo>
                      <a:pt x="9600" y="75000"/>
                      <a:pt x="33600" y="52500"/>
                      <a:pt x="28800" y="45000"/>
                    </a:cubicBezTo>
                    <a:cubicBezTo>
                      <a:pt x="28800" y="45000"/>
                      <a:pt x="24000" y="45000"/>
                      <a:pt x="24000" y="45000"/>
                    </a:cubicBezTo>
                    <a:cubicBezTo>
                      <a:pt x="28800" y="30000"/>
                      <a:pt x="43200" y="30000"/>
                      <a:pt x="52800" y="22500"/>
                    </a:cubicBezTo>
                    <a:cubicBezTo>
                      <a:pt x="62400" y="15000"/>
                      <a:pt x="76800" y="7500"/>
                      <a:pt x="86400" y="0"/>
                    </a:cubicBezTo>
                    <a:cubicBezTo>
                      <a:pt x="86400" y="0"/>
                      <a:pt x="91200" y="22500"/>
                      <a:pt x="96000" y="30000"/>
                    </a:cubicBezTo>
                    <a:cubicBezTo>
                      <a:pt x="96000" y="30000"/>
                      <a:pt x="120000" y="45000"/>
                      <a:pt x="120000" y="52500"/>
                    </a:cubicBezTo>
                    <a:cubicBezTo>
                      <a:pt x="120000" y="60000"/>
                      <a:pt x="96000" y="52500"/>
                      <a:pt x="100800" y="67500"/>
                    </a:cubicBezTo>
                    <a:cubicBezTo>
                      <a:pt x="100800" y="67500"/>
                      <a:pt x="110400" y="75000"/>
                      <a:pt x="110400" y="90000"/>
                    </a:cubicBezTo>
                    <a:cubicBezTo>
                      <a:pt x="105600" y="90000"/>
                      <a:pt x="96000" y="90000"/>
                      <a:pt x="91200" y="97500"/>
                    </a:cubicBezTo>
                    <a:cubicBezTo>
                      <a:pt x="76800" y="105000"/>
                      <a:pt x="48000" y="120000"/>
                      <a:pt x="33600" y="112500"/>
                    </a:cubicBezTo>
                    <a:cubicBezTo>
                      <a:pt x="28800" y="105000"/>
                      <a:pt x="43200" y="120000"/>
                      <a:pt x="33600" y="1125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4" name="Shape 2288">
                <a:extLst>
                  <a:ext uri="{FF2B5EF4-FFF2-40B4-BE49-F238E27FC236}">
                    <a16:creationId xmlns:a16="http://schemas.microsoft.com/office/drawing/2014/main" id="{59FD4614-D220-F837-6424-98C88DFAE9B9}"/>
                  </a:ext>
                  <a:ext uri="{C183D7F6-B498-43B3-948B-1728B52AA6E4}">
                    <adec:decorative xmlns:adec="http://schemas.microsoft.com/office/drawing/2017/decorative" val="1"/>
                  </a:ext>
                </a:extLst>
              </p:cNvPr>
              <p:cNvSpPr/>
              <p:nvPr/>
            </p:nvSpPr>
            <p:spPr>
              <a:xfrm>
                <a:off x="10216265" y="2575440"/>
                <a:ext cx="87434" cy="30047"/>
              </a:xfrm>
              <a:custGeom>
                <a:avLst/>
                <a:gdLst/>
                <a:ahLst/>
                <a:cxnLst/>
                <a:rect l="0" t="0" r="0" b="0"/>
                <a:pathLst>
                  <a:path w="120000" h="120000" extrusionOk="0">
                    <a:moveTo>
                      <a:pt x="24000" y="45000"/>
                    </a:moveTo>
                    <a:cubicBezTo>
                      <a:pt x="19200" y="45000"/>
                      <a:pt x="19200" y="15000"/>
                      <a:pt x="14400" y="15000"/>
                    </a:cubicBezTo>
                    <a:cubicBezTo>
                      <a:pt x="14400" y="0"/>
                      <a:pt x="4800" y="30000"/>
                      <a:pt x="4800" y="30000"/>
                    </a:cubicBezTo>
                    <a:cubicBezTo>
                      <a:pt x="0" y="60000"/>
                      <a:pt x="4800" y="60000"/>
                      <a:pt x="9600" y="60000"/>
                    </a:cubicBezTo>
                    <a:cubicBezTo>
                      <a:pt x="14400" y="60000"/>
                      <a:pt x="19200" y="90000"/>
                      <a:pt x="24000" y="90000"/>
                    </a:cubicBezTo>
                    <a:cubicBezTo>
                      <a:pt x="43200" y="105000"/>
                      <a:pt x="57600" y="120000"/>
                      <a:pt x="76800" y="120000"/>
                    </a:cubicBezTo>
                    <a:cubicBezTo>
                      <a:pt x="81600" y="120000"/>
                      <a:pt x="120000" y="105000"/>
                      <a:pt x="115200" y="75000"/>
                    </a:cubicBezTo>
                    <a:cubicBezTo>
                      <a:pt x="110400" y="75000"/>
                      <a:pt x="110400" y="90000"/>
                      <a:pt x="110400" y="90000"/>
                    </a:cubicBezTo>
                    <a:cubicBezTo>
                      <a:pt x="105600" y="90000"/>
                      <a:pt x="100800" y="75000"/>
                      <a:pt x="96000" y="60000"/>
                    </a:cubicBezTo>
                    <a:cubicBezTo>
                      <a:pt x="91200" y="60000"/>
                      <a:pt x="81600" y="45000"/>
                      <a:pt x="72000" y="60000"/>
                    </a:cubicBezTo>
                    <a:cubicBezTo>
                      <a:pt x="67200" y="60000"/>
                      <a:pt x="57600" y="30000"/>
                      <a:pt x="48000" y="30000"/>
                    </a:cubicBezTo>
                    <a:cubicBezTo>
                      <a:pt x="38400" y="30000"/>
                      <a:pt x="33600" y="45000"/>
                      <a:pt x="24000" y="4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5" name="Shape 2289">
                <a:extLst>
                  <a:ext uri="{FF2B5EF4-FFF2-40B4-BE49-F238E27FC236}">
                    <a16:creationId xmlns:a16="http://schemas.microsoft.com/office/drawing/2014/main" id="{0733DF41-8233-468D-EC21-6A5F417D7B0A}"/>
                  </a:ext>
                  <a:ext uri="{C183D7F6-B498-43B3-948B-1728B52AA6E4}">
                    <adec:decorative xmlns:adec="http://schemas.microsoft.com/office/drawing/2017/decorative" val="1"/>
                  </a:ext>
                </a:extLst>
              </p:cNvPr>
              <p:cNvSpPr/>
              <p:nvPr/>
            </p:nvSpPr>
            <p:spPr>
              <a:xfrm>
                <a:off x="10105198" y="2634283"/>
                <a:ext cx="73257" cy="30047"/>
              </a:xfrm>
              <a:custGeom>
                <a:avLst/>
                <a:gdLst/>
                <a:ahLst/>
                <a:cxnLst/>
                <a:rect l="0" t="0" r="0" b="0"/>
                <a:pathLst>
                  <a:path w="120000" h="120000" extrusionOk="0">
                    <a:moveTo>
                      <a:pt x="11428" y="90000"/>
                    </a:moveTo>
                    <a:cubicBezTo>
                      <a:pt x="28571" y="90000"/>
                      <a:pt x="34285" y="90000"/>
                      <a:pt x="45714" y="90000"/>
                    </a:cubicBezTo>
                    <a:cubicBezTo>
                      <a:pt x="57142" y="105000"/>
                      <a:pt x="68571" y="105000"/>
                      <a:pt x="80000" y="120000"/>
                    </a:cubicBezTo>
                    <a:cubicBezTo>
                      <a:pt x="91428" y="120000"/>
                      <a:pt x="102857" y="120000"/>
                      <a:pt x="108571" y="105000"/>
                    </a:cubicBezTo>
                    <a:cubicBezTo>
                      <a:pt x="120000" y="90000"/>
                      <a:pt x="102857" y="75000"/>
                      <a:pt x="97142" y="60000"/>
                    </a:cubicBezTo>
                    <a:cubicBezTo>
                      <a:pt x="80000" y="30000"/>
                      <a:pt x="62857" y="0"/>
                      <a:pt x="40000" y="30000"/>
                    </a:cubicBezTo>
                    <a:cubicBezTo>
                      <a:pt x="28571" y="45000"/>
                      <a:pt x="28571" y="60000"/>
                      <a:pt x="22857" y="75000"/>
                    </a:cubicBezTo>
                    <a:cubicBezTo>
                      <a:pt x="17142" y="75000"/>
                      <a:pt x="0" y="90000"/>
                      <a:pt x="11428"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6" name="Shape 2290">
                <a:extLst>
                  <a:ext uri="{FF2B5EF4-FFF2-40B4-BE49-F238E27FC236}">
                    <a16:creationId xmlns:a16="http://schemas.microsoft.com/office/drawing/2014/main" id="{65736DED-B0F2-25DB-201E-D218DA332408}"/>
                  </a:ext>
                  <a:ext uri="{C183D7F6-B498-43B3-948B-1728B52AA6E4}">
                    <adec:decorative xmlns:adec="http://schemas.microsoft.com/office/drawing/2017/decorative" val="1"/>
                  </a:ext>
                </a:extLst>
              </p:cNvPr>
              <p:cNvSpPr/>
              <p:nvPr/>
            </p:nvSpPr>
            <p:spPr>
              <a:xfrm>
                <a:off x="10108743" y="2620512"/>
                <a:ext cx="28357" cy="17528"/>
              </a:xfrm>
              <a:custGeom>
                <a:avLst/>
                <a:gdLst/>
                <a:ahLst/>
                <a:cxnLst/>
                <a:rect l="0" t="0" r="0" b="0"/>
                <a:pathLst>
                  <a:path w="120000" h="120000" extrusionOk="0">
                    <a:moveTo>
                      <a:pt x="45000" y="120000"/>
                    </a:moveTo>
                    <a:cubicBezTo>
                      <a:pt x="0" y="120000"/>
                      <a:pt x="15000" y="0"/>
                      <a:pt x="60000" y="24000"/>
                    </a:cubicBezTo>
                    <a:cubicBezTo>
                      <a:pt x="120000" y="48000"/>
                      <a:pt x="90000" y="96000"/>
                      <a:pt x="45000" y="120000"/>
                    </a:cubicBezTo>
                    <a:cubicBezTo>
                      <a:pt x="15000" y="120000"/>
                      <a:pt x="75000" y="120000"/>
                      <a:pt x="45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7" name="Shape 2291">
                <a:extLst>
                  <a:ext uri="{FF2B5EF4-FFF2-40B4-BE49-F238E27FC236}">
                    <a16:creationId xmlns:a16="http://schemas.microsoft.com/office/drawing/2014/main" id="{3A6B5FFC-0DD9-B8E1-0D4A-C72F9044BD39}"/>
                  </a:ext>
                  <a:ext uri="{C183D7F6-B498-43B3-948B-1728B52AA6E4}">
                    <adec:decorative xmlns:adec="http://schemas.microsoft.com/office/drawing/2017/decorative" val="1"/>
                  </a:ext>
                </a:extLst>
              </p:cNvPr>
              <p:cNvSpPr/>
              <p:nvPr/>
            </p:nvSpPr>
            <p:spPr>
              <a:xfrm>
                <a:off x="10033123" y="2567929"/>
                <a:ext cx="10634" cy="18780"/>
              </a:xfrm>
              <a:custGeom>
                <a:avLst/>
                <a:gdLst/>
                <a:ahLst/>
                <a:cxnLst/>
                <a:rect l="0" t="0" r="0" b="0"/>
                <a:pathLst>
                  <a:path w="120000" h="120000" extrusionOk="0">
                    <a:moveTo>
                      <a:pt x="40000" y="72000"/>
                    </a:moveTo>
                    <a:cubicBezTo>
                      <a:pt x="0" y="48000"/>
                      <a:pt x="80000" y="0"/>
                      <a:pt x="120000" y="24000"/>
                    </a:cubicBezTo>
                    <a:cubicBezTo>
                      <a:pt x="120000" y="48000"/>
                      <a:pt x="80000" y="120000"/>
                      <a:pt x="40000" y="120000"/>
                    </a:cubicBezTo>
                    <a:cubicBezTo>
                      <a:pt x="40000" y="120000"/>
                      <a:pt x="40000" y="72000"/>
                      <a:pt x="40000" y="72000"/>
                    </a:cubicBezTo>
                    <a:cubicBezTo>
                      <a:pt x="0" y="48000"/>
                      <a:pt x="40000" y="72000"/>
                      <a:pt x="40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8" name="Shape 2292">
                <a:extLst>
                  <a:ext uri="{FF2B5EF4-FFF2-40B4-BE49-F238E27FC236}">
                    <a16:creationId xmlns:a16="http://schemas.microsoft.com/office/drawing/2014/main" id="{DD6EC481-079D-BB66-2E8B-B52FF6F91EE3}"/>
                  </a:ext>
                  <a:ext uri="{C183D7F6-B498-43B3-948B-1728B52AA6E4}">
                    <adec:decorative xmlns:adec="http://schemas.microsoft.com/office/drawing/2017/decorative" val="1"/>
                  </a:ext>
                </a:extLst>
              </p:cNvPr>
              <p:cNvSpPr/>
              <p:nvPr/>
            </p:nvSpPr>
            <p:spPr>
              <a:xfrm>
                <a:off x="10033123" y="2623015"/>
                <a:ext cx="14179" cy="18780"/>
              </a:xfrm>
              <a:custGeom>
                <a:avLst/>
                <a:gdLst/>
                <a:ahLst/>
                <a:cxnLst/>
                <a:rect l="0" t="0" r="0" b="0"/>
                <a:pathLst>
                  <a:path w="120000" h="120000" extrusionOk="0">
                    <a:moveTo>
                      <a:pt x="120000" y="96000"/>
                    </a:moveTo>
                    <a:cubicBezTo>
                      <a:pt x="120000" y="72000"/>
                      <a:pt x="30000" y="0"/>
                      <a:pt x="0" y="24000"/>
                    </a:cubicBezTo>
                    <a:cubicBezTo>
                      <a:pt x="0" y="24000"/>
                      <a:pt x="90000" y="120000"/>
                      <a:pt x="120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39" name="Shape 2293">
                <a:extLst>
                  <a:ext uri="{FF2B5EF4-FFF2-40B4-BE49-F238E27FC236}">
                    <a16:creationId xmlns:a16="http://schemas.microsoft.com/office/drawing/2014/main" id="{942AD2AC-2CCD-8904-2F5A-01EC0D076372}"/>
                  </a:ext>
                  <a:ext uri="{C183D7F6-B498-43B3-948B-1728B52AA6E4}">
                    <adec:decorative xmlns:adec="http://schemas.microsoft.com/office/drawing/2017/decorative" val="1"/>
                  </a:ext>
                </a:extLst>
              </p:cNvPr>
              <p:cNvSpPr/>
              <p:nvPr/>
            </p:nvSpPr>
            <p:spPr>
              <a:xfrm>
                <a:off x="10056755" y="2554158"/>
                <a:ext cx="146513" cy="58843"/>
              </a:xfrm>
              <a:custGeom>
                <a:avLst/>
                <a:gdLst/>
                <a:ahLst/>
                <a:cxnLst/>
                <a:rect l="0" t="0" r="0" b="0"/>
                <a:pathLst>
                  <a:path w="120000" h="120000" extrusionOk="0">
                    <a:moveTo>
                      <a:pt x="97142" y="30000"/>
                    </a:moveTo>
                    <a:cubicBezTo>
                      <a:pt x="91428" y="22500"/>
                      <a:pt x="88571" y="30000"/>
                      <a:pt x="82857" y="22500"/>
                    </a:cubicBezTo>
                    <a:cubicBezTo>
                      <a:pt x="82857" y="22500"/>
                      <a:pt x="68571" y="0"/>
                      <a:pt x="65714" y="0"/>
                    </a:cubicBezTo>
                    <a:cubicBezTo>
                      <a:pt x="65714" y="0"/>
                      <a:pt x="68571" y="7500"/>
                      <a:pt x="62857" y="15000"/>
                    </a:cubicBezTo>
                    <a:cubicBezTo>
                      <a:pt x="57142" y="15000"/>
                      <a:pt x="62857" y="37500"/>
                      <a:pt x="57142" y="45000"/>
                    </a:cubicBezTo>
                    <a:cubicBezTo>
                      <a:pt x="54285" y="45000"/>
                      <a:pt x="34285" y="7500"/>
                      <a:pt x="31428" y="7500"/>
                    </a:cubicBezTo>
                    <a:cubicBezTo>
                      <a:pt x="25714" y="0"/>
                      <a:pt x="11428" y="7500"/>
                      <a:pt x="11428" y="22500"/>
                    </a:cubicBezTo>
                    <a:cubicBezTo>
                      <a:pt x="11428" y="37500"/>
                      <a:pt x="0" y="30000"/>
                      <a:pt x="5714" y="45000"/>
                    </a:cubicBezTo>
                    <a:cubicBezTo>
                      <a:pt x="8571" y="52500"/>
                      <a:pt x="0" y="67500"/>
                      <a:pt x="2857" y="75000"/>
                    </a:cubicBezTo>
                    <a:cubicBezTo>
                      <a:pt x="8571" y="90000"/>
                      <a:pt x="17142" y="97500"/>
                      <a:pt x="25714" y="105000"/>
                    </a:cubicBezTo>
                    <a:cubicBezTo>
                      <a:pt x="28571" y="112500"/>
                      <a:pt x="34285" y="120000"/>
                      <a:pt x="37142" y="112500"/>
                    </a:cubicBezTo>
                    <a:cubicBezTo>
                      <a:pt x="40000" y="112500"/>
                      <a:pt x="40000" y="90000"/>
                      <a:pt x="42857" y="97500"/>
                    </a:cubicBezTo>
                    <a:cubicBezTo>
                      <a:pt x="42857" y="97500"/>
                      <a:pt x="42857" y="105000"/>
                      <a:pt x="45714" y="105000"/>
                    </a:cubicBezTo>
                    <a:cubicBezTo>
                      <a:pt x="48571" y="105000"/>
                      <a:pt x="51428" y="105000"/>
                      <a:pt x="51428" y="105000"/>
                    </a:cubicBezTo>
                    <a:cubicBezTo>
                      <a:pt x="57142" y="97500"/>
                      <a:pt x="62857" y="97500"/>
                      <a:pt x="71428" y="90000"/>
                    </a:cubicBezTo>
                    <a:cubicBezTo>
                      <a:pt x="77142" y="90000"/>
                      <a:pt x="77142" y="105000"/>
                      <a:pt x="80000" y="105000"/>
                    </a:cubicBezTo>
                    <a:cubicBezTo>
                      <a:pt x="82857" y="105000"/>
                      <a:pt x="97142" y="97500"/>
                      <a:pt x="97142" y="97500"/>
                    </a:cubicBezTo>
                    <a:cubicBezTo>
                      <a:pt x="97142" y="97500"/>
                      <a:pt x="94285" y="90000"/>
                      <a:pt x="94285" y="90000"/>
                    </a:cubicBezTo>
                    <a:cubicBezTo>
                      <a:pt x="94285" y="82500"/>
                      <a:pt x="102857" y="90000"/>
                      <a:pt x="105714" y="90000"/>
                    </a:cubicBezTo>
                    <a:cubicBezTo>
                      <a:pt x="105714" y="90000"/>
                      <a:pt x="111428" y="90000"/>
                      <a:pt x="111428" y="82500"/>
                    </a:cubicBezTo>
                    <a:cubicBezTo>
                      <a:pt x="111428" y="75000"/>
                      <a:pt x="114285" y="67500"/>
                      <a:pt x="114285" y="67500"/>
                    </a:cubicBezTo>
                    <a:cubicBezTo>
                      <a:pt x="114285" y="67500"/>
                      <a:pt x="114285" y="67500"/>
                      <a:pt x="111428" y="67500"/>
                    </a:cubicBezTo>
                    <a:cubicBezTo>
                      <a:pt x="111428" y="60000"/>
                      <a:pt x="120000" y="52500"/>
                      <a:pt x="120000" y="45000"/>
                    </a:cubicBezTo>
                    <a:cubicBezTo>
                      <a:pt x="117142" y="37500"/>
                      <a:pt x="102857" y="30000"/>
                      <a:pt x="97142" y="30000"/>
                    </a:cubicBezTo>
                    <a:cubicBezTo>
                      <a:pt x="91428" y="22500"/>
                      <a:pt x="102857" y="30000"/>
                      <a:pt x="97142"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0" name="Shape 2294">
                <a:extLst>
                  <a:ext uri="{FF2B5EF4-FFF2-40B4-BE49-F238E27FC236}">
                    <a16:creationId xmlns:a16="http://schemas.microsoft.com/office/drawing/2014/main" id="{FB85C4EC-27BE-C9FE-AC24-1689670220FF}"/>
                  </a:ext>
                  <a:ext uri="{C183D7F6-B498-43B3-948B-1728B52AA6E4}">
                    <adec:decorative xmlns:adec="http://schemas.microsoft.com/office/drawing/2017/decorative" val="1"/>
                  </a:ext>
                </a:extLst>
              </p:cNvPr>
              <p:cNvSpPr/>
              <p:nvPr/>
            </p:nvSpPr>
            <p:spPr>
              <a:xfrm>
                <a:off x="10140646" y="2571685"/>
                <a:ext cx="27175" cy="30047"/>
              </a:xfrm>
              <a:custGeom>
                <a:avLst/>
                <a:gdLst/>
                <a:ahLst/>
                <a:cxnLst/>
                <a:rect l="0" t="0" r="0" b="0"/>
                <a:pathLst>
                  <a:path w="120000" h="120000" extrusionOk="0">
                    <a:moveTo>
                      <a:pt x="105000" y="90000"/>
                    </a:moveTo>
                    <a:cubicBezTo>
                      <a:pt x="90000" y="105000"/>
                      <a:pt x="0" y="15000"/>
                      <a:pt x="60000" y="0"/>
                    </a:cubicBezTo>
                    <a:cubicBezTo>
                      <a:pt x="75000" y="0"/>
                      <a:pt x="120000" y="0"/>
                      <a:pt x="90000" y="30000"/>
                    </a:cubicBezTo>
                    <a:cubicBezTo>
                      <a:pt x="45000" y="60000"/>
                      <a:pt x="105000" y="60000"/>
                      <a:pt x="105000" y="90000"/>
                    </a:cubicBezTo>
                    <a:cubicBezTo>
                      <a:pt x="90000" y="120000"/>
                      <a:pt x="105000" y="75000"/>
                      <a:pt x="105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1" name="Shape 2295">
                <a:extLst>
                  <a:ext uri="{FF2B5EF4-FFF2-40B4-BE49-F238E27FC236}">
                    <a16:creationId xmlns:a16="http://schemas.microsoft.com/office/drawing/2014/main" id="{550B0D2A-F246-A625-1983-0B862EC6C1DF}"/>
                  </a:ext>
                  <a:ext uri="{C183D7F6-B498-43B3-948B-1728B52AA6E4}">
                    <adec:decorative xmlns:adec="http://schemas.microsoft.com/office/drawing/2017/decorative" val="1"/>
                  </a:ext>
                </a:extLst>
              </p:cNvPr>
              <p:cNvSpPr/>
              <p:nvPr/>
            </p:nvSpPr>
            <p:spPr>
              <a:xfrm>
                <a:off x="10594364" y="2770749"/>
                <a:ext cx="37809" cy="22535"/>
              </a:xfrm>
              <a:custGeom>
                <a:avLst/>
                <a:gdLst/>
                <a:ahLst/>
                <a:cxnLst/>
                <a:rect l="0" t="0" r="0" b="0"/>
                <a:pathLst>
                  <a:path w="120000" h="120000" extrusionOk="0">
                    <a:moveTo>
                      <a:pt x="32727" y="80000"/>
                    </a:moveTo>
                    <a:cubicBezTo>
                      <a:pt x="10909" y="60000"/>
                      <a:pt x="0" y="60000"/>
                      <a:pt x="10909" y="20000"/>
                    </a:cubicBezTo>
                    <a:cubicBezTo>
                      <a:pt x="21818" y="0"/>
                      <a:pt x="43636" y="20000"/>
                      <a:pt x="65454" y="20000"/>
                    </a:cubicBezTo>
                    <a:cubicBezTo>
                      <a:pt x="120000" y="40000"/>
                      <a:pt x="65454" y="120000"/>
                      <a:pt x="32727" y="80000"/>
                    </a:cubicBezTo>
                    <a:cubicBezTo>
                      <a:pt x="21818" y="60000"/>
                      <a:pt x="43636" y="100000"/>
                      <a:pt x="32727"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2" name="Shape 2296">
                <a:extLst>
                  <a:ext uri="{FF2B5EF4-FFF2-40B4-BE49-F238E27FC236}">
                    <a16:creationId xmlns:a16="http://schemas.microsoft.com/office/drawing/2014/main" id="{46F38ED3-9CD4-88DB-92C4-79120B540DBB}"/>
                  </a:ext>
                  <a:ext uri="{C183D7F6-B498-43B3-948B-1728B52AA6E4}">
                    <adec:decorative xmlns:adec="http://schemas.microsoft.com/office/drawing/2017/decorative" val="1"/>
                  </a:ext>
                </a:extLst>
              </p:cNvPr>
              <p:cNvSpPr/>
              <p:nvPr/>
            </p:nvSpPr>
            <p:spPr>
              <a:xfrm>
                <a:off x="10521107" y="3093762"/>
                <a:ext cx="21267" cy="18780"/>
              </a:xfrm>
              <a:custGeom>
                <a:avLst/>
                <a:gdLst/>
                <a:ahLst/>
                <a:cxnLst/>
                <a:rect l="0" t="0" r="0" b="0"/>
                <a:pathLst>
                  <a:path w="120000" h="120000" extrusionOk="0">
                    <a:moveTo>
                      <a:pt x="100000" y="48000"/>
                    </a:moveTo>
                    <a:cubicBezTo>
                      <a:pt x="120000" y="48000"/>
                      <a:pt x="100000" y="24000"/>
                      <a:pt x="100000" y="24000"/>
                    </a:cubicBezTo>
                    <a:cubicBezTo>
                      <a:pt x="80000" y="0"/>
                      <a:pt x="60000" y="24000"/>
                      <a:pt x="40000" y="24000"/>
                    </a:cubicBezTo>
                    <a:cubicBezTo>
                      <a:pt x="20000" y="24000"/>
                      <a:pt x="0" y="48000"/>
                      <a:pt x="20000" y="72000"/>
                    </a:cubicBezTo>
                    <a:cubicBezTo>
                      <a:pt x="20000" y="72000"/>
                      <a:pt x="0" y="120000"/>
                      <a:pt x="0" y="96000"/>
                    </a:cubicBezTo>
                    <a:cubicBezTo>
                      <a:pt x="0" y="96000"/>
                      <a:pt x="100000" y="48000"/>
                      <a:pt x="100000" y="48000"/>
                    </a:cubicBezTo>
                    <a:cubicBezTo>
                      <a:pt x="120000" y="48000"/>
                      <a:pt x="60000" y="72000"/>
                      <a:pt x="100000" y="4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3" name="Shape 2297">
                <a:extLst>
                  <a:ext uri="{FF2B5EF4-FFF2-40B4-BE49-F238E27FC236}">
                    <a16:creationId xmlns:a16="http://schemas.microsoft.com/office/drawing/2014/main" id="{9896AEF0-D961-BC55-BA55-1F749CB52281}"/>
                  </a:ext>
                  <a:ext uri="{C183D7F6-B498-43B3-948B-1728B52AA6E4}">
                    <adec:decorative xmlns:adec="http://schemas.microsoft.com/office/drawing/2017/decorative" val="1"/>
                  </a:ext>
                </a:extLst>
              </p:cNvPr>
              <p:cNvSpPr/>
              <p:nvPr/>
            </p:nvSpPr>
            <p:spPr>
              <a:xfrm>
                <a:off x="10060299" y="3201432"/>
                <a:ext cx="17723" cy="10016"/>
              </a:xfrm>
              <a:custGeom>
                <a:avLst/>
                <a:gdLst/>
                <a:ahLst/>
                <a:cxnLst/>
                <a:rect l="0" t="0" r="0" b="0"/>
                <a:pathLst>
                  <a:path w="120000" h="120000" extrusionOk="0">
                    <a:moveTo>
                      <a:pt x="72000" y="120000"/>
                    </a:moveTo>
                    <a:cubicBezTo>
                      <a:pt x="24000" y="120000"/>
                      <a:pt x="0" y="40000"/>
                      <a:pt x="72000" y="0"/>
                    </a:cubicBezTo>
                    <a:cubicBezTo>
                      <a:pt x="120000" y="0"/>
                      <a:pt x="96000" y="120000"/>
                      <a:pt x="72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4" name="Shape 2298">
                <a:extLst>
                  <a:ext uri="{FF2B5EF4-FFF2-40B4-BE49-F238E27FC236}">
                    <a16:creationId xmlns:a16="http://schemas.microsoft.com/office/drawing/2014/main" id="{4FFDEFC7-C7C9-6C4C-8BA4-1E65878E6759}"/>
                  </a:ext>
                  <a:ext uri="{C183D7F6-B498-43B3-948B-1728B52AA6E4}">
                    <adec:decorative xmlns:adec="http://schemas.microsoft.com/office/drawing/2017/decorative" val="1"/>
                  </a:ext>
                </a:extLst>
              </p:cNvPr>
              <p:cNvSpPr/>
              <p:nvPr/>
            </p:nvSpPr>
            <p:spPr>
              <a:xfrm>
                <a:off x="10372230" y="3311607"/>
                <a:ext cx="17723" cy="17528"/>
              </a:xfrm>
              <a:custGeom>
                <a:avLst/>
                <a:gdLst/>
                <a:ahLst/>
                <a:cxnLst/>
                <a:rect l="0" t="0" r="0" b="0"/>
                <a:pathLst>
                  <a:path w="120000" h="120000" extrusionOk="0">
                    <a:moveTo>
                      <a:pt x="120000" y="24000"/>
                    </a:moveTo>
                    <a:cubicBezTo>
                      <a:pt x="120000" y="24000"/>
                      <a:pt x="0" y="120000"/>
                      <a:pt x="24000" y="120000"/>
                    </a:cubicBezTo>
                    <a:cubicBezTo>
                      <a:pt x="48000" y="120000"/>
                      <a:pt x="96000" y="72000"/>
                      <a:pt x="96000" y="72000"/>
                    </a:cubicBezTo>
                    <a:cubicBezTo>
                      <a:pt x="120000" y="48000"/>
                      <a:pt x="120000" y="0"/>
                      <a:pt x="120000"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5" name="Shape 2299">
                <a:extLst>
                  <a:ext uri="{FF2B5EF4-FFF2-40B4-BE49-F238E27FC236}">
                    <a16:creationId xmlns:a16="http://schemas.microsoft.com/office/drawing/2014/main" id="{24BB0804-C96B-185F-9BED-8DAF81CF099E}"/>
                  </a:ext>
                  <a:ext uri="{C183D7F6-B498-43B3-948B-1728B52AA6E4}">
                    <adec:decorative xmlns:adec="http://schemas.microsoft.com/office/drawing/2017/decorative" val="1"/>
                  </a:ext>
                </a:extLst>
              </p:cNvPr>
              <p:cNvSpPr/>
              <p:nvPr/>
            </p:nvSpPr>
            <p:spPr>
              <a:xfrm>
                <a:off x="10361597" y="3340401"/>
                <a:ext cx="7089" cy="3755"/>
              </a:xfrm>
              <a:custGeom>
                <a:avLst/>
                <a:gdLst/>
                <a:ahLst/>
                <a:cxnLst/>
                <a:rect l="0" t="0" r="0" b="0"/>
                <a:pathLst>
                  <a:path w="120000" h="120000" extrusionOk="0">
                    <a:moveTo>
                      <a:pt x="60000" y="0"/>
                    </a:moveTo>
                    <a:cubicBezTo>
                      <a:pt x="60000" y="0"/>
                      <a:pt x="0" y="120000"/>
                      <a:pt x="60000" y="120000"/>
                    </a:cubicBezTo>
                    <a:cubicBezTo>
                      <a:pt x="60000" y="120000"/>
                      <a:pt x="120000" y="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6" name="Shape 2300">
                <a:extLst>
                  <a:ext uri="{FF2B5EF4-FFF2-40B4-BE49-F238E27FC236}">
                    <a16:creationId xmlns:a16="http://schemas.microsoft.com/office/drawing/2014/main" id="{74092CFD-AF70-C600-D670-8E3C75495292}"/>
                  </a:ext>
                  <a:ext uri="{C183D7F6-B498-43B3-948B-1728B52AA6E4}">
                    <adec:decorative xmlns:adec="http://schemas.microsoft.com/office/drawing/2017/decorative" val="1"/>
                  </a:ext>
                </a:extLst>
              </p:cNvPr>
              <p:cNvSpPr/>
              <p:nvPr/>
            </p:nvSpPr>
            <p:spPr>
              <a:xfrm>
                <a:off x="10313153" y="3399245"/>
                <a:ext cx="10634" cy="3755"/>
              </a:xfrm>
              <a:custGeom>
                <a:avLst/>
                <a:gdLst/>
                <a:ahLst/>
                <a:cxnLst/>
                <a:rect l="0" t="0" r="0" b="0"/>
                <a:pathLst>
                  <a:path w="120000" h="120000" extrusionOk="0">
                    <a:moveTo>
                      <a:pt x="80000" y="0"/>
                    </a:moveTo>
                    <a:cubicBezTo>
                      <a:pt x="80000" y="0"/>
                      <a:pt x="0" y="120000"/>
                      <a:pt x="40000" y="120000"/>
                    </a:cubicBezTo>
                    <a:cubicBezTo>
                      <a:pt x="40000" y="120000"/>
                      <a:pt x="120000" y="0"/>
                      <a:pt x="8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7" name="Shape 2301">
                <a:extLst>
                  <a:ext uri="{FF2B5EF4-FFF2-40B4-BE49-F238E27FC236}">
                    <a16:creationId xmlns:a16="http://schemas.microsoft.com/office/drawing/2014/main" id="{8B77415A-6F37-EC03-2882-4FAC960C754E}"/>
                  </a:ext>
                  <a:ext uri="{C183D7F6-B498-43B3-948B-1728B52AA6E4}">
                    <adec:decorative xmlns:adec="http://schemas.microsoft.com/office/drawing/2017/decorative" val="1"/>
                  </a:ext>
                </a:extLst>
              </p:cNvPr>
              <p:cNvSpPr/>
              <p:nvPr/>
            </p:nvSpPr>
            <p:spPr>
              <a:xfrm>
                <a:off x="10271798" y="3418025"/>
                <a:ext cx="24812" cy="15024"/>
              </a:xfrm>
              <a:custGeom>
                <a:avLst/>
                <a:gdLst/>
                <a:ahLst/>
                <a:cxnLst/>
                <a:rect l="0" t="0" r="0" b="0"/>
                <a:pathLst>
                  <a:path w="120000" h="120000" extrusionOk="0">
                    <a:moveTo>
                      <a:pt x="102857" y="0"/>
                    </a:moveTo>
                    <a:cubicBezTo>
                      <a:pt x="85714" y="0"/>
                      <a:pt x="0" y="60000"/>
                      <a:pt x="17142" y="90000"/>
                    </a:cubicBezTo>
                    <a:cubicBezTo>
                      <a:pt x="34285" y="120000"/>
                      <a:pt x="119999" y="0"/>
                      <a:pt x="102857"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8" name="Shape 2302">
                <a:extLst>
                  <a:ext uri="{FF2B5EF4-FFF2-40B4-BE49-F238E27FC236}">
                    <a16:creationId xmlns:a16="http://schemas.microsoft.com/office/drawing/2014/main" id="{22C02329-7014-0AE0-D661-5B399F160D52}"/>
                  </a:ext>
                  <a:ext uri="{C183D7F6-B498-43B3-948B-1728B52AA6E4}">
                    <adec:decorative xmlns:adec="http://schemas.microsoft.com/office/drawing/2017/decorative" val="1"/>
                  </a:ext>
                </a:extLst>
              </p:cNvPr>
              <p:cNvSpPr/>
              <p:nvPr/>
            </p:nvSpPr>
            <p:spPr>
              <a:xfrm>
                <a:off x="10244622" y="3433049"/>
                <a:ext cx="20086" cy="13772"/>
              </a:xfrm>
              <a:custGeom>
                <a:avLst/>
                <a:gdLst/>
                <a:ahLst/>
                <a:cxnLst/>
                <a:rect l="0" t="0" r="0" b="0"/>
                <a:pathLst>
                  <a:path w="120000" h="120000" extrusionOk="0">
                    <a:moveTo>
                      <a:pt x="100000" y="0"/>
                    </a:moveTo>
                    <a:cubicBezTo>
                      <a:pt x="100000" y="0"/>
                      <a:pt x="0" y="60000"/>
                      <a:pt x="20000" y="90000"/>
                    </a:cubicBezTo>
                    <a:cubicBezTo>
                      <a:pt x="40000" y="120000"/>
                      <a:pt x="100000" y="0"/>
                      <a:pt x="100000" y="0"/>
                    </a:cubicBezTo>
                    <a:cubicBezTo>
                      <a:pt x="100000" y="0"/>
                      <a:pt x="120000" y="0"/>
                      <a:pt x="10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49" name="Shape 2303">
                <a:extLst>
                  <a:ext uri="{FF2B5EF4-FFF2-40B4-BE49-F238E27FC236}">
                    <a16:creationId xmlns:a16="http://schemas.microsoft.com/office/drawing/2014/main" id="{E8D3F84D-1A10-64FE-88A8-39BCE504E054}"/>
                  </a:ext>
                  <a:ext uri="{C183D7F6-B498-43B3-948B-1728B52AA6E4}">
                    <adec:decorative xmlns:adec="http://schemas.microsoft.com/office/drawing/2017/decorative" val="1"/>
                  </a:ext>
                </a:extLst>
              </p:cNvPr>
              <p:cNvSpPr/>
              <p:nvPr/>
            </p:nvSpPr>
            <p:spPr>
              <a:xfrm>
                <a:off x="10226899" y="3444316"/>
                <a:ext cx="17723" cy="17528"/>
              </a:xfrm>
              <a:custGeom>
                <a:avLst/>
                <a:gdLst/>
                <a:ahLst/>
                <a:cxnLst/>
                <a:rect l="0" t="0" r="0" b="0"/>
                <a:pathLst>
                  <a:path w="120000" h="120000" extrusionOk="0">
                    <a:moveTo>
                      <a:pt x="96000" y="0"/>
                    </a:moveTo>
                    <a:cubicBezTo>
                      <a:pt x="96000" y="0"/>
                      <a:pt x="0" y="96000"/>
                      <a:pt x="0" y="96000"/>
                    </a:cubicBezTo>
                    <a:cubicBezTo>
                      <a:pt x="48000" y="120000"/>
                      <a:pt x="96000" y="0"/>
                      <a:pt x="96000" y="0"/>
                    </a:cubicBezTo>
                    <a:cubicBezTo>
                      <a:pt x="96000" y="0"/>
                      <a:pt x="120000" y="0"/>
                      <a:pt x="96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0" name="Shape 2304">
                <a:extLst>
                  <a:ext uri="{FF2B5EF4-FFF2-40B4-BE49-F238E27FC236}">
                    <a16:creationId xmlns:a16="http://schemas.microsoft.com/office/drawing/2014/main" id="{29B0813E-F80D-CDE0-9526-80F37D94147C}"/>
                  </a:ext>
                  <a:ext uri="{C183D7F6-B498-43B3-948B-1728B52AA6E4}">
                    <adec:decorative xmlns:adec="http://schemas.microsoft.com/office/drawing/2017/decorative" val="1"/>
                  </a:ext>
                </a:extLst>
              </p:cNvPr>
              <p:cNvSpPr/>
              <p:nvPr/>
            </p:nvSpPr>
            <p:spPr>
              <a:xfrm>
                <a:off x="10223353" y="3469356"/>
                <a:ext cx="3544" cy="3755"/>
              </a:xfrm>
              <a:custGeom>
                <a:avLst/>
                <a:gdLst/>
                <a:ahLst/>
                <a:cxnLst/>
                <a:rect l="0" t="0" r="0" b="0"/>
                <a:pathLst>
                  <a:path w="120000" h="120000" extrusionOk="0">
                    <a:moveTo>
                      <a:pt x="120000" y="0"/>
                    </a:moveTo>
                    <a:cubicBezTo>
                      <a:pt x="0" y="0"/>
                      <a:pt x="0" y="120000"/>
                      <a:pt x="120000" y="120000"/>
                    </a:cubicBezTo>
                    <a:cubicBezTo>
                      <a:pt x="12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1" name="Shape 2305">
                <a:extLst>
                  <a:ext uri="{FF2B5EF4-FFF2-40B4-BE49-F238E27FC236}">
                    <a16:creationId xmlns:a16="http://schemas.microsoft.com/office/drawing/2014/main" id="{C0ABACA3-0418-CE8B-4C3F-CAF22B2B072A}"/>
                  </a:ext>
                  <a:ext uri="{C183D7F6-B498-43B3-948B-1728B52AA6E4}">
                    <adec:decorative xmlns:adec="http://schemas.microsoft.com/office/drawing/2017/decorative" val="1"/>
                  </a:ext>
                </a:extLst>
              </p:cNvPr>
              <p:cNvSpPr/>
              <p:nvPr/>
            </p:nvSpPr>
            <p:spPr>
              <a:xfrm>
                <a:off x="10205630" y="3454332"/>
                <a:ext cx="17723" cy="15024"/>
              </a:xfrm>
              <a:custGeom>
                <a:avLst/>
                <a:gdLst/>
                <a:ahLst/>
                <a:cxnLst/>
                <a:rect l="0" t="0" r="0" b="0"/>
                <a:pathLst>
                  <a:path w="120000" h="120000" extrusionOk="0">
                    <a:moveTo>
                      <a:pt x="96000" y="30000"/>
                    </a:moveTo>
                    <a:cubicBezTo>
                      <a:pt x="48000" y="60000"/>
                      <a:pt x="0" y="90000"/>
                      <a:pt x="0" y="120000"/>
                    </a:cubicBezTo>
                    <a:cubicBezTo>
                      <a:pt x="0" y="120000"/>
                      <a:pt x="96000" y="30000"/>
                      <a:pt x="96000" y="30000"/>
                    </a:cubicBezTo>
                    <a:cubicBezTo>
                      <a:pt x="72000" y="30000"/>
                      <a:pt x="120000" y="0"/>
                      <a:pt x="96000"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2" name="Shape 2306">
                <a:extLst>
                  <a:ext uri="{FF2B5EF4-FFF2-40B4-BE49-F238E27FC236}">
                    <a16:creationId xmlns:a16="http://schemas.microsoft.com/office/drawing/2014/main" id="{6C66607F-03F8-C389-F346-DCE16649C46E}"/>
                  </a:ext>
                  <a:ext uri="{C183D7F6-B498-43B3-948B-1728B52AA6E4}">
                    <adec:decorative xmlns:adec="http://schemas.microsoft.com/office/drawing/2017/decorative" val="1"/>
                  </a:ext>
                </a:extLst>
              </p:cNvPr>
              <p:cNvSpPr/>
              <p:nvPr/>
            </p:nvSpPr>
            <p:spPr>
              <a:xfrm>
                <a:off x="10078022" y="3590798"/>
                <a:ext cx="7089" cy="11267"/>
              </a:xfrm>
              <a:custGeom>
                <a:avLst/>
                <a:gdLst/>
                <a:ahLst/>
                <a:cxnLst/>
                <a:rect l="0" t="0" r="0" b="0"/>
                <a:pathLst>
                  <a:path w="120000" h="120000" extrusionOk="0">
                    <a:moveTo>
                      <a:pt x="60000" y="0"/>
                    </a:moveTo>
                    <a:cubicBezTo>
                      <a:pt x="60000" y="0"/>
                      <a:pt x="0" y="120000"/>
                      <a:pt x="60000" y="120000"/>
                    </a:cubicBezTo>
                    <a:cubicBezTo>
                      <a:pt x="120000" y="120000"/>
                      <a:pt x="120000" y="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3" name="Shape 2308">
                <a:extLst>
                  <a:ext uri="{FF2B5EF4-FFF2-40B4-BE49-F238E27FC236}">
                    <a16:creationId xmlns:a16="http://schemas.microsoft.com/office/drawing/2014/main" id="{65CD5C70-B6AF-1C33-9F0A-293B00C8BBA7}"/>
                  </a:ext>
                  <a:ext uri="{C183D7F6-B498-43B3-948B-1728B52AA6E4}">
                    <adec:decorative xmlns:adec="http://schemas.microsoft.com/office/drawing/2017/decorative" val="1"/>
                  </a:ext>
                </a:extLst>
              </p:cNvPr>
              <p:cNvSpPr/>
              <p:nvPr/>
            </p:nvSpPr>
            <p:spPr>
              <a:xfrm>
                <a:off x="10102825" y="3433048"/>
                <a:ext cx="106340" cy="95150"/>
              </a:xfrm>
              <a:custGeom>
                <a:avLst/>
                <a:gdLst/>
                <a:ahLst/>
                <a:cxnLst/>
                <a:rect l="0" t="0" r="0" b="0"/>
                <a:pathLst>
                  <a:path w="120000" h="120000" extrusionOk="0">
                    <a:moveTo>
                      <a:pt x="108387" y="46153"/>
                    </a:moveTo>
                    <a:cubicBezTo>
                      <a:pt x="108387" y="46153"/>
                      <a:pt x="112258" y="36923"/>
                      <a:pt x="112258" y="32307"/>
                    </a:cubicBezTo>
                    <a:cubicBezTo>
                      <a:pt x="112258" y="36923"/>
                      <a:pt x="104516" y="46153"/>
                      <a:pt x="104516" y="46153"/>
                    </a:cubicBezTo>
                    <a:cubicBezTo>
                      <a:pt x="96774" y="46153"/>
                      <a:pt x="81290" y="41538"/>
                      <a:pt x="77419" y="36923"/>
                    </a:cubicBezTo>
                    <a:cubicBezTo>
                      <a:pt x="65806" y="32307"/>
                      <a:pt x="58064" y="9230"/>
                      <a:pt x="42580" y="4615"/>
                    </a:cubicBezTo>
                    <a:cubicBezTo>
                      <a:pt x="34838" y="0"/>
                      <a:pt x="38709" y="18461"/>
                      <a:pt x="42580" y="23076"/>
                    </a:cubicBezTo>
                    <a:cubicBezTo>
                      <a:pt x="42580" y="32307"/>
                      <a:pt x="38709" y="41538"/>
                      <a:pt x="34838" y="50769"/>
                    </a:cubicBezTo>
                    <a:cubicBezTo>
                      <a:pt x="30967" y="55384"/>
                      <a:pt x="38709" y="69230"/>
                      <a:pt x="27096" y="64615"/>
                    </a:cubicBezTo>
                    <a:cubicBezTo>
                      <a:pt x="27096" y="64615"/>
                      <a:pt x="19354" y="60000"/>
                      <a:pt x="15483" y="64615"/>
                    </a:cubicBezTo>
                    <a:cubicBezTo>
                      <a:pt x="15483" y="69230"/>
                      <a:pt x="19354" y="73846"/>
                      <a:pt x="19354" y="73846"/>
                    </a:cubicBezTo>
                    <a:cubicBezTo>
                      <a:pt x="19354" y="73846"/>
                      <a:pt x="7741" y="83076"/>
                      <a:pt x="3870" y="83076"/>
                    </a:cubicBezTo>
                    <a:cubicBezTo>
                      <a:pt x="0" y="92307"/>
                      <a:pt x="11612" y="96923"/>
                      <a:pt x="7741" y="106153"/>
                    </a:cubicBezTo>
                    <a:cubicBezTo>
                      <a:pt x="3870" y="110769"/>
                      <a:pt x="11612" y="120000"/>
                      <a:pt x="15483" y="115384"/>
                    </a:cubicBezTo>
                    <a:cubicBezTo>
                      <a:pt x="19354" y="110769"/>
                      <a:pt x="19354" y="106153"/>
                      <a:pt x="23225" y="106153"/>
                    </a:cubicBezTo>
                    <a:cubicBezTo>
                      <a:pt x="23225" y="106153"/>
                      <a:pt x="27096" y="110769"/>
                      <a:pt x="27096" y="106153"/>
                    </a:cubicBezTo>
                    <a:cubicBezTo>
                      <a:pt x="27096" y="101538"/>
                      <a:pt x="19354" y="96923"/>
                      <a:pt x="15483" y="92307"/>
                    </a:cubicBezTo>
                    <a:cubicBezTo>
                      <a:pt x="11612" y="83076"/>
                      <a:pt x="27096" y="87692"/>
                      <a:pt x="27096" y="87692"/>
                    </a:cubicBezTo>
                    <a:cubicBezTo>
                      <a:pt x="34838" y="87692"/>
                      <a:pt x="38709" y="78461"/>
                      <a:pt x="46451" y="83076"/>
                    </a:cubicBezTo>
                    <a:cubicBezTo>
                      <a:pt x="54193" y="87692"/>
                      <a:pt x="58064" y="92307"/>
                      <a:pt x="65806" y="96923"/>
                    </a:cubicBezTo>
                    <a:cubicBezTo>
                      <a:pt x="77419" y="106153"/>
                      <a:pt x="73548" y="78461"/>
                      <a:pt x="81290" y="73846"/>
                    </a:cubicBezTo>
                    <a:cubicBezTo>
                      <a:pt x="81290" y="73846"/>
                      <a:pt x="120000" y="73846"/>
                      <a:pt x="120000" y="64615"/>
                    </a:cubicBezTo>
                    <a:cubicBezTo>
                      <a:pt x="116129" y="60000"/>
                      <a:pt x="104516" y="69230"/>
                      <a:pt x="112258" y="55384"/>
                    </a:cubicBezTo>
                    <a:cubicBezTo>
                      <a:pt x="116129" y="50769"/>
                      <a:pt x="104516" y="55384"/>
                      <a:pt x="108387" y="46153"/>
                    </a:cubicBezTo>
                    <a:cubicBezTo>
                      <a:pt x="112258" y="32307"/>
                      <a:pt x="108387" y="50769"/>
                      <a:pt x="108387" y="4615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4" name="Shape 2309">
                <a:extLst>
                  <a:ext uri="{FF2B5EF4-FFF2-40B4-BE49-F238E27FC236}">
                    <a16:creationId xmlns:a16="http://schemas.microsoft.com/office/drawing/2014/main" id="{5C600CE4-5524-2C8A-B143-01208C396A28}"/>
                  </a:ext>
                  <a:ext uri="{C183D7F6-B498-43B3-948B-1728B52AA6E4}">
                    <adec:decorative xmlns:adec="http://schemas.microsoft.com/office/drawing/2017/decorative" val="1"/>
                  </a:ext>
                </a:extLst>
              </p:cNvPr>
              <p:cNvSpPr/>
              <p:nvPr/>
            </p:nvSpPr>
            <p:spPr>
              <a:xfrm>
                <a:off x="9950406" y="3520687"/>
                <a:ext cx="193775" cy="172773"/>
              </a:xfrm>
              <a:custGeom>
                <a:avLst/>
                <a:gdLst/>
                <a:ahLst/>
                <a:cxnLst/>
                <a:rect l="0" t="0" r="0" b="0"/>
                <a:pathLst>
                  <a:path w="120000" h="120000" extrusionOk="0">
                    <a:moveTo>
                      <a:pt x="111428" y="2553"/>
                    </a:moveTo>
                    <a:cubicBezTo>
                      <a:pt x="109285" y="2553"/>
                      <a:pt x="109285" y="0"/>
                      <a:pt x="109285" y="2553"/>
                    </a:cubicBezTo>
                    <a:cubicBezTo>
                      <a:pt x="104999" y="5106"/>
                      <a:pt x="109285" y="5106"/>
                      <a:pt x="111428" y="7659"/>
                    </a:cubicBezTo>
                    <a:cubicBezTo>
                      <a:pt x="113571" y="10212"/>
                      <a:pt x="107142" y="12765"/>
                      <a:pt x="104999" y="7659"/>
                    </a:cubicBezTo>
                    <a:cubicBezTo>
                      <a:pt x="102857" y="2553"/>
                      <a:pt x="100714" y="10212"/>
                      <a:pt x="100714" y="12765"/>
                    </a:cubicBezTo>
                    <a:cubicBezTo>
                      <a:pt x="98571" y="12765"/>
                      <a:pt x="96428" y="15319"/>
                      <a:pt x="96428" y="15319"/>
                    </a:cubicBezTo>
                    <a:cubicBezTo>
                      <a:pt x="96428" y="20425"/>
                      <a:pt x="98571" y="17872"/>
                      <a:pt x="98571" y="17872"/>
                    </a:cubicBezTo>
                    <a:cubicBezTo>
                      <a:pt x="98571" y="20425"/>
                      <a:pt x="98571" y="22978"/>
                      <a:pt x="98571" y="25531"/>
                    </a:cubicBezTo>
                    <a:cubicBezTo>
                      <a:pt x="98571" y="28085"/>
                      <a:pt x="100714" y="28085"/>
                      <a:pt x="98571" y="33191"/>
                    </a:cubicBezTo>
                    <a:cubicBezTo>
                      <a:pt x="94285" y="40851"/>
                      <a:pt x="92142" y="48510"/>
                      <a:pt x="87857" y="56170"/>
                    </a:cubicBezTo>
                    <a:cubicBezTo>
                      <a:pt x="85714" y="58723"/>
                      <a:pt x="79285" y="68936"/>
                      <a:pt x="77142" y="68936"/>
                    </a:cubicBezTo>
                    <a:cubicBezTo>
                      <a:pt x="72857" y="68936"/>
                      <a:pt x="68571" y="71489"/>
                      <a:pt x="66428" y="68936"/>
                    </a:cubicBezTo>
                    <a:cubicBezTo>
                      <a:pt x="64285" y="66382"/>
                      <a:pt x="68571" y="63829"/>
                      <a:pt x="68571" y="61276"/>
                    </a:cubicBezTo>
                    <a:cubicBezTo>
                      <a:pt x="70714" y="58723"/>
                      <a:pt x="64285" y="63829"/>
                      <a:pt x="64285" y="63829"/>
                    </a:cubicBezTo>
                    <a:cubicBezTo>
                      <a:pt x="62142" y="66382"/>
                      <a:pt x="62142" y="66382"/>
                      <a:pt x="62142" y="68936"/>
                    </a:cubicBezTo>
                    <a:cubicBezTo>
                      <a:pt x="62142" y="76595"/>
                      <a:pt x="55714" y="79148"/>
                      <a:pt x="53571" y="84255"/>
                    </a:cubicBezTo>
                    <a:cubicBezTo>
                      <a:pt x="53571" y="84255"/>
                      <a:pt x="53571" y="86808"/>
                      <a:pt x="53571" y="86808"/>
                    </a:cubicBezTo>
                    <a:cubicBezTo>
                      <a:pt x="53571" y="89361"/>
                      <a:pt x="49285" y="91914"/>
                      <a:pt x="49285" y="91914"/>
                    </a:cubicBezTo>
                    <a:cubicBezTo>
                      <a:pt x="47142" y="91914"/>
                      <a:pt x="49285" y="89361"/>
                      <a:pt x="44999" y="89361"/>
                    </a:cubicBezTo>
                    <a:cubicBezTo>
                      <a:pt x="42857" y="89361"/>
                      <a:pt x="40714" y="89361"/>
                      <a:pt x="36428" y="89361"/>
                    </a:cubicBezTo>
                    <a:cubicBezTo>
                      <a:pt x="29999" y="91914"/>
                      <a:pt x="25714" y="89361"/>
                      <a:pt x="19285" y="91914"/>
                    </a:cubicBezTo>
                    <a:cubicBezTo>
                      <a:pt x="14999" y="97021"/>
                      <a:pt x="8571" y="102127"/>
                      <a:pt x="4285" y="107234"/>
                    </a:cubicBezTo>
                    <a:cubicBezTo>
                      <a:pt x="0" y="107234"/>
                      <a:pt x="0" y="114893"/>
                      <a:pt x="2142" y="112340"/>
                    </a:cubicBezTo>
                    <a:cubicBezTo>
                      <a:pt x="4285" y="112340"/>
                      <a:pt x="4285" y="109787"/>
                      <a:pt x="6428" y="109787"/>
                    </a:cubicBezTo>
                    <a:cubicBezTo>
                      <a:pt x="8571" y="112340"/>
                      <a:pt x="10714" y="114893"/>
                      <a:pt x="10714" y="112340"/>
                    </a:cubicBezTo>
                    <a:cubicBezTo>
                      <a:pt x="21428" y="109787"/>
                      <a:pt x="36428" y="99574"/>
                      <a:pt x="47142" y="102127"/>
                    </a:cubicBezTo>
                    <a:cubicBezTo>
                      <a:pt x="49285" y="104680"/>
                      <a:pt x="44999" y="109787"/>
                      <a:pt x="44999" y="109787"/>
                    </a:cubicBezTo>
                    <a:cubicBezTo>
                      <a:pt x="47142" y="112340"/>
                      <a:pt x="49285" y="120000"/>
                      <a:pt x="51428" y="120000"/>
                    </a:cubicBezTo>
                    <a:cubicBezTo>
                      <a:pt x="53571" y="117446"/>
                      <a:pt x="55714" y="114893"/>
                      <a:pt x="57857" y="112340"/>
                    </a:cubicBezTo>
                    <a:cubicBezTo>
                      <a:pt x="59999" y="107234"/>
                      <a:pt x="59999" y="109787"/>
                      <a:pt x="64285" y="109787"/>
                    </a:cubicBezTo>
                    <a:cubicBezTo>
                      <a:pt x="62142" y="109787"/>
                      <a:pt x="59999" y="89361"/>
                      <a:pt x="66428" y="102127"/>
                    </a:cubicBezTo>
                    <a:cubicBezTo>
                      <a:pt x="68571" y="107234"/>
                      <a:pt x="79285" y="102127"/>
                      <a:pt x="81428" y="99574"/>
                    </a:cubicBezTo>
                    <a:cubicBezTo>
                      <a:pt x="85714" y="91914"/>
                      <a:pt x="85714" y="107234"/>
                      <a:pt x="87857" y="102127"/>
                    </a:cubicBezTo>
                    <a:cubicBezTo>
                      <a:pt x="87857" y="99574"/>
                      <a:pt x="89999" y="94468"/>
                      <a:pt x="92142" y="94468"/>
                    </a:cubicBezTo>
                    <a:cubicBezTo>
                      <a:pt x="94285" y="91914"/>
                      <a:pt x="94285" y="94468"/>
                      <a:pt x="96428" y="89361"/>
                    </a:cubicBezTo>
                    <a:cubicBezTo>
                      <a:pt x="96428" y="89361"/>
                      <a:pt x="96428" y="99574"/>
                      <a:pt x="98571" y="97021"/>
                    </a:cubicBezTo>
                    <a:cubicBezTo>
                      <a:pt x="98571" y="97021"/>
                      <a:pt x="100714" y="97021"/>
                      <a:pt x="102857" y="94468"/>
                    </a:cubicBezTo>
                    <a:cubicBezTo>
                      <a:pt x="104999" y="94468"/>
                      <a:pt x="102857" y="91914"/>
                      <a:pt x="104999" y="89361"/>
                    </a:cubicBezTo>
                    <a:cubicBezTo>
                      <a:pt x="109285" y="86808"/>
                      <a:pt x="109285" y="86808"/>
                      <a:pt x="104999" y="81702"/>
                    </a:cubicBezTo>
                    <a:cubicBezTo>
                      <a:pt x="102857" y="79148"/>
                      <a:pt x="109285" y="71489"/>
                      <a:pt x="109285" y="66382"/>
                    </a:cubicBezTo>
                    <a:cubicBezTo>
                      <a:pt x="111428" y="61276"/>
                      <a:pt x="107142" y="53617"/>
                      <a:pt x="109285" y="48510"/>
                    </a:cubicBezTo>
                    <a:cubicBezTo>
                      <a:pt x="111428" y="45957"/>
                      <a:pt x="111428" y="48510"/>
                      <a:pt x="113571" y="48510"/>
                    </a:cubicBezTo>
                    <a:cubicBezTo>
                      <a:pt x="115714" y="48510"/>
                      <a:pt x="117857" y="43404"/>
                      <a:pt x="117857" y="43404"/>
                    </a:cubicBezTo>
                    <a:cubicBezTo>
                      <a:pt x="119999" y="35744"/>
                      <a:pt x="119999" y="28085"/>
                      <a:pt x="117857" y="22978"/>
                    </a:cubicBezTo>
                    <a:cubicBezTo>
                      <a:pt x="117857" y="20425"/>
                      <a:pt x="111428" y="2553"/>
                      <a:pt x="111428" y="2553"/>
                    </a:cubicBezTo>
                    <a:cubicBezTo>
                      <a:pt x="111428" y="2553"/>
                      <a:pt x="111428" y="2553"/>
                      <a:pt x="111428" y="255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5" name="Shape 2310">
                <a:extLst>
                  <a:ext uri="{FF2B5EF4-FFF2-40B4-BE49-F238E27FC236}">
                    <a16:creationId xmlns:a16="http://schemas.microsoft.com/office/drawing/2014/main" id="{5594A86A-2D57-5316-F78C-41037ACDCB36}"/>
                  </a:ext>
                  <a:ext uri="{C183D7F6-B498-43B3-948B-1728B52AA6E4}">
                    <adec:decorative xmlns:adec="http://schemas.microsoft.com/office/drawing/2017/decorative" val="1"/>
                  </a:ext>
                </a:extLst>
              </p:cNvPr>
              <p:cNvSpPr/>
              <p:nvPr/>
            </p:nvSpPr>
            <p:spPr>
              <a:xfrm>
                <a:off x="10015399" y="3672177"/>
                <a:ext cx="7089" cy="10016"/>
              </a:xfrm>
              <a:custGeom>
                <a:avLst/>
                <a:gdLst/>
                <a:ahLst/>
                <a:cxnLst/>
                <a:rect l="0" t="0" r="0" b="0"/>
                <a:pathLst>
                  <a:path w="120000" h="120000" extrusionOk="0">
                    <a:moveTo>
                      <a:pt x="120000" y="0"/>
                    </a:moveTo>
                    <a:cubicBezTo>
                      <a:pt x="120000" y="0"/>
                      <a:pt x="0" y="40000"/>
                      <a:pt x="0" y="40000"/>
                    </a:cubicBezTo>
                    <a:cubicBezTo>
                      <a:pt x="60000" y="120000"/>
                      <a:pt x="120000" y="4000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6" name="Shape 2311">
                <a:extLst>
                  <a:ext uri="{FF2B5EF4-FFF2-40B4-BE49-F238E27FC236}">
                    <a16:creationId xmlns:a16="http://schemas.microsoft.com/office/drawing/2014/main" id="{06E87BA9-FE6C-E382-BE0E-8D04D2288488}"/>
                  </a:ext>
                  <a:ext uri="{C183D7F6-B498-43B3-948B-1728B52AA6E4}">
                    <adec:decorative xmlns:adec="http://schemas.microsoft.com/office/drawing/2017/decorative" val="1"/>
                  </a:ext>
                </a:extLst>
              </p:cNvPr>
              <p:cNvSpPr/>
              <p:nvPr/>
            </p:nvSpPr>
            <p:spPr>
              <a:xfrm>
                <a:off x="9974044" y="3672177"/>
                <a:ext cx="44899" cy="36307"/>
              </a:xfrm>
              <a:custGeom>
                <a:avLst/>
                <a:gdLst/>
                <a:ahLst/>
                <a:cxnLst/>
                <a:rect l="0" t="0" r="0" b="0"/>
                <a:pathLst>
                  <a:path w="120000" h="120000" extrusionOk="0">
                    <a:moveTo>
                      <a:pt x="101538" y="24000"/>
                    </a:moveTo>
                    <a:cubicBezTo>
                      <a:pt x="83076" y="24000"/>
                      <a:pt x="83076" y="0"/>
                      <a:pt x="64615" y="24000"/>
                    </a:cubicBezTo>
                    <a:cubicBezTo>
                      <a:pt x="55384" y="24000"/>
                      <a:pt x="46153" y="48000"/>
                      <a:pt x="46153" y="36000"/>
                    </a:cubicBezTo>
                    <a:cubicBezTo>
                      <a:pt x="36923" y="24000"/>
                      <a:pt x="27692" y="48000"/>
                      <a:pt x="27692" y="48000"/>
                    </a:cubicBezTo>
                    <a:cubicBezTo>
                      <a:pt x="18461" y="72000"/>
                      <a:pt x="9230" y="60000"/>
                      <a:pt x="0" y="72000"/>
                    </a:cubicBezTo>
                    <a:cubicBezTo>
                      <a:pt x="0" y="60000"/>
                      <a:pt x="18461" y="108000"/>
                      <a:pt x="27692" y="108000"/>
                    </a:cubicBezTo>
                    <a:cubicBezTo>
                      <a:pt x="27692" y="120000"/>
                      <a:pt x="46153" y="72000"/>
                      <a:pt x="55384" y="72000"/>
                    </a:cubicBezTo>
                    <a:cubicBezTo>
                      <a:pt x="64615" y="72000"/>
                      <a:pt x="83076" y="84000"/>
                      <a:pt x="92307" y="72000"/>
                    </a:cubicBezTo>
                    <a:cubicBezTo>
                      <a:pt x="101538" y="72000"/>
                      <a:pt x="120000" y="36000"/>
                      <a:pt x="101538" y="24000"/>
                    </a:cubicBezTo>
                    <a:cubicBezTo>
                      <a:pt x="92307" y="24000"/>
                      <a:pt x="101538" y="24000"/>
                      <a:pt x="101538"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7" name="Shape 2312">
                <a:extLst>
                  <a:ext uri="{FF2B5EF4-FFF2-40B4-BE49-F238E27FC236}">
                    <a16:creationId xmlns:a16="http://schemas.microsoft.com/office/drawing/2014/main" id="{DCBF7AD4-CFFD-8DD9-D995-9078FED90F9D}"/>
                  </a:ext>
                  <a:ext uri="{C183D7F6-B498-43B3-948B-1728B52AA6E4}">
                    <adec:decorative xmlns:adec="http://schemas.microsoft.com/office/drawing/2017/decorative" val="1"/>
                  </a:ext>
                </a:extLst>
              </p:cNvPr>
              <p:cNvSpPr/>
              <p:nvPr/>
            </p:nvSpPr>
            <p:spPr>
              <a:xfrm>
                <a:off x="9929145" y="3685949"/>
                <a:ext cx="37809" cy="58843"/>
              </a:xfrm>
              <a:custGeom>
                <a:avLst/>
                <a:gdLst/>
                <a:ahLst/>
                <a:cxnLst/>
                <a:rect l="0" t="0" r="0" b="0"/>
                <a:pathLst>
                  <a:path w="120000" h="120000" extrusionOk="0">
                    <a:moveTo>
                      <a:pt x="76363" y="0"/>
                    </a:moveTo>
                    <a:cubicBezTo>
                      <a:pt x="54545" y="0"/>
                      <a:pt x="32727" y="7500"/>
                      <a:pt x="21818" y="15000"/>
                    </a:cubicBezTo>
                    <a:cubicBezTo>
                      <a:pt x="0" y="22500"/>
                      <a:pt x="0" y="30000"/>
                      <a:pt x="0" y="45000"/>
                    </a:cubicBezTo>
                    <a:cubicBezTo>
                      <a:pt x="0" y="37500"/>
                      <a:pt x="32727" y="37500"/>
                      <a:pt x="21818" y="45000"/>
                    </a:cubicBezTo>
                    <a:cubicBezTo>
                      <a:pt x="32727" y="37500"/>
                      <a:pt x="21818" y="30000"/>
                      <a:pt x="32727" y="30000"/>
                    </a:cubicBezTo>
                    <a:cubicBezTo>
                      <a:pt x="32727" y="30000"/>
                      <a:pt x="43636" y="30000"/>
                      <a:pt x="43636" y="37500"/>
                    </a:cubicBezTo>
                    <a:cubicBezTo>
                      <a:pt x="43636" y="52500"/>
                      <a:pt x="43636" y="60000"/>
                      <a:pt x="32727" y="75000"/>
                    </a:cubicBezTo>
                    <a:cubicBezTo>
                      <a:pt x="21818" y="82500"/>
                      <a:pt x="32727" y="82500"/>
                      <a:pt x="32727" y="82500"/>
                    </a:cubicBezTo>
                    <a:cubicBezTo>
                      <a:pt x="32727" y="90000"/>
                      <a:pt x="32727" y="97500"/>
                      <a:pt x="32727" y="97500"/>
                    </a:cubicBezTo>
                    <a:cubicBezTo>
                      <a:pt x="32727" y="120000"/>
                      <a:pt x="54545" y="90000"/>
                      <a:pt x="54545" y="90000"/>
                    </a:cubicBezTo>
                    <a:cubicBezTo>
                      <a:pt x="54545" y="90000"/>
                      <a:pt x="54545" y="112500"/>
                      <a:pt x="65454" y="112500"/>
                    </a:cubicBezTo>
                    <a:cubicBezTo>
                      <a:pt x="65454" y="120000"/>
                      <a:pt x="87272" y="97500"/>
                      <a:pt x="87272" y="90000"/>
                    </a:cubicBezTo>
                    <a:cubicBezTo>
                      <a:pt x="109090" y="75000"/>
                      <a:pt x="109090" y="60000"/>
                      <a:pt x="120000" y="52500"/>
                    </a:cubicBezTo>
                    <a:cubicBezTo>
                      <a:pt x="120000" y="37500"/>
                      <a:pt x="109090" y="30000"/>
                      <a:pt x="109090" y="15000"/>
                    </a:cubicBezTo>
                    <a:cubicBezTo>
                      <a:pt x="109090" y="0"/>
                      <a:pt x="76363" y="15000"/>
                      <a:pt x="76363"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8" name="Shape 2313">
                <a:extLst>
                  <a:ext uri="{FF2B5EF4-FFF2-40B4-BE49-F238E27FC236}">
                    <a16:creationId xmlns:a16="http://schemas.microsoft.com/office/drawing/2014/main" id="{07A8B7EB-ED9F-7ADE-B38C-8FBE91B9535A}"/>
                  </a:ext>
                  <a:ext uri="{C183D7F6-B498-43B3-948B-1728B52AA6E4}">
                    <adec:decorative xmlns:adec="http://schemas.microsoft.com/office/drawing/2017/decorative" val="1"/>
                  </a:ext>
                </a:extLst>
              </p:cNvPr>
              <p:cNvSpPr/>
              <p:nvPr/>
            </p:nvSpPr>
            <p:spPr>
              <a:xfrm>
                <a:off x="9891336" y="3829929"/>
                <a:ext cx="12997" cy="11267"/>
              </a:xfrm>
              <a:custGeom>
                <a:avLst/>
                <a:gdLst/>
                <a:ahLst/>
                <a:cxnLst/>
                <a:rect l="0" t="0" r="0" b="0"/>
                <a:pathLst>
                  <a:path w="120000" h="120000" extrusionOk="0">
                    <a:moveTo>
                      <a:pt x="120000" y="0"/>
                    </a:moveTo>
                    <a:cubicBezTo>
                      <a:pt x="90000" y="0"/>
                      <a:pt x="0" y="40000"/>
                      <a:pt x="30000" y="120000"/>
                    </a:cubicBezTo>
                    <a:cubicBezTo>
                      <a:pt x="3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59" name="Shape 2314">
                <a:extLst>
                  <a:ext uri="{FF2B5EF4-FFF2-40B4-BE49-F238E27FC236}">
                    <a16:creationId xmlns:a16="http://schemas.microsoft.com/office/drawing/2014/main" id="{059AE3A1-542E-D9F5-A0EF-F1F8501F5B2A}"/>
                  </a:ext>
                  <a:ext uri="{C183D7F6-B498-43B3-948B-1728B52AA6E4}">
                    <adec:decorative xmlns:adec="http://schemas.microsoft.com/office/drawing/2017/decorative" val="1"/>
                  </a:ext>
                </a:extLst>
              </p:cNvPr>
              <p:cNvSpPr/>
              <p:nvPr/>
            </p:nvSpPr>
            <p:spPr>
              <a:xfrm>
                <a:off x="9922056" y="3793620"/>
                <a:ext cx="7089" cy="6260"/>
              </a:xfrm>
              <a:custGeom>
                <a:avLst/>
                <a:gdLst/>
                <a:ahLst/>
                <a:cxnLst/>
                <a:rect l="0" t="0" r="0" b="0"/>
                <a:pathLst>
                  <a:path w="120000" h="120000" extrusionOk="0">
                    <a:moveTo>
                      <a:pt x="120000" y="0"/>
                    </a:moveTo>
                    <a:cubicBezTo>
                      <a:pt x="60000" y="0"/>
                      <a:pt x="0" y="60000"/>
                      <a:pt x="0" y="60000"/>
                    </a:cubicBezTo>
                    <a:cubicBezTo>
                      <a:pt x="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0" name="Shape 2315">
                <a:extLst>
                  <a:ext uri="{FF2B5EF4-FFF2-40B4-BE49-F238E27FC236}">
                    <a16:creationId xmlns:a16="http://schemas.microsoft.com/office/drawing/2014/main" id="{EC592671-1B4C-8291-6B0C-2C6EC94D27FF}"/>
                  </a:ext>
                  <a:ext uri="{C183D7F6-B498-43B3-948B-1728B52AA6E4}">
                    <adec:decorative xmlns:adec="http://schemas.microsoft.com/office/drawing/2017/decorative" val="1"/>
                  </a:ext>
                </a:extLst>
              </p:cNvPr>
              <p:cNvSpPr/>
              <p:nvPr/>
            </p:nvSpPr>
            <p:spPr>
              <a:xfrm>
                <a:off x="9828713" y="3869991"/>
                <a:ext cx="7089" cy="37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1" name="Shape 2316">
                <a:extLst>
                  <a:ext uri="{FF2B5EF4-FFF2-40B4-BE49-F238E27FC236}">
                    <a16:creationId xmlns:a16="http://schemas.microsoft.com/office/drawing/2014/main" id="{2A0B694F-2D61-0681-88DB-0C99FE816C94}"/>
                  </a:ext>
                  <a:ext uri="{C183D7F6-B498-43B3-948B-1728B52AA6E4}">
                    <adec:decorative xmlns:adec="http://schemas.microsoft.com/office/drawing/2017/decorative" val="1"/>
                  </a:ext>
                </a:extLst>
              </p:cNvPr>
              <p:cNvSpPr/>
              <p:nvPr/>
            </p:nvSpPr>
            <p:spPr>
              <a:xfrm>
                <a:off x="9762546" y="3856219"/>
                <a:ext cx="41354" cy="61347"/>
              </a:xfrm>
              <a:custGeom>
                <a:avLst/>
                <a:gdLst/>
                <a:ahLst/>
                <a:cxnLst/>
                <a:rect l="0" t="0" r="0" b="0"/>
                <a:pathLst>
                  <a:path w="120000" h="120000" extrusionOk="0">
                    <a:moveTo>
                      <a:pt x="80000" y="7058"/>
                    </a:moveTo>
                    <a:cubicBezTo>
                      <a:pt x="50000" y="0"/>
                      <a:pt x="10000" y="42352"/>
                      <a:pt x="0" y="56470"/>
                    </a:cubicBezTo>
                    <a:cubicBezTo>
                      <a:pt x="0" y="70588"/>
                      <a:pt x="0" y="84705"/>
                      <a:pt x="10000" y="98823"/>
                    </a:cubicBezTo>
                    <a:cubicBezTo>
                      <a:pt x="10000" y="98823"/>
                      <a:pt x="30000" y="120000"/>
                      <a:pt x="30000" y="120000"/>
                    </a:cubicBezTo>
                    <a:cubicBezTo>
                      <a:pt x="40000" y="105882"/>
                      <a:pt x="120000" y="14117"/>
                      <a:pt x="80000" y="7058"/>
                    </a:cubicBezTo>
                    <a:cubicBezTo>
                      <a:pt x="70000" y="7058"/>
                      <a:pt x="90000" y="7058"/>
                      <a:pt x="80000" y="705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2" name="Shape 2317">
                <a:extLst>
                  <a:ext uri="{FF2B5EF4-FFF2-40B4-BE49-F238E27FC236}">
                    <a16:creationId xmlns:a16="http://schemas.microsoft.com/office/drawing/2014/main" id="{9B48536D-B7DE-BB02-539B-954241263535}"/>
                  </a:ext>
                  <a:ext uri="{C183D7F6-B498-43B3-948B-1728B52AA6E4}">
                    <adec:decorative xmlns:adec="http://schemas.microsoft.com/office/drawing/2017/decorative" val="1"/>
                  </a:ext>
                </a:extLst>
              </p:cNvPr>
              <p:cNvSpPr/>
              <p:nvPr/>
            </p:nvSpPr>
            <p:spPr>
              <a:xfrm>
                <a:off x="9558137" y="3958882"/>
                <a:ext cx="48444" cy="36307"/>
              </a:xfrm>
              <a:custGeom>
                <a:avLst/>
                <a:gdLst/>
                <a:ahLst/>
                <a:cxnLst/>
                <a:rect l="0" t="0" r="0" b="0"/>
                <a:pathLst>
                  <a:path w="120000" h="120000" extrusionOk="0">
                    <a:moveTo>
                      <a:pt x="111428" y="12000"/>
                    </a:moveTo>
                    <a:cubicBezTo>
                      <a:pt x="102857" y="12000"/>
                      <a:pt x="94285" y="0"/>
                      <a:pt x="77142" y="0"/>
                    </a:cubicBezTo>
                    <a:cubicBezTo>
                      <a:pt x="59999" y="0"/>
                      <a:pt x="51428" y="12000"/>
                      <a:pt x="34285" y="24000"/>
                    </a:cubicBezTo>
                    <a:cubicBezTo>
                      <a:pt x="17142" y="48000"/>
                      <a:pt x="0" y="84000"/>
                      <a:pt x="34285" y="108000"/>
                    </a:cubicBezTo>
                    <a:cubicBezTo>
                      <a:pt x="51428" y="120000"/>
                      <a:pt x="85714" y="96000"/>
                      <a:pt x="94285" y="72000"/>
                    </a:cubicBezTo>
                    <a:cubicBezTo>
                      <a:pt x="94285" y="60000"/>
                      <a:pt x="119999" y="12000"/>
                      <a:pt x="111428" y="1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3" name="Shape 2318">
                <a:extLst>
                  <a:ext uri="{FF2B5EF4-FFF2-40B4-BE49-F238E27FC236}">
                    <a16:creationId xmlns:a16="http://schemas.microsoft.com/office/drawing/2014/main" id="{0488E19D-B203-4C35-FB98-11F62DD1AE4C}"/>
                  </a:ext>
                  <a:ext uri="{C183D7F6-B498-43B3-948B-1728B52AA6E4}">
                    <adec:decorative xmlns:adec="http://schemas.microsoft.com/office/drawing/2017/decorative" val="1"/>
                  </a:ext>
                </a:extLst>
              </p:cNvPr>
              <p:cNvSpPr/>
              <p:nvPr/>
            </p:nvSpPr>
            <p:spPr>
              <a:xfrm>
                <a:off x="9755457" y="3983921"/>
                <a:ext cx="69711" cy="103914"/>
              </a:xfrm>
              <a:custGeom>
                <a:avLst/>
                <a:gdLst/>
                <a:ahLst/>
                <a:cxnLst/>
                <a:rect l="0" t="0" r="0" b="0"/>
                <a:pathLst>
                  <a:path w="120000" h="120000" extrusionOk="0">
                    <a:moveTo>
                      <a:pt x="72000" y="8571"/>
                    </a:moveTo>
                    <a:cubicBezTo>
                      <a:pt x="60000" y="4285"/>
                      <a:pt x="66000" y="21428"/>
                      <a:pt x="54000" y="8571"/>
                    </a:cubicBezTo>
                    <a:cubicBezTo>
                      <a:pt x="48000" y="0"/>
                      <a:pt x="24000" y="4285"/>
                      <a:pt x="24000" y="12857"/>
                    </a:cubicBezTo>
                    <a:cubicBezTo>
                      <a:pt x="18000" y="25714"/>
                      <a:pt x="24000" y="34285"/>
                      <a:pt x="18000" y="47142"/>
                    </a:cubicBezTo>
                    <a:cubicBezTo>
                      <a:pt x="18000" y="51428"/>
                      <a:pt x="18000" y="55714"/>
                      <a:pt x="18000" y="55714"/>
                    </a:cubicBezTo>
                    <a:cubicBezTo>
                      <a:pt x="12000" y="59999"/>
                      <a:pt x="0" y="55714"/>
                      <a:pt x="0" y="55714"/>
                    </a:cubicBezTo>
                    <a:cubicBezTo>
                      <a:pt x="0" y="55714"/>
                      <a:pt x="12000" y="94285"/>
                      <a:pt x="18000" y="94285"/>
                    </a:cubicBezTo>
                    <a:cubicBezTo>
                      <a:pt x="18000" y="94285"/>
                      <a:pt x="24000" y="81428"/>
                      <a:pt x="30000" y="85714"/>
                    </a:cubicBezTo>
                    <a:cubicBezTo>
                      <a:pt x="30000" y="85714"/>
                      <a:pt x="42000" y="89999"/>
                      <a:pt x="42000" y="94285"/>
                    </a:cubicBezTo>
                    <a:cubicBezTo>
                      <a:pt x="42000" y="98571"/>
                      <a:pt x="24000" y="89999"/>
                      <a:pt x="24000" y="98571"/>
                    </a:cubicBezTo>
                    <a:cubicBezTo>
                      <a:pt x="24000" y="107142"/>
                      <a:pt x="36000" y="115714"/>
                      <a:pt x="48000" y="111428"/>
                    </a:cubicBezTo>
                    <a:cubicBezTo>
                      <a:pt x="54000" y="111428"/>
                      <a:pt x="60000" y="102857"/>
                      <a:pt x="66000" y="107142"/>
                    </a:cubicBezTo>
                    <a:cubicBezTo>
                      <a:pt x="66000" y="107142"/>
                      <a:pt x="90000" y="119999"/>
                      <a:pt x="90000" y="119999"/>
                    </a:cubicBezTo>
                    <a:cubicBezTo>
                      <a:pt x="96000" y="115714"/>
                      <a:pt x="78000" y="111428"/>
                      <a:pt x="84000" y="107142"/>
                    </a:cubicBezTo>
                    <a:cubicBezTo>
                      <a:pt x="78000" y="111428"/>
                      <a:pt x="120000" y="119999"/>
                      <a:pt x="102000" y="102857"/>
                    </a:cubicBezTo>
                    <a:cubicBezTo>
                      <a:pt x="90000" y="94285"/>
                      <a:pt x="66000" y="107142"/>
                      <a:pt x="60000" y="94285"/>
                    </a:cubicBezTo>
                    <a:cubicBezTo>
                      <a:pt x="54000" y="85714"/>
                      <a:pt x="54000" y="81428"/>
                      <a:pt x="54000" y="68571"/>
                    </a:cubicBezTo>
                    <a:cubicBezTo>
                      <a:pt x="54000" y="59999"/>
                      <a:pt x="66000" y="59999"/>
                      <a:pt x="72000" y="51428"/>
                    </a:cubicBezTo>
                    <a:cubicBezTo>
                      <a:pt x="84000" y="42857"/>
                      <a:pt x="84000" y="38571"/>
                      <a:pt x="78000" y="29999"/>
                    </a:cubicBezTo>
                    <a:cubicBezTo>
                      <a:pt x="78000" y="29999"/>
                      <a:pt x="78000" y="8571"/>
                      <a:pt x="72000" y="8571"/>
                    </a:cubicBezTo>
                    <a:cubicBezTo>
                      <a:pt x="66000" y="8571"/>
                      <a:pt x="78000" y="8571"/>
                      <a:pt x="72000" y="85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4" name="Shape 2319">
                <a:extLst>
                  <a:ext uri="{FF2B5EF4-FFF2-40B4-BE49-F238E27FC236}">
                    <a16:creationId xmlns:a16="http://schemas.microsoft.com/office/drawing/2014/main" id="{4161361C-D3F6-F6DF-2ADB-B962431595AA}"/>
                  </a:ext>
                  <a:ext uri="{C183D7F6-B498-43B3-948B-1728B52AA6E4}">
                    <adec:decorative xmlns:adec="http://schemas.microsoft.com/office/drawing/2017/decorative" val="1"/>
                  </a:ext>
                </a:extLst>
              </p:cNvPr>
              <p:cNvSpPr/>
              <p:nvPr/>
            </p:nvSpPr>
            <p:spPr>
              <a:xfrm>
                <a:off x="9814535" y="4072812"/>
                <a:ext cx="21267" cy="28796"/>
              </a:xfrm>
              <a:custGeom>
                <a:avLst/>
                <a:gdLst/>
                <a:ahLst/>
                <a:cxnLst/>
                <a:rect l="0" t="0" r="0" b="0"/>
                <a:pathLst>
                  <a:path w="120000" h="120000" extrusionOk="0">
                    <a:moveTo>
                      <a:pt x="60000" y="15000"/>
                    </a:moveTo>
                    <a:cubicBezTo>
                      <a:pt x="60000" y="15000"/>
                      <a:pt x="40000" y="0"/>
                      <a:pt x="20000" y="15000"/>
                    </a:cubicBezTo>
                    <a:cubicBezTo>
                      <a:pt x="20000" y="30000"/>
                      <a:pt x="0" y="30000"/>
                      <a:pt x="0" y="45000"/>
                    </a:cubicBezTo>
                    <a:cubicBezTo>
                      <a:pt x="20000" y="60000"/>
                      <a:pt x="0" y="75000"/>
                      <a:pt x="40000" y="90000"/>
                    </a:cubicBezTo>
                    <a:cubicBezTo>
                      <a:pt x="40000" y="90000"/>
                      <a:pt x="120000" y="120000"/>
                      <a:pt x="100000" y="105000"/>
                    </a:cubicBezTo>
                    <a:cubicBezTo>
                      <a:pt x="100000" y="90000"/>
                      <a:pt x="100000" y="75000"/>
                      <a:pt x="80000" y="60000"/>
                    </a:cubicBezTo>
                    <a:cubicBezTo>
                      <a:pt x="40000" y="60000"/>
                      <a:pt x="40000" y="15000"/>
                      <a:pt x="60000" y="15000"/>
                    </a:cubicBezTo>
                    <a:cubicBezTo>
                      <a:pt x="40000" y="15000"/>
                      <a:pt x="80000" y="15000"/>
                      <a:pt x="60000" y="1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5" name="Shape 2320">
                <a:extLst>
                  <a:ext uri="{FF2B5EF4-FFF2-40B4-BE49-F238E27FC236}">
                    <a16:creationId xmlns:a16="http://schemas.microsoft.com/office/drawing/2014/main" id="{CCE95F35-9C79-6383-0A2C-14391E10F0BD}"/>
                  </a:ext>
                  <a:ext uri="{C183D7F6-B498-43B3-948B-1728B52AA6E4}">
                    <adec:decorative xmlns:adec="http://schemas.microsoft.com/office/drawing/2017/decorative" val="1"/>
                  </a:ext>
                </a:extLst>
              </p:cNvPr>
              <p:cNvSpPr/>
              <p:nvPr/>
            </p:nvSpPr>
            <p:spPr>
              <a:xfrm>
                <a:off x="9828713" y="4097852"/>
                <a:ext cx="34265" cy="48827"/>
              </a:xfrm>
              <a:custGeom>
                <a:avLst/>
                <a:gdLst/>
                <a:ahLst/>
                <a:cxnLst/>
                <a:rect l="0" t="0" r="0" b="0"/>
                <a:pathLst>
                  <a:path w="120000" h="120000" extrusionOk="0">
                    <a:moveTo>
                      <a:pt x="48000" y="0"/>
                    </a:moveTo>
                    <a:cubicBezTo>
                      <a:pt x="36000" y="0"/>
                      <a:pt x="48000" y="0"/>
                      <a:pt x="24000" y="9230"/>
                    </a:cubicBezTo>
                    <a:cubicBezTo>
                      <a:pt x="12000" y="18461"/>
                      <a:pt x="36000" y="27692"/>
                      <a:pt x="48000" y="36923"/>
                    </a:cubicBezTo>
                    <a:cubicBezTo>
                      <a:pt x="60000" y="55384"/>
                      <a:pt x="0" y="64615"/>
                      <a:pt x="48000" y="83076"/>
                    </a:cubicBezTo>
                    <a:cubicBezTo>
                      <a:pt x="60000" y="92307"/>
                      <a:pt x="36000" y="110769"/>
                      <a:pt x="60000" y="120000"/>
                    </a:cubicBezTo>
                    <a:cubicBezTo>
                      <a:pt x="72000" y="120000"/>
                      <a:pt x="72000" y="110769"/>
                      <a:pt x="60000" y="101538"/>
                    </a:cubicBezTo>
                    <a:cubicBezTo>
                      <a:pt x="36000" y="46153"/>
                      <a:pt x="108000" y="92307"/>
                      <a:pt x="108000" y="73846"/>
                    </a:cubicBezTo>
                    <a:cubicBezTo>
                      <a:pt x="108000" y="64615"/>
                      <a:pt x="84000" y="55384"/>
                      <a:pt x="96000" y="55384"/>
                    </a:cubicBezTo>
                    <a:cubicBezTo>
                      <a:pt x="96000" y="46153"/>
                      <a:pt x="120000" y="55384"/>
                      <a:pt x="108000" y="46153"/>
                    </a:cubicBezTo>
                    <a:cubicBezTo>
                      <a:pt x="96000" y="36923"/>
                      <a:pt x="72000" y="27692"/>
                      <a:pt x="84000" y="9230"/>
                    </a:cubicBezTo>
                    <a:cubicBezTo>
                      <a:pt x="84000" y="0"/>
                      <a:pt x="60000" y="0"/>
                      <a:pt x="48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6" name="Shape 2321">
                <a:extLst>
                  <a:ext uri="{FF2B5EF4-FFF2-40B4-BE49-F238E27FC236}">
                    <a16:creationId xmlns:a16="http://schemas.microsoft.com/office/drawing/2014/main" id="{86E3950D-5B88-B37D-7524-41F205EBB8B3}"/>
                  </a:ext>
                  <a:ext uri="{C183D7F6-B498-43B3-948B-1728B52AA6E4}">
                    <adec:decorative xmlns:adec="http://schemas.microsoft.com/office/drawing/2017/decorative" val="1"/>
                  </a:ext>
                </a:extLst>
              </p:cNvPr>
              <p:cNvSpPr/>
              <p:nvPr/>
            </p:nvSpPr>
            <p:spPr>
              <a:xfrm>
                <a:off x="9766090" y="4076568"/>
                <a:ext cx="21267" cy="28796"/>
              </a:xfrm>
              <a:custGeom>
                <a:avLst/>
                <a:gdLst/>
                <a:ahLst/>
                <a:cxnLst/>
                <a:rect l="0" t="0" r="0" b="0"/>
                <a:pathLst>
                  <a:path w="120000" h="120000" extrusionOk="0">
                    <a:moveTo>
                      <a:pt x="120000" y="75000"/>
                    </a:moveTo>
                    <a:cubicBezTo>
                      <a:pt x="100000" y="60000"/>
                      <a:pt x="60000" y="0"/>
                      <a:pt x="0" y="30000"/>
                    </a:cubicBezTo>
                    <a:cubicBezTo>
                      <a:pt x="0" y="30000"/>
                      <a:pt x="60000" y="75000"/>
                      <a:pt x="60000" y="90000"/>
                    </a:cubicBezTo>
                    <a:cubicBezTo>
                      <a:pt x="60000" y="120000"/>
                      <a:pt x="120000" y="120000"/>
                      <a:pt x="120000" y="75000"/>
                    </a:cubicBezTo>
                    <a:cubicBezTo>
                      <a:pt x="120000" y="75000"/>
                      <a:pt x="120000" y="90000"/>
                      <a:pt x="120000" y="7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7" name="Shape 2322">
                <a:extLst>
                  <a:ext uri="{FF2B5EF4-FFF2-40B4-BE49-F238E27FC236}">
                    <a16:creationId xmlns:a16="http://schemas.microsoft.com/office/drawing/2014/main" id="{15EAB72A-F6C6-30F9-AC0B-B7043C906AC8}"/>
                  </a:ext>
                  <a:ext uri="{C183D7F6-B498-43B3-948B-1728B52AA6E4}">
                    <adec:decorative xmlns:adec="http://schemas.microsoft.com/office/drawing/2017/decorative" val="1"/>
                  </a:ext>
                </a:extLst>
              </p:cNvPr>
              <p:cNvSpPr/>
              <p:nvPr/>
            </p:nvSpPr>
            <p:spPr>
              <a:xfrm>
                <a:off x="9790904" y="4105364"/>
                <a:ext cx="30720" cy="37559"/>
              </a:xfrm>
              <a:custGeom>
                <a:avLst/>
                <a:gdLst/>
                <a:ahLst/>
                <a:cxnLst/>
                <a:rect l="0" t="0" r="0" b="0"/>
                <a:pathLst>
                  <a:path w="120000" h="120000" extrusionOk="0">
                    <a:moveTo>
                      <a:pt x="40000" y="24000"/>
                    </a:moveTo>
                    <a:cubicBezTo>
                      <a:pt x="26666" y="12000"/>
                      <a:pt x="13333" y="12000"/>
                      <a:pt x="0" y="24000"/>
                    </a:cubicBezTo>
                    <a:cubicBezTo>
                      <a:pt x="0" y="36000"/>
                      <a:pt x="26666" y="36000"/>
                      <a:pt x="26666" y="48000"/>
                    </a:cubicBezTo>
                    <a:cubicBezTo>
                      <a:pt x="40000" y="60000"/>
                      <a:pt x="0" y="96000"/>
                      <a:pt x="13333" y="108000"/>
                    </a:cubicBezTo>
                    <a:cubicBezTo>
                      <a:pt x="13333" y="120000"/>
                      <a:pt x="66666" y="72000"/>
                      <a:pt x="80000" y="72000"/>
                    </a:cubicBezTo>
                    <a:cubicBezTo>
                      <a:pt x="120000" y="72000"/>
                      <a:pt x="40000" y="24000"/>
                      <a:pt x="40000" y="24000"/>
                    </a:cubicBezTo>
                    <a:cubicBezTo>
                      <a:pt x="13333" y="0"/>
                      <a:pt x="40000" y="24000"/>
                      <a:pt x="40000"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8" name="Shape 2323">
                <a:extLst>
                  <a:ext uri="{FF2B5EF4-FFF2-40B4-BE49-F238E27FC236}">
                    <a16:creationId xmlns:a16="http://schemas.microsoft.com/office/drawing/2014/main" id="{47EDF546-DD17-F370-BB17-7D740FBB7760}"/>
                  </a:ext>
                  <a:ext uri="{C183D7F6-B498-43B3-948B-1728B52AA6E4}">
                    <adec:decorative xmlns:adec="http://schemas.microsoft.com/office/drawing/2017/decorative" val="1"/>
                  </a:ext>
                </a:extLst>
              </p:cNvPr>
              <p:cNvSpPr/>
              <p:nvPr/>
            </p:nvSpPr>
            <p:spPr>
              <a:xfrm>
                <a:off x="9797993" y="4127899"/>
                <a:ext cx="23631" cy="40063"/>
              </a:xfrm>
              <a:custGeom>
                <a:avLst/>
                <a:gdLst/>
                <a:ahLst/>
                <a:cxnLst/>
                <a:rect l="0" t="0" r="0" b="0"/>
                <a:pathLst>
                  <a:path w="120000" h="120000" extrusionOk="0">
                    <a:moveTo>
                      <a:pt x="102857" y="10909"/>
                    </a:moveTo>
                    <a:cubicBezTo>
                      <a:pt x="51428" y="10909"/>
                      <a:pt x="68571" y="43636"/>
                      <a:pt x="51428" y="54545"/>
                    </a:cubicBezTo>
                    <a:cubicBezTo>
                      <a:pt x="0" y="76363"/>
                      <a:pt x="17142" y="76363"/>
                      <a:pt x="51428" y="98181"/>
                    </a:cubicBezTo>
                    <a:cubicBezTo>
                      <a:pt x="102857" y="120000"/>
                      <a:pt x="68571" y="87272"/>
                      <a:pt x="85714" y="65454"/>
                    </a:cubicBezTo>
                    <a:cubicBezTo>
                      <a:pt x="85714" y="65454"/>
                      <a:pt x="119999" y="0"/>
                      <a:pt x="102857" y="10909"/>
                    </a:cubicBezTo>
                    <a:cubicBezTo>
                      <a:pt x="85714" y="10909"/>
                      <a:pt x="102857" y="0"/>
                      <a:pt x="102857" y="1090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69" name="Shape 2324">
                <a:extLst>
                  <a:ext uri="{FF2B5EF4-FFF2-40B4-BE49-F238E27FC236}">
                    <a16:creationId xmlns:a16="http://schemas.microsoft.com/office/drawing/2014/main" id="{FAE34E7A-7AB3-62F7-1819-A0334934A901}"/>
                  </a:ext>
                  <a:ext uri="{C183D7F6-B498-43B3-948B-1728B52AA6E4}">
                    <adec:decorative xmlns:adec="http://schemas.microsoft.com/office/drawing/2017/decorative" val="1"/>
                  </a:ext>
                </a:extLst>
              </p:cNvPr>
              <p:cNvSpPr/>
              <p:nvPr/>
            </p:nvSpPr>
            <p:spPr>
              <a:xfrm>
                <a:off x="9818078" y="4124144"/>
                <a:ext cx="14179" cy="28796"/>
              </a:xfrm>
              <a:custGeom>
                <a:avLst/>
                <a:gdLst/>
                <a:ahLst/>
                <a:cxnLst/>
                <a:rect l="0" t="0" r="0" b="0"/>
                <a:pathLst>
                  <a:path w="120000" h="120000" extrusionOk="0">
                    <a:moveTo>
                      <a:pt x="90000" y="15000"/>
                    </a:moveTo>
                    <a:cubicBezTo>
                      <a:pt x="60000" y="15000"/>
                      <a:pt x="0" y="105000"/>
                      <a:pt x="0" y="120000"/>
                    </a:cubicBezTo>
                    <a:cubicBezTo>
                      <a:pt x="0" y="120000"/>
                      <a:pt x="60000" y="90000"/>
                      <a:pt x="90000" y="75000"/>
                    </a:cubicBezTo>
                    <a:cubicBezTo>
                      <a:pt x="90000" y="75000"/>
                      <a:pt x="120000" y="0"/>
                      <a:pt x="90000" y="15000"/>
                    </a:cubicBezTo>
                    <a:cubicBezTo>
                      <a:pt x="60000" y="15000"/>
                      <a:pt x="90000" y="15000"/>
                      <a:pt x="90000" y="1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0" name="Shape 2325">
                <a:extLst>
                  <a:ext uri="{FF2B5EF4-FFF2-40B4-BE49-F238E27FC236}">
                    <a16:creationId xmlns:a16="http://schemas.microsoft.com/office/drawing/2014/main" id="{B99BA5E7-FD47-2FCF-0748-BB855F23AB63}"/>
                  </a:ext>
                  <a:ext uri="{C183D7F6-B498-43B3-948B-1728B52AA6E4}">
                    <adec:decorative xmlns:adec="http://schemas.microsoft.com/office/drawing/2017/decorative" val="1"/>
                  </a:ext>
                </a:extLst>
              </p:cNvPr>
              <p:cNvSpPr/>
              <p:nvPr/>
            </p:nvSpPr>
            <p:spPr>
              <a:xfrm>
                <a:off x="9825168" y="4142923"/>
                <a:ext cx="21267" cy="13772"/>
              </a:xfrm>
              <a:custGeom>
                <a:avLst/>
                <a:gdLst/>
                <a:ahLst/>
                <a:cxnLst/>
                <a:rect l="0" t="0" r="0" b="0"/>
                <a:pathLst>
                  <a:path w="120000" h="120000" extrusionOk="0">
                    <a:moveTo>
                      <a:pt x="20000" y="30000"/>
                    </a:moveTo>
                    <a:cubicBezTo>
                      <a:pt x="0" y="90000"/>
                      <a:pt x="20000" y="120000"/>
                      <a:pt x="60000" y="90000"/>
                    </a:cubicBezTo>
                    <a:cubicBezTo>
                      <a:pt x="120000" y="90000"/>
                      <a:pt x="40000" y="0"/>
                      <a:pt x="20000" y="30000"/>
                    </a:cubicBezTo>
                    <a:cubicBezTo>
                      <a:pt x="20000" y="60000"/>
                      <a:pt x="40000" y="30000"/>
                      <a:pt x="20000"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1" name="Shape 2326">
                <a:extLst>
                  <a:ext uri="{FF2B5EF4-FFF2-40B4-BE49-F238E27FC236}">
                    <a16:creationId xmlns:a16="http://schemas.microsoft.com/office/drawing/2014/main" id="{801C1785-7AEE-3E28-4CDE-0540EC7A1FEB}"/>
                  </a:ext>
                  <a:ext uri="{C183D7F6-B498-43B3-948B-1728B52AA6E4}">
                    <adec:decorative xmlns:adec="http://schemas.microsoft.com/office/drawing/2017/decorative" val="1"/>
                  </a:ext>
                </a:extLst>
              </p:cNvPr>
              <p:cNvSpPr/>
              <p:nvPr/>
            </p:nvSpPr>
            <p:spPr>
              <a:xfrm>
                <a:off x="9825168" y="4152939"/>
                <a:ext cx="48444" cy="77624"/>
              </a:xfrm>
              <a:custGeom>
                <a:avLst/>
                <a:gdLst/>
                <a:ahLst/>
                <a:cxnLst/>
                <a:rect l="0" t="0" r="0" b="0"/>
                <a:pathLst>
                  <a:path w="120000" h="120000" extrusionOk="0">
                    <a:moveTo>
                      <a:pt x="85714" y="0"/>
                    </a:moveTo>
                    <a:cubicBezTo>
                      <a:pt x="77142" y="0"/>
                      <a:pt x="77142" y="5714"/>
                      <a:pt x="77142" y="11428"/>
                    </a:cubicBezTo>
                    <a:cubicBezTo>
                      <a:pt x="77142" y="17142"/>
                      <a:pt x="77142" y="17142"/>
                      <a:pt x="59999" y="22857"/>
                    </a:cubicBezTo>
                    <a:cubicBezTo>
                      <a:pt x="51428" y="22857"/>
                      <a:pt x="34285" y="34285"/>
                      <a:pt x="25714" y="34285"/>
                    </a:cubicBezTo>
                    <a:cubicBezTo>
                      <a:pt x="8571" y="51428"/>
                      <a:pt x="0" y="51428"/>
                      <a:pt x="17142" y="62857"/>
                    </a:cubicBezTo>
                    <a:cubicBezTo>
                      <a:pt x="25714" y="68571"/>
                      <a:pt x="17142" y="74285"/>
                      <a:pt x="17142" y="80000"/>
                    </a:cubicBezTo>
                    <a:cubicBezTo>
                      <a:pt x="8571" y="91428"/>
                      <a:pt x="17142" y="97142"/>
                      <a:pt x="25714" y="102857"/>
                    </a:cubicBezTo>
                    <a:cubicBezTo>
                      <a:pt x="42857" y="108571"/>
                      <a:pt x="59999" y="108571"/>
                      <a:pt x="68571" y="108571"/>
                    </a:cubicBezTo>
                    <a:cubicBezTo>
                      <a:pt x="94285" y="120000"/>
                      <a:pt x="77142" y="102857"/>
                      <a:pt x="68571" y="91428"/>
                    </a:cubicBezTo>
                    <a:cubicBezTo>
                      <a:pt x="68571" y="91428"/>
                      <a:pt x="68571" y="68571"/>
                      <a:pt x="85714" y="68571"/>
                    </a:cubicBezTo>
                    <a:cubicBezTo>
                      <a:pt x="94285" y="68571"/>
                      <a:pt x="94285" y="97142"/>
                      <a:pt x="102857" y="97142"/>
                    </a:cubicBezTo>
                    <a:cubicBezTo>
                      <a:pt x="102857" y="97142"/>
                      <a:pt x="111428" y="80000"/>
                      <a:pt x="111428" y="80000"/>
                    </a:cubicBezTo>
                    <a:cubicBezTo>
                      <a:pt x="119999" y="68571"/>
                      <a:pt x="119999" y="62857"/>
                      <a:pt x="111428" y="57142"/>
                    </a:cubicBezTo>
                    <a:cubicBezTo>
                      <a:pt x="111428" y="40000"/>
                      <a:pt x="111428" y="5714"/>
                      <a:pt x="85714" y="0"/>
                    </a:cubicBezTo>
                    <a:cubicBezTo>
                      <a:pt x="77142" y="0"/>
                      <a:pt x="85714" y="5714"/>
                      <a:pt x="85714"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2" name="Shape 2327">
                <a:extLst>
                  <a:ext uri="{FF2B5EF4-FFF2-40B4-BE49-F238E27FC236}">
                    <a16:creationId xmlns:a16="http://schemas.microsoft.com/office/drawing/2014/main" id="{DCCF61A0-C539-8354-5583-AC1FFBFAAD77}"/>
                  </a:ext>
                  <a:ext uri="{C183D7F6-B498-43B3-948B-1728B52AA6E4}">
                    <adec:decorative xmlns:adec="http://schemas.microsoft.com/office/drawing/2017/decorative" val="1"/>
                  </a:ext>
                </a:extLst>
              </p:cNvPr>
              <p:cNvSpPr/>
              <p:nvPr/>
            </p:nvSpPr>
            <p:spPr>
              <a:xfrm>
                <a:off x="9794448" y="4167963"/>
                <a:ext cx="41354" cy="37559"/>
              </a:xfrm>
              <a:custGeom>
                <a:avLst/>
                <a:gdLst/>
                <a:ahLst/>
                <a:cxnLst/>
                <a:rect l="0" t="0" r="0" b="0"/>
                <a:pathLst>
                  <a:path w="120000" h="120000" extrusionOk="0">
                    <a:moveTo>
                      <a:pt x="80000" y="12000"/>
                    </a:moveTo>
                    <a:cubicBezTo>
                      <a:pt x="60000" y="0"/>
                      <a:pt x="50000" y="48000"/>
                      <a:pt x="20000" y="48000"/>
                    </a:cubicBezTo>
                    <a:cubicBezTo>
                      <a:pt x="0" y="60000"/>
                      <a:pt x="0" y="108000"/>
                      <a:pt x="0" y="120000"/>
                    </a:cubicBezTo>
                    <a:cubicBezTo>
                      <a:pt x="10000" y="108000"/>
                      <a:pt x="10000" y="84000"/>
                      <a:pt x="20000" y="72000"/>
                    </a:cubicBezTo>
                    <a:cubicBezTo>
                      <a:pt x="20000" y="72000"/>
                      <a:pt x="40000" y="60000"/>
                      <a:pt x="40000" y="72000"/>
                    </a:cubicBezTo>
                    <a:cubicBezTo>
                      <a:pt x="40000" y="84000"/>
                      <a:pt x="60000" y="84000"/>
                      <a:pt x="60000" y="84000"/>
                    </a:cubicBezTo>
                    <a:cubicBezTo>
                      <a:pt x="70000" y="84000"/>
                      <a:pt x="70000" y="96000"/>
                      <a:pt x="80000" y="84000"/>
                    </a:cubicBezTo>
                    <a:cubicBezTo>
                      <a:pt x="80000" y="84000"/>
                      <a:pt x="80000" y="60000"/>
                      <a:pt x="80000" y="60000"/>
                    </a:cubicBezTo>
                    <a:cubicBezTo>
                      <a:pt x="90000" y="36000"/>
                      <a:pt x="110000" y="24000"/>
                      <a:pt x="80000" y="12000"/>
                    </a:cubicBezTo>
                    <a:cubicBezTo>
                      <a:pt x="70000" y="12000"/>
                      <a:pt x="120000" y="36000"/>
                      <a:pt x="80000" y="1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3" name="Shape 2328">
                <a:extLst>
                  <a:ext uri="{FF2B5EF4-FFF2-40B4-BE49-F238E27FC236}">
                    <a16:creationId xmlns:a16="http://schemas.microsoft.com/office/drawing/2014/main" id="{717C8B6A-BC76-5291-B8AD-F5D97EEB4927}"/>
                  </a:ext>
                  <a:ext uri="{C183D7F6-B498-43B3-948B-1728B52AA6E4}">
                    <adec:decorative xmlns:adec="http://schemas.microsoft.com/office/drawing/2017/decorative" val="1"/>
                  </a:ext>
                </a:extLst>
              </p:cNvPr>
              <p:cNvSpPr/>
              <p:nvPr/>
            </p:nvSpPr>
            <p:spPr>
              <a:xfrm>
                <a:off x="9710557" y="4131655"/>
                <a:ext cx="41354" cy="43819"/>
              </a:xfrm>
              <a:custGeom>
                <a:avLst/>
                <a:gdLst/>
                <a:ahLst/>
                <a:cxnLst/>
                <a:rect l="0" t="0" r="0" b="0"/>
                <a:pathLst>
                  <a:path w="120000" h="120000" extrusionOk="0">
                    <a:moveTo>
                      <a:pt x="110000" y="0"/>
                    </a:moveTo>
                    <a:cubicBezTo>
                      <a:pt x="90000" y="10000"/>
                      <a:pt x="70000" y="40000"/>
                      <a:pt x="60000" y="60000"/>
                    </a:cubicBezTo>
                    <a:cubicBezTo>
                      <a:pt x="50000" y="70000"/>
                      <a:pt x="0" y="100000"/>
                      <a:pt x="0" y="120000"/>
                    </a:cubicBezTo>
                    <a:cubicBezTo>
                      <a:pt x="0" y="120000"/>
                      <a:pt x="30000" y="110000"/>
                      <a:pt x="40000" y="100000"/>
                    </a:cubicBezTo>
                    <a:cubicBezTo>
                      <a:pt x="50000" y="100000"/>
                      <a:pt x="70000" y="80000"/>
                      <a:pt x="80000" y="70000"/>
                    </a:cubicBezTo>
                    <a:cubicBezTo>
                      <a:pt x="80000" y="50000"/>
                      <a:pt x="90000" y="40000"/>
                      <a:pt x="100000" y="30000"/>
                    </a:cubicBezTo>
                    <a:cubicBezTo>
                      <a:pt x="110000" y="30000"/>
                      <a:pt x="120000" y="0"/>
                      <a:pt x="11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4" name="Shape 2329">
                <a:extLst>
                  <a:ext uri="{FF2B5EF4-FFF2-40B4-BE49-F238E27FC236}">
                    <a16:creationId xmlns:a16="http://schemas.microsoft.com/office/drawing/2014/main" id="{1A649E31-3EE0-2C70-E88D-7ECF819FD9F7}"/>
                  </a:ext>
                  <a:ext uri="{C183D7F6-B498-43B3-948B-1728B52AA6E4}">
                    <adec:decorative xmlns:adec="http://schemas.microsoft.com/office/drawing/2017/decorative" val="1"/>
                  </a:ext>
                </a:extLst>
              </p:cNvPr>
              <p:cNvSpPr/>
              <p:nvPr/>
            </p:nvSpPr>
            <p:spPr>
              <a:xfrm>
                <a:off x="9832258" y="4076568"/>
                <a:ext cx="7089" cy="3755"/>
              </a:xfrm>
              <a:custGeom>
                <a:avLst/>
                <a:gdLst/>
                <a:ahLst/>
                <a:cxnLst/>
                <a:rect l="0" t="0" r="0" b="0"/>
                <a:pathLst>
                  <a:path w="120000" h="120000" extrusionOk="0">
                    <a:moveTo>
                      <a:pt x="0" y="120000"/>
                    </a:moveTo>
                    <a:cubicBezTo>
                      <a:pt x="60000" y="120000"/>
                      <a:pt x="120000" y="0"/>
                      <a:pt x="60000" y="0"/>
                    </a:cubicBezTo>
                    <a:cubicBezTo>
                      <a:pt x="0" y="0"/>
                      <a:pt x="0" y="120000"/>
                      <a:pt x="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5" name="Shape 2330">
                <a:extLst>
                  <a:ext uri="{FF2B5EF4-FFF2-40B4-BE49-F238E27FC236}">
                    <a16:creationId xmlns:a16="http://schemas.microsoft.com/office/drawing/2014/main" id="{D4B80410-3007-AD0F-921D-5A30B514CE22}"/>
                  </a:ext>
                  <a:ext uri="{C183D7F6-B498-43B3-948B-1728B52AA6E4}">
                    <adec:decorative xmlns:adec="http://schemas.microsoft.com/office/drawing/2017/decorative" val="1"/>
                  </a:ext>
                </a:extLst>
              </p:cNvPr>
              <p:cNvSpPr/>
              <p:nvPr/>
            </p:nvSpPr>
            <p:spPr>
              <a:xfrm>
                <a:off x="9330095" y="4226806"/>
                <a:ext cx="193776" cy="214089"/>
              </a:xfrm>
              <a:custGeom>
                <a:avLst/>
                <a:gdLst/>
                <a:ahLst/>
                <a:cxnLst/>
                <a:rect l="0" t="0" r="0" b="0"/>
                <a:pathLst>
                  <a:path w="120000" h="120000" extrusionOk="0">
                    <a:moveTo>
                      <a:pt x="25714" y="6206"/>
                    </a:moveTo>
                    <a:cubicBezTo>
                      <a:pt x="19285" y="6206"/>
                      <a:pt x="14999" y="6206"/>
                      <a:pt x="8571" y="4137"/>
                    </a:cubicBezTo>
                    <a:cubicBezTo>
                      <a:pt x="4285" y="2068"/>
                      <a:pt x="0" y="0"/>
                      <a:pt x="4285" y="6206"/>
                    </a:cubicBezTo>
                    <a:cubicBezTo>
                      <a:pt x="6428" y="10344"/>
                      <a:pt x="8571" y="16551"/>
                      <a:pt x="12857" y="18620"/>
                    </a:cubicBezTo>
                    <a:cubicBezTo>
                      <a:pt x="17142" y="20689"/>
                      <a:pt x="21428" y="22758"/>
                      <a:pt x="23571" y="26896"/>
                    </a:cubicBezTo>
                    <a:cubicBezTo>
                      <a:pt x="25714" y="28965"/>
                      <a:pt x="25714" y="33103"/>
                      <a:pt x="27857" y="35172"/>
                    </a:cubicBezTo>
                    <a:cubicBezTo>
                      <a:pt x="32142" y="37241"/>
                      <a:pt x="34285" y="37241"/>
                      <a:pt x="36428" y="39310"/>
                    </a:cubicBezTo>
                    <a:cubicBezTo>
                      <a:pt x="40714" y="43448"/>
                      <a:pt x="40714" y="49655"/>
                      <a:pt x="42857" y="53793"/>
                    </a:cubicBezTo>
                    <a:cubicBezTo>
                      <a:pt x="44999" y="55862"/>
                      <a:pt x="47142" y="57931"/>
                      <a:pt x="47142" y="57931"/>
                    </a:cubicBezTo>
                    <a:cubicBezTo>
                      <a:pt x="51428" y="62068"/>
                      <a:pt x="53571" y="64137"/>
                      <a:pt x="55714" y="68275"/>
                    </a:cubicBezTo>
                    <a:cubicBezTo>
                      <a:pt x="59999" y="74482"/>
                      <a:pt x="59999" y="80689"/>
                      <a:pt x="64285" y="86896"/>
                    </a:cubicBezTo>
                    <a:cubicBezTo>
                      <a:pt x="72857" y="93103"/>
                      <a:pt x="79285" y="101379"/>
                      <a:pt x="87857" y="107586"/>
                    </a:cubicBezTo>
                    <a:cubicBezTo>
                      <a:pt x="92142" y="111724"/>
                      <a:pt x="94285" y="113793"/>
                      <a:pt x="98571" y="117931"/>
                    </a:cubicBezTo>
                    <a:cubicBezTo>
                      <a:pt x="100714" y="117931"/>
                      <a:pt x="113571" y="120000"/>
                      <a:pt x="115714" y="117931"/>
                    </a:cubicBezTo>
                    <a:cubicBezTo>
                      <a:pt x="117857" y="115862"/>
                      <a:pt x="113571" y="99310"/>
                      <a:pt x="115714" y="95172"/>
                    </a:cubicBezTo>
                    <a:cubicBezTo>
                      <a:pt x="115714" y="93103"/>
                      <a:pt x="119999" y="93103"/>
                      <a:pt x="117857" y="91034"/>
                    </a:cubicBezTo>
                    <a:cubicBezTo>
                      <a:pt x="115714" y="88965"/>
                      <a:pt x="113571" y="86896"/>
                      <a:pt x="111428" y="84827"/>
                    </a:cubicBezTo>
                    <a:cubicBezTo>
                      <a:pt x="111428" y="84827"/>
                      <a:pt x="109285" y="82758"/>
                      <a:pt x="107142" y="82758"/>
                    </a:cubicBezTo>
                    <a:cubicBezTo>
                      <a:pt x="104999" y="82758"/>
                      <a:pt x="104999" y="86896"/>
                      <a:pt x="102857" y="86896"/>
                    </a:cubicBezTo>
                    <a:cubicBezTo>
                      <a:pt x="104999" y="86896"/>
                      <a:pt x="102857" y="78620"/>
                      <a:pt x="102857" y="78620"/>
                    </a:cubicBezTo>
                    <a:cubicBezTo>
                      <a:pt x="100714" y="76551"/>
                      <a:pt x="100714" y="76551"/>
                      <a:pt x="100714" y="74482"/>
                    </a:cubicBezTo>
                    <a:cubicBezTo>
                      <a:pt x="100714" y="72413"/>
                      <a:pt x="96428" y="70344"/>
                      <a:pt x="94285" y="70344"/>
                    </a:cubicBezTo>
                    <a:cubicBezTo>
                      <a:pt x="92142" y="68275"/>
                      <a:pt x="87857" y="66206"/>
                      <a:pt x="89999" y="62068"/>
                    </a:cubicBezTo>
                    <a:cubicBezTo>
                      <a:pt x="89999" y="62068"/>
                      <a:pt x="87857" y="60000"/>
                      <a:pt x="89999" y="60000"/>
                    </a:cubicBezTo>
                    <a:cubicBezTo>
                      <a:pt x="89999" y="57931"/>
                      <a:pt x="92142" y="60000"/>
                      <a:pt x="92142" y="57931"/>
                    </a:cubicBezTo>
                    <a:cubicBezTo>
                      <a:pt x="94285" y="53793"/>
                      <a:pt x="81428" y="53793"/>
                      <a:pt x="81428" y="55862"/>
                    </a:cubicBezTo>
                    <a:cubicBezTo>
                      <a:pt x="81428" y="53793"/>
                      <a:pt x="89999" y="51724"/>
                      <a:pt x="81428" y="51724"/>
                    </a:cubicBezTo>
                    <a:cubicBezTo>
                      <a:pt x="79285" y="51724"/>
                      <a:pt x="77142" y="49655"/>
                      <a:pt x="77142" y="49655"/>
                    </a:cubicBezTo>
                    <a:cubicBezTo>
                      <a:pt x="77142" y="47586"/>
                      <a:pt x="79285" y="47586"/>
                      <a:pt x="79285" y="47586"/>
                    </a:cubicBezTo>
                    <a:cubicBezTo>
                      <a:pt x="79285" y="45517"/>
                      <a:pt x="75000" y="45517"/>
                      <a:pt x="75000" y="45517"/>
                    </a:cubicBezTo>
                    <a:cubicBezTo>
                      <a:pt x="75000" y="45517"/>
                      <a:pt x="77142" y="43448"/>
                      <a:pt x="72857" y="43448"/>
                    </a:cubicBezTo>
                    <a:cubicBezTo>
                      <a:pt x="70714" y="41379"/>
                      <a:pt x="68571" y="41379"/>
                      <a:pt x="66428" y="39310"/>
                    </a:cubicBezTo>
                    <a:cubicBezTo>
                      <a:pt x="59999" y="31034"/>
                      <a:pt x="64285" y="39310"/>
                      <a:pt x="64285" y="39310"/>
                    </a:cubicBezTo>
                    <a:cubicBezTo>
                      <a:pt x="62142" y="39310"/>
                      <a:pt x="55714" y="33103"/>
                      <a:pt x="53571" y="33103"/>
                    </a:cubicBezTo>
                    <a:cubicBezTo>
                      <a:pt x="51428" y="28965"/>
                      <a:pt x="49285" y="24827"/>
                      <a:pt x="44999" y="22758"/>
                    </a:cubicBezTo>
                    <a:cubicBezTo>
                      <a:pt x="40714" y="20689"/>
                      <a:pt x="38571" y="18620"/>
                      <a:pt x="34285" y="14482"/>
                    </a:cubicBezTo>
                    <a:cubicBezTo>
                      <a:pt x="32142" y="12413"/>
                      <a:pt x="29999" y="6206"/>
                      <a:pt x="25714" y="620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6" name="Shape 2331">
                <a:extLst>
                  <a:ext uri="{FF2B5EF4-FFF2-40B4-BE49-F238E27FC236}">
                    <a16:creationId xmlns:a16="http://schemas.microsoft.com/office/drawing/2014/main" id="{D1161FA8-7109-7197-8B5B-1F615859323B}"/>
                  </a:ext>
                  <a:ext uri="{C183D7F6-B498-43B3-948B-1728B52AA6E4}">
                    <adec:decorative xmlns:adec="http://schemas.microsoft.com/office/drawing/2017/decorative" val="1"/>
                  </a:ext>
                </a:extLst>
              </p:cNvPr>
              <p:cNvSpPr/>
              <p:nvPr/>
            </p:nvSpPr>
            <p:spPr>
              <a:xfrm>
                <a:off x="9364359" y="4304430"/>
                <a:ext cx="17723" cy="18780"/>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7" name="Shape 2332">
                <a:extLst>
                  <a:ext uri="{FF2B5EF4-FFF2-40B4-BE49-F238E27FC236}">
                    <a16:creationId xmlns:a16="http://schemas.microsoft.com/office/drawing/2014/main" id="{2B6AD35D-1F6A-BF75-B421-335E7878E19F}"/>
                  </a:ext>
                  <a:ext uri="{C183D7F6-B498-43B3-948B-1728B52AA6E4}">
                    <adec:decorative xmlns:adec="http://schemas.microsoft.com/office/drawing/2017/decorative" val="1"/>
                  </a:ext>
                </a:extLst>
              </p:cNvPr>
              <p:cNvSpPr/>
              <p:nvPr/>
            </p:nvSpPr>
            <p:spPr>
              <a:xfrm>
                <a:off x="9389174" y="4348249"/>
                <a:ext cx="16542" cy="18780"/>
              </a:xfrm>
              <a:custGeom>
                <a:avLst/>
                <a:gdLst/>
                <a:ahLst/>
                <a:cxnLst/>
                <a:rect l="0" t="0" r="0" b="0"/>
                <a:pathLst>
                  <a:path w="120000" h="120000" extrusionOk="0">
                    <a:moveTo>
                      <a:pt x="96000" y="96000"/>
                    </a:moveTo>
                    <a:cubicBezTo>
                      <a:pt x="120000" y="72000"/>
                      <a:pt x="48000" y="0"/>
                      <a:pt x="24000" y="0"/>
                    </a:cubicBezTo>
                    <a:cubicBezTo>
                      <a:pt x="0" y="24000"/>
                      <a:pt x="72000" y="120000"/>
                      <a:pt x="96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8" name="Shape 2333">
                <a:extLst>
                  <a:ext uri="{FF2B5EF4-FFF2-40B4-BE49-F238E27FC236}">
                    <a16:creationId xmlns:a16="http://schemas.microsoft.com/office/drawing/2014/main" id="{CE5785D6-8112-34E0-5C7F-D773B8D9624E}"/>
                  </a:ext>
                  <a:ext uri="{C183D7F6-B498-43B3-948B-1728B52AA6E4}">
                    <adec:decorative xmlns:adec="http://schemas.microsoft.com/office/drawing/2017/decorative" val="1"/>
                  </a:ext>
                </a:extLst>
              </p:cNvPr>
              <p:cNvSpPr/>
              <p:nvPr/>
            </p:nvSpPr>
            <p:spPr>
              <a:xfrm>
                <a:off x="9506148" y="4359516"/>
                <a:ext cx="24812" cy="26292"/>
              </a:xfrm>
              <a:custGeom>
                <a:avLst/>
                <a:gdLst/>
                <a:ahLst/>
                <a:cxnLst/>
                <a:rect l="0" t="0" r="0" b="0"/>
                <a:pathLst>
                  <a:path w="120000" h="120000" extrusionOk="0">
                    <a:moveTo>
                      <a:pt x="119999" y="119999"/>
                    </a:moveTo>
                    <a:cubicBezTo>
                      <a:pt x="119999" y="85714"/>
                      <a:pt x="85714" y="85714"/>
                      <a:pt x="85714" y="51428"/>
                    </a:cubicBezTo>
                    <a:cubicBezTo>
                      <a:pt x="85714" y="17142"/>
                      <a:pt x="34285" y="0"/>
                      <a:pt x="0" y="17142"/>
                    </a:cubicBezTo>
                    <a:cubicBezTo>
                      <a:pt x="0" y="34285"/>
                      <a:pt x="0" y="51428"/>
                      <a:pt x="17142" y="51428"/>
                    </a:cubicBezTo>
                    <a:cubicBezTo>
                      <a:pt x="51428" y="51428"/>
                      <a:pt x="34285" y="68571"/>
                      <a:pt x="51428" y="85714"/>
                    </a:cubicBezTo>
                    <a:cubicBezTo>
                      <a:pt x="51428" y="102857"/>
                      <a:pt x="119999" y="119999"/>
                      <a:pt x="119999" y="11999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79" name="Shape 2334">
                <a:extLst>
                  <a:ext uri="{FF2B5EF4-FFF2-40B4-BE49-F238E27FC236}">
                    <a16:creationId xmlns:a16="http://schemas.microsoft.com/office/drawing/2014/main" id="{CFB72933-3677-CEF4-A1B1-8A46369699A9}"/>
                  </a:ext>
                  <a:ext uri="{C183D7F6-B498-43B3-948B-1728B52AA6E4}">
                    <adec:decorative xmlns:adec="http://schemas.microsoft.com/office/drawing/2017/decorative" val="1"/>
                  </a:ext>
                </a:extLst>
              </p:cNvPr>
              <p:cNvSpPr/>
              <p:nvPr/>
            </p:nvSpPr>
            <p:spPr>
              <a:xfrm>
                <a:off x="9545139" y="4378296"/>
                <a:ext cx="12997" cy="13772"/>
              </a:xfrm>
              <a:custGeom>
                <a:avLst/>
                <a:gdLst/>
                <a:ahLst/>
                <a:cxnLst/>
                <a:rect l="0" t="0" r="0" b="0"/>
                <a:pathLst>
                  <a:path w="120000" h="120000" extrusionOk="0">
                    <a:moveTo>
                      <a:pt x="60000" y="90000"/>
                    </a:moveTo>
                    <a:cubicBezTo>
                      <a:pt x="0" y="120000"/>
                      <a:pt x="0" y="30000"/>
                      <a:pt x="60000" y="0"/>
                    </a:cubicBezTo>
                    <a:cubicBezTo>
                      <a:pt x="120000" y="0"/>
                      <a:pt x="120000" y="90000"/>
                      <a:pt x="60000" y="90000"/>
                    </a:cubicBezTo>
                    <a:cubicBezTo>
                      <a:pt x="30000" y="120000"/>
                      <a:pt x="90000" y="90000"/>
                      <a:pt x="60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0" name="Shape 2335">
                <a:extLst>
                  <a:ext uri="{FF2B5EF4-FFF2-40B4-BE49-F238E27FC236}">
                    <a16:creationId xmlns:a16="http://schemas.microsoft.com/office/drawing/2014/main" id="{AB76CA6F-048B-E60D-F2F3-EF2D32718F26}"/>
                  </a:ext>
                  <a:ext uri="{C183D7F6-B498-43B3-948B-1728B52AA6E4}">
                    <adec:decorative xmlns:adec="http://schemas.microsoft.com/office/drawing/2017/decorative" val="1"/>
                  </a:ext>
                </a:extLst>
              </p:cNvPr>
              <p:cNvSpPr/>
              <p:nvPr/>
            </p:nvSpPr>
            <p:spPr>
              <a:xfrm>
                <a:off x="9509692" y="4440895"/>
                <a:ext cx="159511" cy="55087"/>
              </a:xfrm>
              <a:custGeom>
                <a:avLst/>
                <a:gdLst/>
                <a:ahLst/>
                <a:cxnLst/>
                <a:rect l="0" t="0" r="0" b="0"/>
                <a:pathLst>
                  <a:path w="120000" h="120000" extrusionOk="0">
                    <a:moveTo>
                      <a:pt x="23478" y="0"/>
                    </a:moveTo>
                    <a:cubicBezTo>
                      <a:pt x="18260" y="8000"/>
                      <a:pt x="15652" y="0"/>
                      <a:pt x="7826" y="0"/>
                    </a:cubicBezTo>
                    <a:cubicBezTo>
                      <a:pt x="7826" y="0"/>
                      <a:pt x="0" y="24000"/>
                      <a:pt x="0" y="32000"/>
                    </a:cubicBezTo>
                    <a:cubicBezTo>
                      <a:pt x="0" y="40000"/>
                      <a:pt x="10434" y="32000"/>
                      <a:pt x="13043" y="48000"/>
                    </a:cubicBezTo>
                    <a:cubicBezTo>
                      <a:pt x="15652" y="64000"/>
                      <a:pt x="23478" y="64000"/>
                      <a:pt x="28695" y="72000"/>
                    </a:cubicBezTo>
                    <a:cubicBezTo>
                      <a:pt x="33913" y="72000"/>
                      <a:pt x="36521" y="72000"/>
                      <a:pt x="39130" y="72000"/>
                    </a:cubicBezTo>
                    <a:cubicBezTo>
                      <a:pt x="46956" y="72000"/>
                      <a:pt x="54782" y="80000"/>
                      <a:pt x="62608" y="88000"/>
                    </a:cubicBezTo>
                    <a:cubicBezTo>
                      <a:pt x="75652" y="96000"/>
                      <a:pt x="91304" y="88000"/>
                      <a:pt x="104347" y="104000"/>
                    </a:cubicBezTo>
                    <a:cubicBezTo>
                      <a:pt x="106956" y="104000"/>
                      <a:pt x="114782" y="120000"/>
                      <a:pt x="117391" y="104000"/>
                    </a:cubicBezTo>
                    <a:cubicBezTo>
                      <a:pt x="120000" y="104000"/>
                      <a:pt x="114782" y="72000"/>
                      <a:pt x="112173" y="72000"/>
                    </a:cubicBezTo>
                    <a:cubicBezTo>
                      <a:pt x="109565" y="64000"/>
                      <a:pt x="109565" y="72000"/>
                      <a:pt x="106956" y="72000"/>
                    </a:cubicBezTo>
                    <a:cubicBezTo>
                      <a:pt x="101739" y="80000"/>
                      <a:pt x="99130" y="72000"/>
                      <a:pt x="96521" y="72000"/>
                    </a:cubicBezTo>
                    <a:cubicBezTo>
                      <a:pt x="93913" y="64000"/>
                      <a:pt x="93913" y="56000"/>
                      <a:pt x="91304" y="48000"/>
                    </a:cubicBezTo>
                    <a:cubicBezTo>
                      <a:pt x="91304" y="40000"/>
                      <a:pt x="86086" y="40000"/>
                      <a:pt x="83478" y="32000"/>
                    </a:cubicBezTo>
                    <a:cubicBezTo>
                      <a:pt x="80869" y="32000"/>
                      <a:pt x="73043" y="24000"/>
                      <a:pt x="70434" y="24000"/>
                    </a:cubicBezTo>
                    <a:cubicBezTo>
                      <a:pt x="67826" y="24000"/>
                      <a:pt x="65217" y="32000"/>
                      <a:pt x="65217" y="32000"/>
                    </a:cubicBezTo>
                    <a:cubicBezTo>
                      <a:pt x="62608" y="40000"/>
                      <a:pt x="60000" y="40000"/>
                      <a:pt x="54782" y="40000"/>
                    </a:cubicBezTo>
                    <a:cubicBezTo>
                      <a:pt x="49565" y="40000"/>
                      <a:pt x="44347" y="32000"/>
                      <a:pt x="39130" y="24000"/>
                    </a:cubicBezTo>
                    <a:cubicBezTo>
                      <a:pt x="36521" y="16000"/>
                      <a:pt x="31304" y="16000"/>
                      <a:pt x="28695" y="16000"/>
                    </a:cubicBezTo>
                    <a:cubicBezTo>
                      <a:pt x="28695" y="16000"/>
                      <a:pt x="26086" y="0"/>
                      <a:pt x="23478" y="0"/>
                    </a:cubicBezTo>
                    <a:cubicBezTo>
                      <a:pt x="20869" y="8000"/>
                      <a:pt x="26086" y="0"/>
                      <a:pt x="23478"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1" name="Shape 2336">
                <a:extLst>
                  <a:ext uri="{FF2B5EF4-FFF2-40B4-BE49-F238E27FC236}">
                    <a16:creationId xmlns:a16="http://schemas.microsoft.com/office/drawing/2014/main" id="{B9A00FA3-79AF-2931-5DDB-AD3CA72C81AE}"/>
                  </a:ext>
                  <a:ext uri="{C183D7F6-B498-43B3-948B-1728B52AA6E4}">
                    <adec:decorative xmlns:adec="http://schemas.microsoft.com/office/drawing/2017/decorative" val="1"/>
                  </a:ext>
                </a:extLst>
              </p:cNvPr>
              <p:cNvSpPr/>
              <p:nvPr/>
            </p:nvSpPr>
            <p:spPr>
              <a:xfrm>
                <a:off x="9627848" y="4454666"/>
                <a:ext cx="27175" cy="11267"/>
              </a:xfrm>
              <a:custGeom>
                <a:avLst/>
                <a:gdLst/>
                <a:ahLst/>
                <a:cxnLst/>
                <a:rect l="0" t="0" r="0" b="0"/>
                <a:pathLst>
                  <a:path w="120000" h="120000" extrusionOk="0">
                    <a:moveTo>
                      <a:pt x="45000" y="120000"/>
                    </a:moveTo>
                    <a:cubicBezTo>
                      <a:pt x="0" y="80000"/>
                      <a:pt x="105000" y="0"/>
                      <a:pt x="120000" y="40000"/>
                    </a:cubicBezTo>
                    <a:cubicBezTo>
                      <a:pt x="120000" y="80000"/>
                      <a:pt x="60000" y="120000"/>
                      <a:pt x="45000" y="120000"/>
                    </a:cubicBezTo>
                    <a:cubicBezTo>
                      <a:pt x="30000" y="120000"/>
                      <a:pt x="60000" y="120000"/>
                      <a:pt x="45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2" name="Shape 2337">
                <a:extLst>
                  <a:ext uri="{FF2B5EF4-FFF2-40B4-BE49-F238E27FC236}">
                    <a16:creationId xmlns:a16="http://schemas.microsoft.com/office/drawing/2014/main" id="{B5AEDD4E-33F9-811C-D5DF-0CE3731FB062}"/>
                  </a:ext>
                  <a:ext uri="{C183D7F6-B498-43B3-948B-1728B52AA6E4}">
                    <adec:decorative xmlns:adec="http://schemas.microsoft.com/office/drawing/2017/decorative" val="1"/>
                  </a:ext>
                </a:extLst>
              </p:cNvPr>
              <p:cNvSpPr/>
              <p:nvPr/>
            </p:nvSpPr>
            <p:spPr>
              <a:xfrm>
                <a:off x="9665658" y="4480958"/>
                <a:ext cx="21267" cy="15024"/>
              </a:xfrm>
              <a:custGeom>
                <a:avLst/>
                <a:gdLst/>
                <a:ahLst/>
                <a:cxnLst/>
                <a:rect l="0" t="0" r="0" b="0"/>
                <a:pathLst>
                  <a:path w="120000" h="120000" extrusionOk="0">
                    <a:moveTo>
                      <a:pt x="60000" y="0"/>
                    </a:moveTo>
                    <a:cubicBezTo>
                      <a:pt x="40000" y="0"/>
                      <a:pt x="0" y="0"/>
                      <a:pt x="20000" y="30000"/>
                    </a:cubicBezTo>
                    <a:cubicBezTo>
                      <a:pt x="20000" y="30000"/>
                      <a:pt x="60000" y="120000"/>
                      <a:pt x="60000" y="120000"/>
                    </a:cubicBezTo>
                    <a:cubicBezTo>
                      <a:pt x="100000" y="120000"/>
                      <a:pt x="120000" y="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3" name="Shape 2338">
                <a:extLst>
                  <a:ext uri="{FF2B5EF4-FFF2-40B4-BE49-F238E27FC236}">
                    <a16:creationId xmlns:a16="http://schemas.microsoft.com/office/drawing/2014/main" id="{FCC9C089-5A96-6D86-0200-2B1076CA0E0B}"/>
                  </a:ext>
                  <a:ext uri="{C183D7F6-B498-43B3-948B-1728B52AA6E4}">
                    <adec:decorative xmlns:adec="http://schemas.microsoft.com/office/drawing/2017/decorative" val="1"/>
                  </a:ext>
                </a:extLst>
              </p:cNvPr>
              <p:cNvSpPr/>
              <p:nvPr/>
            </p:nvSpPr>
            <p:spPr>
              <a:xfrm>
                <a:off x="9686926" y="4484714"/>
                <a:ext cx="16542" cy="11267"/>
              </a:xfrm>
              <a:custGeom>
                <a:avLst/>
                <a:gdLst/>
                <a:ahLst/>
                <a:cxnLst/>
                <a:rect l="0" t="0" r="0" b="0"/>
                <a:pathLst>
                  <a:path w="120000" h="120000" extrusionOk="0">
                    <a:moveTo>
                      <a:pt x="96000" y="40000"/>
                    </a:moveTo>
                    <a:cubicBezTo>
                      <a:pt x="96000" y="40000"/>
                      <a:pt x="72000" y="0"/>
                      <a:pt x="48000" y="0"/>
                    </a:cubicBezTo>
                    <a:cubicBezTo>
                      <a:pt x="48000" y="40000"/>
                      <a:pt x="0" y="80000"/>
                      <a:pt x="24000" y="80000"/>
                    </a:cubicBezTo>
                    <a:cubicBezTo>
                      <a:pt x="24000" y="80000"/>
                      <a:pt x="48000" y="120000"/>
                      <a:pt x="48000" y="80000"/>
                    </a:cubicBezTo>
                    <a:cubicBezTo>
                      <a:pt x="72000" y="80000"/>
                      <a:pt x="120000" y="80000"/>
                      <a:pt x="96000" y="40000"/>
                    </a:cubicBezTo>
                    <a:cubicBezTo>
                      <a:pt x="96000" y="40000"/>
                      <a:pt x="120000" y="80000"/>
                      <a:pt x="96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4" name="Shape 2339">
                <a:extLst>
                  <a:ext uri="{FF2B5EF4-FFF2-40B4-BE49-F238E27FC236}">
                    <a16:creationId xmlns:a16="http://schemas.microsoft.com/office/drawing/2014/main" id="{D5C4D503-6AE9-84DC-C019-5263F34A1D8C}"/>
                  </a:ext>
                  <a:ext uri="{C183D7F6-B498-43B3-948B-1728B52AA6E4}">
                    <adec:decorative xmlns:adec="http://schemas.microsoft.com/office/drawing/2017/decorative" val="1"/>
                  </a:ext>
                </a:extLst>
              </p:cNvPr>
              <p:cNvSpPr/>
              <p:nvPr/>
            </p:nvSpPr>
            <p:spPr>
              <a:xfrm>
                <a:off x="9699923" y="4484714"/>
                <a:ext cx="24812" cy="15024"/>
              </a:xfrm>
              <a:custGeom>
                <a:avLst/>
                <a:gdLst/>
                <a:ahLst/>
                <a:cxnLst/>
                <a:rect l="0" t="0" r="0" b="0"/>
                <a:pathLst>
                  <a:path w="120000" h="120000" extrusionOk="0">
                    <a:moveTo>
                      <a:pt x="34285" y="30000"/>
                    </a:moveTo>
                    <a:cubicBezTo>
                      <a:pt x="17142" y="60000"/>
                      <a:pt x="0" y="120000"/>
                      <a:pt x="34285" y="120000"/>
                    </a:cubicBezTo>
                    <a:cubicBezTo>
                      <a:pt x="68571" y="120000"/>
                      <a:pt x="85714" y="120000"/>
                      <a:pt x="102857" y="90000"/>
                    </a:cubicBezTo>
                    <a:cubicBezTo>
                      <a:pt x="119999" y="90000"/>
                      <a:pt x="85714" y="60000"/>
                      <a:pt x="85714" y="30000"/>
                    </a:cubicBezTo>
                    <a:cubicBezTo>
                      <a:pt x="68571" y="0"/>
                      <a:pt x="51428" y="0"/>
                      <a:pt x="34285"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5" name="Shape 2340">
                <a:extLst>
                  <a:ext uri="{FF2B5EF4-FFF2-40B4-BE49-F238E27FC236}">
                    <a16:creationId xmlns:a16="http://schemas.microsoft.com/office/drawing/2014/main" id="{679B0BAE-D543-8FAD-DF51-28E51C0F08E0}"/>
                  </a:ext>
                  <a:ext uri="{C183D7F6-B498-43B3-948B-1728B52AA6E4}">
                    <adec:decorative xmlns:adec="http://schemas.microsoft.com/office/drawing/2017/decorative" val="1"/>
                  </a:ext>
                </a:extLst>
              </p:cNvPr>
              <p:cNvSpPr/>
              <p:nvPr/>
            </p:nvSpPr>
            <p:spPr>
              <a:xfrm>
                <a:off x="9717646" y="4480958"/>
                <a:ext cx="28357" cy="18780"/>
              </a:xfrm>
              <a:custGeom>
                <a:avLst/>
                <a:gdLst/>
                <a:ahLst/>
                <a:cxnLst/>
                <a:rect l="0" t="0" r="0" b="0"/>
                <a:pathLst>
                  <a:path w="120000" h="120000" extrusionOk="0">
                    <a:moveTo>
                      <a:pt x="15000" y="0"/>
                    </a:moveTo>
                    <a:cubicBezTo>
                      <a:pt x="0" y="0"/>
                      <a:pt x="0" y="0"/>
                      <a:pt x="0" y="24000"/>
                    </a:cubicBezTo>
                    <a:cubicBezTo>
                      <a:pt x="0" y="24000"/>
                      <a:pt x="30000" y="24000"/>
                      <a:pt x="30000" y="48000"/>
                    </a:cubicBezTo>
                    <a:cubicBezTo>
                      <a:pt x="30000" y="48000"/>
                      <a:pt x="30000" y="72000"/>
                      <a:pt x="30000" y="72000"/>
                    </a:cubicBezTo>
                    <a:cubicBezTo>
                      <a:pt x="30000" y="96000"/>
                      <a:pt x="90000" y="120000"/>
                      <a:pt x="105000" y="96000"/>
                    </a:cubicBezTo>
                    <a:cubicBezTo>
                      <a:pt x="120000" y="72000"/>
                      <a:pt x="120000" y="48000"/>
                      <a:pt x="105000" y="24000"/>
                    </a:cubicBezTo>
                    <a:cubicBezTo>
                      <a:pt x="75000" y="24000"/>
                      <a:pt x="45000" y="24000"/>
                      <a:pt x="15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6" name="Shape 2341">
                <a:extLst>
                  <a:ext uri="{FF2B5EF4-FFF2-40B4-BE49-F238E27FC236}">
                    <a16:creationId xmlns:a16="http://schemas.microsoft.com/office/drawing/2014/main" id="{4099D396-A584-DD99-B27D-2442056C02C1}"/>
                  </a:ext>
                  <a:ext uri="{C183D7F6-B498-43B3-948B-1728B52AA6E4}">
                    <adec:decorative xmlns:adec="http://schemas.microsoft.com/office/drawing/2017/decorative" val="1"/>
                  </a:ext>
                </a:extLst>
              </p:cNvPr>
              <p:cNvSpPr/>
              <p:nvPr/>
            </p:nvSpPr>
            <p:spPr>
              <a:xfrm>
                <a:off x="9755457" y="4484714"/>
                <a:ext cx="42536" cy="15024"/>
              </a:xfrm>
              <a:custGeom>
                <a:avLst/>
                <a:gdLst/>
                <a:ahLst/>
                <a:cxnLst/>
                <a:rect l="0" t="0" r="0" b="0"/>
                <a:pathLst>
                  <a:path w="120000" h="120000" extrusionOk="0">
                    <a:moveTo>
                      <a:pt x="20000" y="0"/>
                    </a:moveTo>
                    <a:cubicBezTo>
                      <a:pt x="20000" y="0"/>
                      <a:pt x="0" y="30000"/>
                      <a:pt x="0" y="60000"/>
                    </a:cubicBezTo>
                    <a:cubicBezTo>
                      <a:pt x="0" y="60000"/>
                      <a:pt x="110000" y="120000"/>
                      <a:pt x="120000" y="60000"/>
                    </a:cubicBezTo>
                    <a:cubicBezTo>
                      <a:pt x="120000" y="30000"/>
                      <a:pt x="90000" y="60000"/>
                      <a:pt x="90000" y="60000"/>
                    </a:cubicBezTo>
                    <a:cubicBezTo>
                      <a:pt x="70000" y="60000"/>
                      <a:pt x="40000" y="30000"/>
                      <a:pt x="20000" y="0"/>
                    </a:cubicBezTo>
                    <a:cubicBezTo>
                      <a:pt x="20000" y="0"/>
                      <a:pt x="30000" y="0"/>
                      <a:pt x="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7" name="Shape 2342">
                <a:extLst>
                  <a:ext uri="{FF2B5EF4-FFF2-40B4-BE49-F238E27FC236}">
                    <a16:creationId xmlns:a16="http://schemas.microsoft.com/office/drawing/2014/main" id="{8B8FE262-CBEA-B8A8-798B-CC2E73751DA4}"/>
                  </a:ext>
                  <a:ext uri="{C183D7F6-B498-43B3-948B-1728B52AA6E4}">
                    <adec:decorative xmlns:adec="http://schemas.microsoft.com/office/drawing/2017/decorative" val="1"/>
                  </a:ext>
                </a:extLst>
              </p:cNvPr>
              <p:cNvSpPr/>
              <p:nvPr/>
            </p:nvSpPr>
            <p:spPr>
              <a:xfrm>
                <a:off x="9742459" y="4505998"/>
                <a:ext cx="37809" cy="22535"/>
              </a:xfrm>
              <a:custGeom>
                <a:avLst/>
                <a:gdLst/>
                <a:ahLst/>
                <a:cxnLst/>
                <a:rect l="0" t="0" r="0" b="0"/>
                <a:pathLst>
                  <a:path w="120000" h="120000" extrusionOk="0">
                    <a:moveTo>
                      <a:pt x="0" y="0"/>
                    </a:moveTo>
                    <a:cubicBezTo>
                      <a:pt x="10909" y="0"/>
                      <a:pt x="76363" y="120000"/>
                      <a:pt x="87272" y="80000"/>
                    </a:cubicBezTo>
                    <a:cubicBezTo>
                      <a:pt x="120000" y="20000"/>
                      <a:pt x="10909" y="0"/>
                      <a:pt x="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8" name="Shape 2343">
                <a:extLst>
                  <a:ext uri="{FF2B5EF4-FFF2-40B4-BE49-F238E27FC236}">
                    <a16:creationId xmlns:a16="http://schemas.microsoft.com/office/drawing/2014/main" id="{D8E202D4-B84B-117D-E409-1BFC236ACC8D}"/>
                  </a:ext>
                  <a:ext uri="{C183D7F6-B498-43B3-948B-1728B52AA6E4}">
                    <adec:decorative xmlns:adec="http://schemas.microsoft.com/office/drawing/2017/decorative" val="1"/>
                  </a:ext>
                </a:extLst>
              </p:cNvPr>
              <p:cNvSpPr/>
              <p:nvPr/>
            </p:nvSpPr>
            <p:spPr>
              <a:xfrm>
                <a:off x="9862978" y="4388312"/>
                <a:ext cx="21267" cy="15024"/>
              </a:xfrm>
              <a:custGeom>
                <a:avLst/>
                <a:gdLst/>
                <a:ahLst/>
                <a:cxnLst/>
                <a:rect l="0" t="0" r="0" b="0"/>
                <a:pathLst>
                  <a:path w="120000" h="120000" extrusionOk="0">
                    <a:moveTo>
                      <a:pt x="60000" y="90000"/>
                    </a:moveTo>
                    <a:cubicBezTo>
                      <a:pt x="0" y="120000"/>
                      <a:pt x="20000" y="0"/>
                      <a:pt x="80000" y="0"/>
                    </a:cubicBezTo>
                    <a:cubicBezTo>
                      <a:pt x="120000" y="0"/>
                      <a:pt x="100000" y="90000"/>
                      <a:pt x="60000" y="90000"/>
                    </a:cubicBezTo>
                    <a:cubicBezTo>
                      <a:pt x="40000" y="120000"/>
                      <a:pt x="100000" y="90000"/>
                      <a:pt x="60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89" name="Shape 2344">
                <a:extLst>
                  <a:ext uri="{FF2B5EF4-FFF2-40B4-BE49-F238E27FC236}">
                    <a16:creationId xmlns:a16="http://schemas.microsoft.com/office/drawing/2014/main" id="{1E4CE3B3-967A-050E-7754-4BCE5557A034}"/>
                  </a:ext>
                  <a:ext uri="{C183D7F6-B498-43B3-948B-1728B52AA6E4}">
                    <adec:decorative xmlns:adec="http://schemas.microsoft.com/office/drawing/2017/decorative" val="1"/>
                  </a:ext>
                </a:extLst>
              </p:cNvPr>
              <p:cNvSpPr/>
              <p:nvPr/>
            </p:nvSpPr>
            <p:spPr>
              <a:xfrm>
                <a:off x="9898425" y="4385809"/>
                <a:ext cx="51988" cy="17528"/>
              </a:xfrm>
              <a:custGeom>
                <a:avLst/>
                <a:gdLst/>
                <a:ahLst/>
                <a:cxnLst/>
                <a:rect l="0" t="0" r="0" b="0"/>
                <a:pathLst>
                  <a:path w="120000" h="120000" extrusionOk="0">
                    <a:moveTo>
                      <a:pt x="16000" y="72000"/>
                    </a:moveTo>
                    <a:cubicBezTo>
                      <a:pt x="8000" y="72000"/>
                      <a:pt x="0" y="48000"/>
                      <a:pt x="8000" y="24000"/>
                    </a:cubicBezTo>
                    <a:cubicBezTo>
                      <a:pt x="16000" y="0"/>
                      <a:pt x="24000" y="0"/>
                      <a:pt x="40000" y="0"/>
                    </a:cubicBezTo>
                    <a:cubicBezTo>
                      <a:pt x="64000" y="0"/>
                      <a:pt x="80000" y="0"/>
                      <a:pt x="104000" y="48000"/>
                    </a:cubicBezTo>
                    <a:cubicBezTo>
                      <a:pt x="112000" y="72000"/>
                      <a:pt x="120000" y="96000"/>
                      <a:pt x="120000" y="120000"/>
                    </a:cubicBezTo>
                    <a:cubicBezTo>
                      <a:pt x="112000" y="120000"/>
                      <a:pt x="88000" y="72000"/>
                      <a:pt x="88000" y="72000"/>
                    </a:cubicBezTo>
                    <a:cubicBezTo>
                      <a:pt x="64000" y="48000"/>
                      <a:pt x="40000" y="72000"/>
                      <a:pt x="16000" y="72000"/>
                    </a:cubicBezTo>
                    <a:cubicBezTo>
                      <a:pt x="8000" y="72000"/>
                      <a:pt x="24000" y="72000"/>
                      <a:pt x="16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0" name="Shape 2345">
                <a:extLst>
                  <a:ext uri="{FF2B5EF4-FFF2-40B4-BE49-F238E27FC236}">
                    <a16:creationId xmlns:a16="http://schemas.microsoft.com/office/drawing/2014/main" id="{65BA7FC7-8B86-E7D1-5C94-46D45FE4EE12}"/>
                  </a:ext>
                  <a:ext uri="{C183D7F6-B498-43B3-948B-1728B52AA6E4}">
                    <adec:decorative xmlns:adec="http://schemas.microsoft.com/office/drawing/2017/decorative" val="1"/>
                  </a:ext>
                </a:extLst>
              </p:cNvPr>
              <p:cNvSpPr/>
              <p:nvPr/>
            </p:nvSpPr>
            <p:spPr>
              <a:xfrm>
                <a:off x="9738915" y="4300672"/>
                <a:ext cx="111067" cy="132710"/>
              </a:xfrm>
              <a:custGeom>
                <a:avLst/>
                <a:gdLst/>
                <a:ahLst/>
                <a:cxnLst/>
                <a:rect l="0" t="0" r="0" b="0"/>
                <a:pathLst>
                  <a:path w="120000" h="120000" extrusionOk="0">
                    <a:moveTo>
                      <a:pt x="48750" y="106666"/>
                    </a:moveTo>
                    <a:cubicBezTo>
                      <a:pt x="48750" y="103333"/>
                      <a:pt x="52500" y="103333"/>
                      <a:pt x="52500" y="100000"/>
                    </a:cubicBezTo>
                    <a:cubicBezTo>
                      <a:pt x="52500" y="96666"/>
                      <a:pt x="45000" y="93333"/>
                      <a:pt x="41250" y="93333"/>
                    </a:cubicBezTo>
                    <a:cubicBezTo>
                      <a:pt x="37500" y="86666"/>
                      <a:pt x="45000" y="83333"/>
                      <a:pt x="45000" y="76666"/>
                    </a:cubicBezTo>
                    <a:cubicBezTo>
                      <a:pt x="45000" y="73333"/>
                      <a:pt x="30000" y="73333"/>
                      <a:pt x="30000" y="76666"/>
                    </a:cubicBezTo>
                    <a:cubicBezTo>
                      <a:pt x="26250" y="83333"/>
                      <a:pt x="30000" y="90000"/>
                      <a:pt x="30000" y="96666"/>
                    </a:cubicBezTo>
                    <a:cubicBezTo>
                      <a:pt x="26250" y="96666"/>
                      <a:pt x="30000" y="100000"/>
                      <a:pt x="30000" y="100000"/>
                    </a:cubicBezTo>
                    <a:cubicBezTo>
                      <a:pt x="30000" y="106666"/>
                      <a:pt x="26250" y="110000"/>
                      <a:pt x="26250" y="113333"/>
                    </a:cubicBezTo>
                    <a:cubicBezTo>
                      <a:pt x="22500" y="120000"/>
                      <a:pt x="26250" y="120000"/>
                      <a:pt x="15000" y="120000"/>
                    </a:cubicBezTo>
                    <a:cubicBezTo>
                      <a:pt x="3750" y="120000"/>
                      <a:pt x="15000" y="106666"/>
                      <a:pt x="15000" y="103333"/>
                    </a:cubicBezTo>
                    <a:cubicBezTo>
                      <a:pt x="18750" y="100000"/>
                      <a:pt x="15000" y="90000"/>
                      <a:pt x="7500" y="86666"/>
                    </a:cubicBezTo>
                    <a:cubicBezTo>
                      <a:pt x="0" y="83333"/>
                      <a:pt x="0" y="76666"/>
                      <a:pt x="3750" y="70000"/>
                    </a:cubicBezTo>
                    <a:cubicBezTo>
                      <a:pt x="7500" y="63333"/>
                      <a:pt x="7500" y="53333"/>
                      <a:pt x="11250" y="46666"/>
                    </a:cubicBezTo>
                    <a:cubicBezTo>
                      <a:pt x="18750" y="36666"/>
                      <a:pt x="15000" y="16666"/>
                      <a:pt x="33750" y="16666"/>
                    </a:cubicBezTo>
                    <a:cubicBezTo>
                      <a:pt x="37500" y="16666"/>
                      <a:pt x="33750" y="6666"/>
                      <a:pt x="41250" y="6666"/>
                    </a:cubicBezTo>
                    <a:cubicBezTo>
                      <a:pt x="52500" y="10000"/>
                      <a:pt x="60000" y="13333"/>
                      <a:pt x="67500" y="13333"/>
                    </a:cubicBezTo>
                    <a:cubicBezTo>
                      <a:pt x="75000" y="13333"/>
                      <a:pt x="86250" y="16666"/>
                      <a:pt x="93750" y="13333"/>
                    </a:cubicBezTo>
                    <a:cubicBezTo>
                      <a:pt x="97500" y="13333"/>
                      <a:pt x="120000" y="0"/>
                      <a:pt x="120000" y="3333"/>
                    </a:cubicBezTo>
                    <a:cubicBezTo>
                      <a:pt x="120000" y="6666"/>
                      <a:pt x="108750" y="16666"/>
                      <a:pt x="108750" y="20000"/>
                    </a:cubicBezTo>
                    <a:cubicBezTo>
                      <a:pt x="101250" y="23333"/>
                      <a:pt x="93750" y="23333"/>
                      <a:pt x="86250" y="23333"/>
                    </a:cubicBezTo>
                    <a:cubicBezTo>
                      <a:pt x="67500" y="20000"/>
                      <a:pt x="52500" y="23333"/>
                      <a:pt x="37500" y="23333"/>
                    </a:cubicBezTo>
                    <a:cubicBezTo>
                      <a:pt x="26250" y="20000"/>
                      <a:pt x="22500" y="23333"/>
                      <a:pt x="22500" y="33333"/>
                    </a:cubicBezTo>
                    <a:cubicBezTo>
                      <a:pt x="22500" y="43333"/>
                      <a:pt x="33750" y="43333"/>
                      <a:pt x="37500" y="50000"/>
                    </a:cubicBezTo>
                    <a:cubicBezTo>
                      <a:pt x="41250" y="56666"/>
                      <a:pt x="45000" y="50000"/>
                      <a:pt x="48750" y="46666"/>
                    </a:cubicBezTo>
                    <a:cubicBezTo>
                      <a:pt x="48750" y="43333"/>
                      <a:pt x="75000" y="40000"/>
                      <a:pt x="75000" y="43333"/>
                    </a:cubicBezTo>
                    <a:cubicBezTo>
                      <a:pt x="78750" y="43333"/>
                      <a:pt x="67500" y="53333"/>
                      <a:pt x="63750" y="53333"/>
                    </a:cubicBezTo>
                    <a:cubicBezTo>
                      <a:pt x="56250" y="60000"/>
                      <a:pt x="56250" y="60000"/>
                      <a:pt x="48750" y="56666"/>
                    </a:cubicBezTo>
                    <a:cubicBezTo>
                      <a:pt x="48750" y="56666"/>
                      <a:pt x="52500" y="66666"/>
                      <a:pt x="52500" y="66666"/>
                    </a:cubicBezTo>
                    <a:cubicBezTo>
                      <a:pt x="56250" y="70000"/>
                      <a:pt x="67500" y="76666"/>
                      <a:pt x="67500" y="83333"/>
                    </a:cubicBezTo>
                    <a:cubicBezTo>
                      <a:pt x="67500" y="86666"/>
                      <a:pt x="67500" y="90000"/>
                      <a:pt x="71250" y="93333"/>
                    </a:cubicBezTo>
                    <a:cubicBezTo>
                      <a:pt x="71250" y="93333"/>
                      <a:pt x="78750" y="100000"/>
                      <a:pt x="82500" y="100000"/>
                    </a:cubicBezTo>
                    <a:cubicBezTo>
                      <a:pt x="75000" y="103333"/>
                      <a:pt x="56250" y="110000"/>
                      <a:pt x="48750" y="106666"/>
                    </a:cubicBezTo>
                    <a:cubicBezTo>
                      <a:pt x="48750" y="103333"/>
                      <a:pt x="52500" y="110000"/>
                      <a:pt x="48750"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1" name="Shape 2346">
                <a:extLst>
                  <a:ext uri="{FF2B5EF4-FFF2-40B4-BE49-F238E27FC236}">
                    <a16:creationId xmlns:a16="http://schemas.microsoft.com/office/drawing/2014/main" id="{C4577602-D32B-147B-D934-119BFA603217}"/>
                  </a:ext>
                  <a:ext uri="{C183D7F6-B498-43B3-948B-1728B52AA6E4}">
                    <adec:decorative xmlns:adec="http://schemas.microsoft.com/office/drawing/2017/decorative" val="1"/>
                  </a:ext>
                </a:extLst>
              </p:cNvPr>
              <p:cNvSpPr/>
              <p:nvPr/>
            </p:nvSpPr>
            <p:spPr>
              <a:xfrm>
                <a:off x="9887791" y="4293160"/>
                <a:ext cx="27175" cy="55087"/>
              </a:xfrm>
              <a:custGeom>
                <a:avLst/>
                <a:gdLst/>
                <a:ahLst/>
                <a:cxnLst/>
                <a:rect l="0" t="0" r="0" b="0"/>
                <a:pathLst>
                  <a:path w="120000" h="120000" extrusionOk="0">
                    <a:moveTo>
                      <a:pt x="45000" y="16000"/>
                    </a:moveTo>
                    <a:cubicBezTo>
                      <a:pt x="45000" y="8000"/>
                      <a:pt x="45000" y="8000"/>
                      <a:pt x="45000" y="0"/>
                    </a:cubicBezTo>
                    <a:cubicBezTo>
                      <a:pt x="30000" y="0"/>
                      <a:pt x="0" y="24000"/>
                      <a:pt x="0" y="32000"/>
                    </a:cubicBezTo>
                    <a:cubicBezTo>
                      <a:pt x="0" y="40000"/>
                      <a:pt x="15000" y="48000"/>
                      <a:pt x="15000" y="64000"/>
                    </a:cubicBezTo>
                    <a:cubicBezTo>
                      <a:pt x="15000" y="72000"/>
                      <a:pt x="15000" y="88000"/>
                      <a:pt x="30000" y="96000"/>
                    </a:cubicBezTo>
                    <a:cubicBezTo>
                      <a:pt x="30000" y="96000"/>
                      <a:pt x="75000" y="120000"/>
                      <a:pt x="75000" y="120000"/>
                    </a:cubicBezTo>
                    <a:cubicBezTo>
                      <a:pt x="75000" y="120000"/>
                      <a:pt x="60000" y="104000"/>
                      <a:pt x="60000" y="104000"/>
                    </a:cubicBezTo>
                    <a:cubicBezTo>
                      <a:pt x="45000" y="96000"/>
                      <a:pt x="45000" y="80000"/>
                      <a:pt x="45000" y="72000"/>
                    </a:cubicBezTo>
                    <a:cubicBezTo>
                      <a:pt x="45000" y="64000"/>
                      <a:pt x="105000" y="72000"/>
                      <a:pt x="105000" y="72000"/>
                    </a:cubicBezTo>
                    <a:cubicBezTo>
                      <a:pt x="120000" y="72000"/>
                      <a:pt x="90000" y="64000"/>
                      <a:pt x="75000" y="56000"/>
                    </a:cubicBezTo>
                    <a:cubicBezTo>
                      <a:pt x="75000" y="56000"/>
                      <a:pt x="90000" y="48000"/>
                      <a:pt x="90000" y="40000"/>
                    </a:cubicBezTo>
                    <a:cubicBezTo>
                      <a:pt x="105000" y="8000"/>
                      <a:pt x="45000" y="48000"/>
                      <a:pt x="30000" y="48000"/>
                    </a:cubicBezTo>
                    <a:cubicBezTo>
                      <a:pt x="30000" y="48000"/>
                      <a:pt x="60000" y="24000"/>
                      <a:pt x="45000" y="16000"/>
                    </a:cubicBezTo>
                    <a:cubicBezTo>
                      <a:pt x="45000" y="8000"/>
                      <a:pt x="60000" y="24000"/>
                      <a:pt x="45000" y="1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2" name="Shape 2347">
                <a:extLst>
                  <a:ext uri="{FF2B5EF4-FFF2-40B4-BE49-F238E27FC236}">
                    <a16:creationId xmlns:a16="http://schemas.microsoft.com/office/drawing/2014/main" id="{5288D1BF-C635-BC1E-CA84-1F7CA0CA3E4E}"/>
                  </a:ext>
                  <a:ext uri="{C183D7F6-B498-43B3-948B-1728B52AA6E4}">
                    <adec:decorative xmlns:adec="http://schemas.microsoft.com/office/drawing/2017/decorative" val="1"/>
                  </a:ext>
                </a:extLst>
              </p:cNvPr>
              <p:cNvSpPr/>
              <p:nvPr/>
            </p:nvSpPr>
            <p:spPr>
              <a:xfrm>
                <a:off x="9901971" y="4285649"/>
                <a:ext cx="9452" cy="7512"/>
              </a:xfrm>
              <a:custGeom>
                <a:avLst/>
                <a:gdLst/>
                <a:ahLst/>
                <a:cxnLst/>
                <a:rect l="0" t="0" r="0" b="0"/>
                <a:pathLst>
                  <a:path w="120000" h="120000" extrusionOk="0">
                    <a:moveTo>
                      <a:pt x="40000" y="120000"/>
                    </a:moveTo>
                    <a:cubicBezTo>
                      <a:pt x="0" y="120000"/>
                      <a:pt x="40000" y="0"/>
                      <a:pt x="80000" y="0"/>
                    </a:cubicBezTo>
                    <a:cubicBezTo>
                      <a:pt x="120000" y="0"/>
                      <a:pt x="80000" y="120000"/>
                      <a:pt x="4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3" name="Shape 2348">
                <a:extLst>
                  <a:ext uri="{FF2B5EF4-FFF2-40B4-BE49-F238E27FC236}">
                    <a16:creationId xmlns:a16="http://schemas.microsoft.com/office/drawing/2014/main" id="{5909E1B3-D364-4B64-A63B-FC7485CBC297}"/>
                  </a:ext>
                  <a:ext uri="{C183D7F6-B498-43B3-948B-1728B52AA6E4}">
                    <adec:decorative xmlns:adec="http://schemas.microsoft.com/office/drawing/2017/decorative" val="1"/>
                  </a:ext>
                </a:extLst>
              </p:cNvPr>
              <p:cNvSpPr/>
              <p:nvPr/>
            </p:nvSpPr>
            <p:spPr>
              <a:xfrm>
                <a:off x="9939780" y="4333224"/>
                <a:ext cx="16542" cy="7512"/>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4" name="Shape 2349">
                <a:extLst>
                  <a:ext uri="{FF2B5EF4-FFF2-40B4-BE49-F238E27FC236}">
                    <a16:creationId xmlns:a16="http://schemas.microsoft.com/office/drawing/2014/main" id="{5E03A103-48EC-719F-4887-570A38260869}"/>
                  </a:ext>
                  <a:ext uri="{C183D7F6-B498-43B3-948B-1728B52AA6E4}">
                    <adec:decorative xmlns:adec="http://schemas.microsoft.com/office/drawing/2017/decorative" val="1"/>
                  </a:ext>
                </a:extLst>
              </p:cNvPr>
              <p:cNvSpPr/>
              <p:nvPr/>
            </p:nvSpPr>
            <p:spPr>
              <a:xfrm>
                <a:off x="9943325" y="4336980"/>
                <a:ext cx="64986" cy="41315"/>
              </a:xfrm>
              <a:custGeom>
                <a:avLst/>
                <a:gdLst/>
                <a:ahLst/>
                <a:cxnLst/>
                <a:rect l="0" t="0" r="0" b="0"/>
                <a:pathLst>
                  <a:path w="120000" h="120000" extrusionOk="0">
                    <a:moveTo>
                      <a:pt x="63157" y="10909"/>
                    </a:moveTo>
                    <a:cubicBezTo>
                      <a:pt x="56842" y="0"/>
                      <a:pt x="31578" y="21818"/>
                      <a:pt x="25263" y="32727"/>
                    </a:cubicBezTo>
                    <a:cubicBezTo>
                      <a:pt x="18947" y="32727"/>
                      <a:pt x="25263" y="32727"/>
                      <a:pt x="18947" y="43636"/>
                    </a:cubicBezTo>
                    <a:cubicBezTo>
                      <a:pt x="18947" y="54545"/>
                      <a:pt x="12631" y="32727"/>
                      <a:pt x="6315" y="32727"/>
                    </a:cubicBezTo>
                    <a:cubicBezTo>
                      <a:pt x="0" y="32727"/>
                      <a:pt x="12631" y="65454"/>
                      <a:pt x="18947" y="65454"/>
                    </a:cubicBezTo>
                    <a:cubicBezTo>
                      <a:pt x="18947" y="76363"/>
                      <a:pt x="31578" y="76363"/>
                      <a:pt x="37894" y="76363"/>
                    </a:cubicBezTo>
                    <a:cubicBezTo>
                      <a:pt x="50526" y="76363"/>
                      <a:pt x="50526" y="98181"/>
                      <a:pt x="56842" y="109090"/>
                    </a:cubicBezTo>
                    <a:cubicBezTo>
                      <a:pt x="63157" y="120000"/>
                      <a:pt x="82105" y="109090"/>
                      <a:pt x="88421" y="109090"/>
                    </a:cubicBezTo>
                    <a:cubicBezTo>
                      <a:pt x="113684" y="109090"/>
                      <a:pt x="120000" y="87272"/>
                      <a:pt x="113684" y="54545"/>
                    </a:cubicBezTo>
                    <a:cubicBezTo>
                      <a:pt x="113684" y="32727"/>
                      <a:pt x="107368" y="21818"/>
                      <a:pt x="94736" y="21818"/>
                    </a:cubicBezTo>
                    <a:cubicBezTo>
                      <a:pt x="88421" y="21818"/>
                      <a:pt x="75789" y="10909"/>
                      <a:pt x="63157" y="10909"/>
                    </a:cubicBezTo>
                    <a:cubicBezTo>
                      <a:pt x="63157" y="10909"/>
                      <a:pt x="69473" y="10909"/>
                      <a:pt x="63157" y="1090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5" name="Shape 2350">
                <a:extLst>
                  <a:ext uri="{FF2B5EF4-FFF2-40B4-BE49-F238E27FC236}">
                    <a16:creationId xmlns:a16="http://schemas.microsoft.com/office/drawing/2014/main" id="{B8DF6782-8B09-5001-582E-ABFB61877550}"/>
                  </a:ext>
                  <a:ext uri="{C183D7F6-B498-43B3-948B-1728B52AA6E4}">
                    <adec:decorative xmlns:adec="http://schemas.microsoft.com/office/drawing/2017/decorative" val="1"/>
                  </a:ext>
                </a:extLst>
              </p:cNvPr>
              <p:cNvSpPr/>
              <p:nvPr/>
            </p:nvSpPr>
            <p:spPr>
              <a:xfrm>
                <a:off x="10251712" y="4407092"/>
                <a:ext cx="72075" cy="43819"/>
              </a:xfrm>
              <a:custGeom>
                <a:avLst/>
                <a:gdLst/>
                <a:ahLst/>
                <a:cxnLst/>
                <a:rect l="0" t="0" r="0" b="0"/>
                <a:pathLst>
                  <a:path w="120000" h="120000" extrusionOk="0">
                    <a:moveTo>
                      <a:pt x="0" y="80000"/>
                    </a:moveTo>
                    <a:cubicBezTo>
                      <a:pt x="5714" y="70000"/>
                      <a:pt x="28571" y="80000"/>
                      <a:pt x="34285" y="80000"/>
                    </a:cubicBezTo>
                    <a:cubicBezTo>
                      <a:pt x="40000" y="80000"/>
                      <a:pt x="45714" y="60000"/>
                      <a:pt x="51428" y="70000"/>
                    </a:cubicBezTo>
                    <a:cubicBezTo>
                      <a:pt x="57142" y="80000"/>
                      <a:pt x="68571" y="80000"/>
                      <a:pt x="74285" y="70000"/>
                    </a:cubicBezTo>
                    <a:cubicBezTo>
                      <a:pt x="74285" y="60000"/>
                      <a:pt x="80000" y="50000"/>
                      <a:pt x="80000" y="50000"/>
                    </a:cubicBezTo>
                    <a:cubicBezTo>
                      <a:pt x="85714" y="50000"/>
                      <a:pt x="97142" y="50000"/>
                      <a:pt x="97142" y="30000"/>
                    </a:cubicBezTo>
                    <a:cubicBezTo>
                      <a:pt x="97142" y="0"/>
                      <a:pt x="120000" y="20000"/>
                      <a:pt x="114285" y="40000"/>
                    </a:cubicBezTo>
                    <a:cubicBezTo>
                      <a:pt x="108571" y="50000"/>
                      <a:pt x="102857" y="70000"/>
                      <a:pt x="102857" y="70000"/>
                    </a:cubicBezTo>
                    <a:cubicBezTo>
                      <a:pt x="85714" y="80000"/>
                      <a:pt x="80000" y="100000"/>
                      <a:pt x="62857" y="110000"/>
                    </a:cubicBezTo>
                    <a:cubicBezTo>
                      <a:pt x="51428" y="120000"/>
                      <a:pt x="0" y="110000"/>
                      <a:pt x="0" y="80000"/>
                    </a:cubicBezTo>
                    <a:cubicBezTo>
                      <a:pt x="0" y="70000"/>
                      <a:pt x="0" y="100000"/>
                      <a:pt x="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6" name="Shape 2351">
                <a:extLst>
                  <a:ext uri="{FF2B5EF4-FFF2-40B4-BE49-F238E27FC236}">
                    <a16:creationId xmlns:a16="http://schemas.microsoft.com/office/drawing/2014/main" id="{6445282C-796B-1F94-64F3-2153DF5978FA}"/>
                  </a:ext>
                  <a:ext uri="{C183D7F6-B498-43B3-948B-1728B52AA6E4}">
                    <adec:decorative xmlns:adec="http://schemas.microsoft.com/office/drawing/2017/decorative" val="1"/>
                  </a:ext>
                </a:extLst>
              </p:cNvPr>
              <p:cNvSpPr/>
              <p:nvPr/>
            </p:nvSpPr>
            <p:spPr>
              <a:xfrm>
                <a:off x="10355689" y="4429627"/>
                <a:ext cx="30720" cy="40063"/>
              </a:xfrm>
              <a:custGeom>
                <a:avLst/>
                <a:gdLst/>
                <a:ahLst/>
                <a:cxnLst/>
                <a:rect l="0" t="0" r="0" b="0"/>
                <a:pathLst>
                  <a:path w="120000" h="120000" extrusionOk="0">
                    <a:moveTo>
                      <a:pt x="13333" y="0"/>
                    </a:moveTo>
                    <a:cubicBezTo>
                      <a:pt x="0" y="10909"/>
                      <a:pt x="66666" y="120000"/>
                      <a:pt x="106666" y="87272"/>
                    </a:cubicBezTo>
                    <a:cubicBezTo>
                      <a:pt x="120000" y="65454"/>
                      <a:pt x="80000" y="43636"/>
                      <a:pt x="66666" y="43636"/>
                    </a:cubicBezTo>
                    <a:cubicBezTo>
                      <a:pt x="53333" y="32727"/>
                      <a:pt x="13333" y="0"/>
                      <a:pt x="13333" y="0"/>
                    </a:cubicBezTo>
                    <a:cubicBezTo>
                      <a:pt x="0" y="10909"/>
                      <a:pt x="26666" y="0"/>
                      <a:pt x="13333"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7" name="Shape 2352">
                <a:extLst>
                  <a:ext uri="{FF2B5EF4-FFF2-40B4-BE49-F238E27FC236}">
                    <a16:creationId xmlns:a16="http://schemas.microsoft.com/office/drawing/2014/main" id="{46BCEE59-A21A-1C69-DDF5-2578BE9A8210}"/>
                  </a:ext>
                  <a:ext uri="{C183D7F6-B498-43B3-948B-1728B52AA6E4}">
                    <adec:decorative xmlns:adec="http://schemas.microsoft.com/office/drawing/2017/decorative" val="1"/>
                  </a:ext>
                </a:extLst>
              </p:cNvPr>
              <p:cNvSpPr/>
              <p:nvPr/>
            </p:nvSpPr>
            <p:spPr>
              <a:xfrm>
                <a:off x="10445487" y="4503495"/>
                <a:ext cx="20086" cy="21283"/>
              </a:xfrm>
              <a:custGeom>
                <a:avLst/>
                <a:gdLst/>
                <a:ahLst/>
                <a:cxnLst/>
                <a:rect l="0" t="0" r="0" b="0"/>
                <a:pathLst>
                  <a:path w="120000" h="120000" extrusionOk="0">
                    <a:moveTo>
                      <a:pt x="120000" y="80000"/>
                    </a:moveTo>
                    <a:cubicBezTo>
                      <a:pt x="120000" y="40000"/>
                      <a:pt x="0" y="0"/>
                      <a:pt x="20000" y="40000"/>
                    </a:cubicBezTo>
                    <a:cubicBezTo>
                      <a:pt x="20000" y="60000"/>
                      <a:pt x="120000" y="100000"/>
                      <a:pt x="120000" y="80000"/>
                    </a:cubicBezTo>
                    <a:cubicBezTo>
                      <a:pt x="120000" y="60000"/>
                      <a:pt x="120000" y="120000"/>
                      <a:pt x="120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8" name="Shape 2353">
                <a:extLst>
                  <a:ext uri="{FF2B5EF4-FFF2-40B4-BE49-F238E27FC236}">
                    <a16:creationId xmlns:a16="http://schemas.microsoft.com/office/drawing/2014/main" id="{26B9E94F-DD05-D792-B53C-0E1DA1C762B3}"/>
                  </a:ext>
                  <a:ext uri="{C183D7F6-B498-43B3-948B-1728B52AA6E4}">
                    <adec:decorative xmlns:adec="http://schemas.microsoft.com/office/drawing/2017/decorative" val="1"/>
                  </a:ext>
                </a:extLst>
              </p:cNvPr>
              <p:cNvSpPr/>
              <p:nvPr/>
            </p:nvSpPr>
            <p:spPr>
              <a:xfrm>
                <a:off x="10424219" y="4469691"/>
                <a:ext cx="31902" cy="22535"/>
              </a:xfrm>
              <a:custGeom>
                <a:avLst/>
                <a:gdLst/>
                <a:ahLst/>
                <a:cxnLst/>
                <a:rect l="0" t="0" r="0" b="0"/>
                <a:pathLst>
                  <a:path w="120000" h="120000" extrusionOk="0">
                    <a:moveTo>
                      <a:pt x="106666" y="120000"/>
                    </a:moveTo>
                    <a:cubicBezTo>
                      <a:pt x="80000" y="100000"/>
                      <a:pt x="40000" y="0"/>
                      <a:pt x="0" y="20000"/>
                    </a:cubicBezTo>
                    <a:cubicBezTo>
                      <a:pt x="0" y="40000"/>
                      <a:pt x="40000" y="60000"/>
                      <a:pt x="40000" y="80000"/>
                    </a:cubicBezTo>
                    <a:cubicBezTo>
                      <a:pt x="66666" y="80000"/>
                      <a:pt x="80000" y="100000"/>
                      <a:pt x="106666" y="120000"/>
                    </a:cubicBezTo>
                    <a:cubicBezTo>
                      <a:pt x="120000" y="120000"/>
                      <a:pt x="80000" y="100000"/>
                      <a:pt x="106666"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999" name="Shape 2354">
                <a:extLst>
                  <a:ext uri="{FF2B5EF4-FFF2-40B4-BE49-F238E27FC236}">
                    <a16:creationId xmlns:a16="http://schemas.microsoft.com/office/drawing/2014/main" id="{E8EA7CF2-E780-E06F-529A-5B2D80FF23ED}"/>
                  </a:ext>
                  <a:ext uri="{C183D7F6-B498-43B3-948B-1728B52AA6E4}">
                    <adec:decorative xmlns:adec="http://schemas.microsoft.com/office/drawing/2017/decorative" val="1"/>
                  </a:ext>
                </a:extLst>
              </p:cNvPr>
              <p:cNvSpPr/>
              <p:nvPr/>
            </p:nvSpPr>
            <p:spPr>
              <a:xfrm>
                <a:off x="10393499" y="4454666"/>
                <a:ext cx="14179" cy="18780"/>
              </a:xfrm>
              <a:custGeom>
                <a:avLst/>
                <a:gdLst/>
                <a:ahLst/>
                <a:cxnLst/>
                <a:rect l="0" t="0" r="0" b="0"/>
                <a:pathLst>
                  <a:path w="120000" h="120000" extrusionOk="0">
                    <a:moveTo>
                      <a:pt x="120000" y="96000"/>
                    </a:moveTo>
                    <a:cubicBezTo>
                      <a:pt x="120000" y="48000"/>
                      <a:pt x="0" y="0"/>
                      <a:pt x="0" y="0"/>
                    </a:cubicBezTo>
                    <a:cubicBezTo>
                      <a:pt x="0" y="24000"/>
                      <a:pt x="120000" y="120000"/>
                      <a:pt x="120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0" name="Shape 2355">
                <a:extLst>
                  <a:ext uri="{FF2B5EF4-FFF2-40B4-BE49-F238E27FC236}">
                    <a16:creationId xmlns:a16="http://schemas.microsoft.com/office/drawing/2014/main" id="{79FB6DD1-678B-D188-4F19-7138DBAD7976}"/>
                  </a:ext>
                  <a:ext uri="{C183D7F6-B498-43B3-948B-1728B52AA6E4}">
                    <adec:decorative xmlns:adec="http://schemas.microsoft.com/office/drawing/2017/decorative" val="1"/>
                  </a:ext>
                </a:extLst>
              </p:cNvPr>
              <p:cNvSpPr/>
              <p:nvPr/>
            </p:nvSpPr>
            <p:spPr>
              <a:xfrm>
                <a:off x="10521107" y="4712575"/>
                <a:ext cx="55533" cy="43819"/>
              </a:xfrm>
              <a:custGeom>
                <a:avLst/>
                <a:gdLst/>
                <a:ahLst/>
                <a:cxnLst/>
                <a:rect l="0" t="0" r="0" b="0"/>
                <a:pathLst>
                  <a:path w="120000" h="120000" extrusionOk="0">
                    <a:moveTo>
                      <a:pt x="112500" y="110000"/>
                    </a:moveTo>
                    <a:cubicBezTo>
                      <a:pt x="120000" y="120000"/>
                      <a:pt x="22500" y="0"/>
                      <a:pt x="15000" y="0"/>
                    </a:cubicBezTo>
                    <a:cubicBezTo>
                      <a:pt x="0" y="0"/>
                      <a:pt x="52500" y="90000"/>
                      <a:pt x="112500" y="11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1" name="Shape 2356">
                <a:extLst>
                  <a:ext uri="{FF2B5EF4-FFF2-40B4-BE49-F238E27FC236}">
                    <a16:creationId xmlns:a16="http://schemas.microsoft.com/office/drawing/2014/main" id="{221D3CAE-6A28-E3A9-0CED-F9632315EF29}"/>
                  </a:ext>
                  <a:ext uri="{C183D7F6-B498-43B3-948B-1728B52AA6E4}">
                    <adec:decorative xmlns:adec="http://schemas.microsoft.com/office/drawing/2017/decorative" val="1"/>
                  </a:ext>
                </a:extLst>
              </p:cNvPr>
              <p:cNvSpPr/>
              <p:nvPr/>
            </p:nvSpPr>
            <p:spPr>
              <a:xfrm>
                <a:off x="10669983" y="4991767"/>
                <a:ext cx="38992" cy="51331"/>
              </a:xfrm>
              <a:custGeom>
                <a:avLst/>
                <a:gdLst/>
                <a:ahLst/>
                <a:cxnLst/>
                <a:rect l="0" t="0" r="0" b="0"/>
                <a:pathLst>
                  <a:path w="120000" h="120000" extrusionOk="0">
                    <a:moveTo>
                      <a:pt x="120000" y="119999"/>
                    </a:moveTo>
                    <a:cubicBezTo>
                      <a:pt x="109090" y="102857"/>
                      <a:pt x="120000" y="94285"/>
                      <a:pt x="98181" y="85714"/>
                    </a:cubicBezTo>
                    <a:cubicBezTo>
                      <a:pt x="87272" y="68571"/>
                      <a:pt x="98181" y="68571"/>
                      <a:pt x="98181" y="59999"/>
                    </a:cubicBezTo>
                    <a:cubicBezTo>
                      <a:pt x="87272" y="42857"/>
                      <a:pt x="0" y="8571"/>
                      <a:pt x="0" y="0"/>
                    </a:cubicBezTo>
                    <a:cubicBezTo>
                      <a:pt x="0" y="8571"/>
                      <a:pt x="32727" y="25714"/>
                      <a:pt x="32727" y="34285"/>
                    </a:cubicBezTo>
                    <a:cubicBezTo>
                      <a:pt x="43636" y="51428"/>
                      <a:pt x="43636" y="59999"/>
                      <a:pt x="54545" y="68571"/>
                    </a:cubicBezTo>
                    <a:cubicBezTo>
                      <a:pt x="65454" y="77142"/>
                      <a:pt x="98181" y="85714"/>
                      <a:pt x="87272" y="94285"/>
                    </a:cubicBezTo>
                    <a:cubicBezTo>
                      <a:pt x="87272" y="111428"/>
                      <a:pt x="98181" y="111428"/>
                      <a:pt x="120000" y="11999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2" name="Shape 2357">
                <a:extLst>
                  <a:ext uri="{FF2B5EF4-FFF2-40B4-BE49-F238E27FC236}">
                    <a16:creationId xmlns:a16="http://schemas.microsoft.com/office/drawing/2014/main" id="{0656BA87-4402-7655-686B-36498A6B2CB5}"/>
                  </a:ext>
                  <a:ext uri="{C183D7F6-B498-43B3-948B-1728B52AA6E4}">
                    <adec:decorative xmlns:adec="http://schemas.microsoft.com/office/drawing/2017/decorative" val="1"/>
                  </a:ext>
                </a:extLst>
              </p:cNvPr>
              <p:cNvSpPr/>
              <p:nvPr/>
            </p:nvSpPr>
            <p:spPr>
              <a:xfrm>
                <a:off x="10680617" y="5039343"/>
                <a:ext cx="89797" cy="111427"/>
              </a:xfrm>
              <a:custGeom>
                <a:avLst/>
                <a:gdLst/>
                <a:ahLst/>
                <a:cxnLst/>
                <a:rect l="0" t="0" r="0" b="0"/>
                <a:pathLst>
                  <a:path w="120000" h="120000" extrusionOk="0">
                    <a:moveTo>
                      <a:pt x="36923" y="8000"/>
                    </a:moveTo>
                    <a:cubicBezTo>
                      <a:pt x="32307" y="8000"/>
                      <a:pt x="32307" y="36000"/>
                      <a:pt x="32307" y="44000"/>
                    </a:cubicBezTo>
                    <a:cubicBezTo>
                      <a:pt x="27692" y="52000"/>
                      <a:pt x="0" y="64000"/>
                      <a:pt x="23076" y="72000"/>
                    </a:cubicBezTo>
                    <a:cubicBezTo>
                      <a:pt x="36923" y="76000"/>
                      <a:pt x="50769" y="84000"/>
                      <a:pt x="41538" y="100000"/>
                    </a:cubicBezTo>
                    <a:cubicBezTo>
                      <a:pt x="27692" y="120000"/>
                      <a:pt x="50769" y="116000"/>
                      <a:pt x="64615" y="104000"/>
                    </a:cubicBezTo>
                    <a:cubicBezTo>
                      <a:pt x="69230" y="100000"/>
                      <a:pt x="73846" y="92000"/>
                      <a:pt x="78461" y="88000"/>
                    </a:cubicBezTo>
                    <a:cubicBezTo>
                      <a:pt x="87692" y="76000"/>
                      <a:pt x="83076" y="76000"/>
                      <a:pt x="83076" y="64000"/>
                    </a:cubicBezTo>
                    <a:cubicBezTo>
                      <a:pt x="87692" y="56000"/>
                      <a:pt x="96923" y="56000"/>
                      <a:pt x="101538" y="56000"/>
                    </a:cubicBezTo>
                    <a:cubicBezTo>
                      <a:pt x="106153" y="60000"/>
                      <a:pt x="115384" y="44000"/>
                      <a:pt x="120000" y="40000"/>
                    </a:cubicBezTo>
                    <a:cubicBezTo>
                      <a:pt x="120000" y="36000"/>
                      <a:pt x="120000" y="24000"/>
                      <a:pt x="115384" y="24000"/>
                    </a:cubicBezTo>
                    <a:cubicBezTo>
                      <a:pt x="106153" y="24000"/>
                      <a:pt x="96923" y="32000"/>
                      <a:pt x="92307" y="32000"/>
                    </a:cubicBezTo>
                    <a:cubicBezTo>
                      <a:pt x="83076" y="32000"/>
                      <a:pt x="69230" y="28000"/>
                      <a:pt x="64615" y="20000"/>
                    </a:cubicBezTo>
                    <a:cubicBezTo>
                      <a:pt x="60000" y="16000"/>
                      <a:pt x="60000" y="0"/>
                      <a:pt x="50769" y="0"/>
                    </a:cubicBezTo>
                    <a:cubicBezTo>
                      <a:pt x="50769" y="0"/>
                      <a:pt x="50769" y="12000"/>
                      <a:pt x="50769" y="12000"/>
                    </a:cubicBezTo>
                    <a:cubicBezTo>
                      <a:pt x="46153" y="12000"/>
                      <a:pt x="41538" y="4000"/>
                      <a:pt x="36923" y="8000"/>
                    </a:cubicBezTo>
                    <a:cubicBezTo>
                      <a:pt x="32307" y="8000"/>
                      <a:pt x="41538" y="4000"/>
                      <a:pt x="36923" y="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3" name="Shape 2358">
                <a:extLst>
                  <a:ext uri="{FF2B5EF4-FFF2-40B4-BE49-F238E27FC236}">
                    <a16:creationId xmlns:a16="http://schemas.microsoft.com/office/drawing/2014/main" id="{20434E0F-AA56-7D34-5941-607FCC58B74A}"/>
                  </a:ext>
                  <a:ext uri="{C183D7F6-B498-43B3-948B-1728B52AA6E4}">
                    <adec:decorative xmlns:adec="http://schemas.microsoft.com/office/drawing/2017/decorative" val="1"/>
                  </a:ext>
                </a:extLst>
              </p:cNvPr>
              <p:cNvSpPr/>
              <p:nvPr/>
            </p:nvSpPr>
            <p:spPr>
              <a:xfrm>
                <a:off x="10562462" y="5120721"/>
                <a:ext cx="135879" cy="140222"/>
              </a:xfrm>
              <a:custGeom>
                <a:avLst/>
                <a:gdLst/>
                <a:ahLst/>
                <a:cxnLst/>
                <a:rect l="0" t="0" r="0" b="0"/>
                <a:pathLst>
                  <a:path w="120000" h="120000" extrusionOk="0">
                    <a:moveTo>
                      <a:pt x="101538" y="12631"/>
                    </a:moveTo>
                    <a:cubicBezTo>
                      <a:pt x="101538" y="12631"/>
                      <a:pt x="98461" y="0"/>
                      <a:pt x="92307" y="3157"/>
                    </a:cubicBezTo>
                    <a:cubicBezTo>
                      <a:pt x="83076" y="9473"/>
                      <a:pt x="86153" y="15789"/>
                      <a:pt x="80000" y="25263"/>
                    </a:cubicBezTo>
                    <a:cubicBezTo>
                      <a:pt x="76923" y="28421"/>
                      <a:pt x="73846" y="37894"/>
                      <a:pt x="67692" y="41052"/>
                    </a:cubicBezTo>
                    <a:cubicBezTo>
                      <a:pt x="61538" y="50526"/>
                      <a:pt x="55384" y="53684"/>
                      <a:pt x="46153" y="56842"/>
                    </a:cubicBezTo>
                    <a:cubicBezTo>
                      <a:pt x="40000" y="60000"/>
                      <a:pt x="36923" y="66315"/>
                      <a:pt x="27692" y="69473"/>
                    </a:cubicBezTo>
                    <a:cubicBezTo>
                      <a:pt x="21538" y="72631"/>
                      <a:pt x="21538" y="85263"/>
                      <a:pt x="12307" y="85263"/>
                    </a:cubicBezTo>
                    <a:cubicBezTo>
                      <a:pt x="0" y="88421"/>
                      <a:pt x="12307" y="97894"/>
                      <a:pt x="6153" y="104210"/>
                    </a:cubicBezTo>
                    <a:cubicBezTo>
                      <a:pt x="3076" y="104210"/>
                      <a:pt x="0" y="104210"/>
                      <a:pt x="3076" y="107368"/>
                    </a:cubicBezTo>
                    <a:cubicBezTo>
                      <a:pt x="3076" y="110526"/>
                      <a:pt x="3076" y="110526"/>
                      <a:pt x="9230" y="110526"/>
                    </a:cubicBezTo>
                    <a:cubicBezTo>
                      <a:pt x="15384" y="110526"/>
                      <a:pt x="24615" y="116842"/>
                      <a:pt x="30769" y="116842"/>
                    </a:cubicBezTo>
                    <a:cubicBezTo>
                      <a:pt x="43076" y="120000"/>
                      <a:pt x="49230" y="113684"/>
                      <a:pt x="58461" y="107368"/>
                    </a:cubicBezTo>
                    <a:cubicBezTo>
                      <a:pt x="64615" y="101052"/>
                      <a:pt x="67692" y="94736"/>
                      <a:pt x="67692" y="85263"/>
                    </a:cubicBezTo>
                    <a:cubicBezTo>
                      <a:pt x="70769" y="75789"/>
                      <a:pt x="73846" y="75789"/>
                      <a:pt x="83076" y="69473"/>
                    </a:cubicBezTo>
                    <a:cubicBezTo>
                      <a:pt x="86153" y="69473"/>
                      <a:pt x="86153" y="66315"/>
                      <a:pt x="89230" y="66315"/>
                    </a:cubicBezTo>
                    <a:cubicBezTo>
                      <a:pt x="92307" y="66315"/>
                      <a:pt x="95384" y="66315"/>
                      <a:pt x="101538" y="66315"/>
                    </a:cubicBezTo>
                    <a:cubicBezTo>
                      <a:pt x="104615" y="63157"/>
                      <a:pt x="101538" y="60000"/>
                      <a:pt x="98461" y="60000"/>
                    </a:cubicBezTo>
                    <a:cubicBezTo>
                      <a:pt x="95384" y="56842"/>
                      <a:pt x="95384" y="56842"/>
                      <a:pt x="98461" y="53684"/>
                    </a:cubicBezTo>
                    <a:cubicBezTo>
                      <a:pt x="104615" y="44210"/>
                      <a:pt x="110769" y="37894"/>
                      <a:pt x="116923" y="28421"/>
                    </a:cubicBezTo>
                    <a:cubicBezTo>
                      <a:pt x="116923" y="25263"/>
                      <a:pt x="116923" y="22105"/>
                      <a:pt x="116923" y="18947"/>
                    </a:cubicBezTo>
                    <a:cubicBezTo>
                      <a:pt x="116923" y="15789"/>
                      <a:pt x="116923" y="15789"/>
                      <a:pt x="116923" y="12631"/>
                    </a:cubicBezTo>
                    <a:cubicBezTo>
                      <a:pt x="120000" y="9473"/>
                      <a:pt x="113846" y="12631"/>
                      <a:pt x="113846" y="12631"/>
                    </a:cubicBezTo>
                    <a:cubicBezTo>
                      <a:pt x="113846" y="9473"/>
                      <a:pt x="113846" y="9473"/>
                      <a:pt x="113846" y="6315"/>
                    </a:cubicBezTo>
                    <a:cubicBezTo>
                      <a:pt x="110769" y="9473"/>
                      <a:pt x="107692" y="15789"/>
                      <a:pt x="101538" y="1263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4" name="Shape 2359">
                <a:extLst>
                  <a:ext uri="{FF2B5EF4-FFF2-40B4-BE49-F238E27FC236}">
                    <a16:creationId xmlns:a16="http://schemas.microsoft.com/office/drawing/2014/main" id="{CA4B2696-3123-A8AF-B703-725A1FFD893A}"/>
                  </a:ext>
                  <a:ext uri="{C183D7F6-B498-43B3-948B-1728B52AA6E4}">
                    <adec:decorative xmlns:adec="http://schemas.microsoft.com/office/drawing/2017/decorative" val="1"/>
                  </a:ext>
                </a:extLst>
              </p:cNvPr>
              <p:cNvSpPr/>
              <p:nvPr/>
            </p:nvSpPr>
            <p:spPr>
              <a:xfrm>
                <a:off x="10583729" y="5260945"/>
                <a:ext cx="7089" cy="7512"/>
              </a:xfrm>
              <a:custGeom>
                <a:avLst/>
                <a:gdLst/>
                <a:ahLst/>
                <a:cxnLst/>
                <a:rect l="0" t="0" r="0" b="0"/>
                <a:pathLst>
                  <a:path w="120000" h="120000" extrusionOk="0">
                    <a:moveTo>
                      <a:pt x="120000" y="120000"/>
                    </a:moveTo>
                    <a:cubicBezTo>
                      <a:pt x="120000" y="60000"/>
                      <a:pt x="60000" y="60000"/>
                      <a:pt x="60000" y="0"/>
                    </a:cubicBezTo>
                    <a:cubicBezTo>
                      <a:pt x="0" y="60000"/>
                      <a:pt x="0" y="60000"/>
                      <a:pt x="0" y="120000"/>
                    </a:cubicBezTo>
                    <a:cubicBezTo>
                      <a:pt x="60000" y="120000"/>
                      <a:pt x="120000" y="120000"/>
                      <a:pt x="12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5" name="Shape 2360">
                <a:extLst>
                  <a:ext uri="{FF2B5EF4-FFF2-40B4-BE49-F238E27FC236}">
                    <a16:creationId xmlns:a16="http://schemas.microsoft.com/office/drawing/2014/main" id="{9029F836-8AE2-A254-6E5A-F1AC4A216B34}"/>
                  </a:ext>
                  <a:ext uri="{C183D7F6-B498-43B3-948B-1728B52AA6E4}">
                    <adec:decorative xmlns:adec="http://schemas.microsoft.com/office/drawing/2017/decorative" val="1"/>
                  </a:ext>
                </a:extLst>
              </p:cNvPr>
              <p:cNvSpPr/>
              <p:nvPr/>
            </p:nvSpPr>
            <p:spPr>
              <a:xfrm>
                <a:off x="10185544" y="5124478"/>
                <a:ext cx="66168" cy="66355"/>
              </a:xfrm>
              <a:custGeom>
                <a:avLst/>
                <a:gdLst/>
                <a:ahLst/>
                <a:cxnLst/>
                <a:rect l="0" t="0" r="0" b="0"/>
                <a:pathLst>
                  <a:path w="120000" h="120000" extrusionOk="0">
                    <a:moveTo>
                      <a:pt x="0" y="13333"/>
                    </a:moveTo>
                    <a:cubicBezTo>
                      <a:pt x="0" y="20000"/>
                      <a:pt x="12631" y="40000"/>
                      <a:pt x="12631" y="46666"/>
                    </a:cubicBezTo>
                    <a:cubicBezTo>
                      <a:pt x="18947" y="53333"/>
                      <a:pt x="25263" y="60000"/>
                      <a:pt x="25263" y="66666"/>
                    </a:cubicBezTo>
                    <a:cubicBezTo>
                      <a:pt x="25263" y="73333"/>
                      <a:pt x="18947" y="73333"/>
                      <a:pt x="18947" y="80000"/>
                    </a:cubicBezTo>
                    <a:cubicBezTo>
                      <a:pt x="25263" y="100000"/>
                      <a:pt x="44210" y="113333"/>
                      <a:pt x="56842" y="120000"/>
                    </a:cubicBezTo>
                    <a:cubicBezTo>
                      <a:pt x="69473" y="120000"/>
                      <a:pt x="69473" y="106666"/>
                      <a:pt x="75789" y="100000"/>
                    </a:cubicBezTo>
                    <a:cubicBezTo>
                      <a:pt x="75789" y="100000"/>
                      <a:pt x="82105" y="113333"/>
                      <a:pt x="82105" y="113333"/>
                    </a:cubicBezTo>
                    <a:cubicBezTo>
                      <a:pt x="82105" y="106666"/>
                      <a:pt x="82105" y="93333"/>
                      <a:pt x="88421" y="93333"/>
                    </a:cubicBezTo>
                    <a:cubicBezTo>
                      <a:pt x="94736" y="86666"/>
                      <a:pt x="94736" y="100000"/>
                      <a:pt x="101052" y="100000"/>
                    </a:cubicBezTo>
                    <a:cubicBezTo>
                      <a:pt x="94736" y="100000"/>
                      <a:pt x="113684" y="53333"/>
                      <a:pt x="113684" y="46666"/>
                    </a:cubicBezTo>
                    <a:cubicBezTo>
                      <a:pt x="113684" y="40000"/>
                      <a:pt x="120000" y="0"/>
                      <a:pt x="101052" y="6666"/>
                    </a:cubicBezTo>
                    <a:cubicBezTo>
                      <a:pt x="82105" y="13333"/>
                      <a:pt x="63157" y="26666"/>
                      <a:pt x="44210" y="20000"/>
                    </a:cubicBezTo>
                    <a:cubicBezTo>
                      <a:pt x="37894" y="20000"/>
                      <a:pt x="6315" y="0"/>
                      <a:pt x="0" y="13333"/>
                    </a:cubicBezTo>
                    <a:cubicBezTo>
                      <a:pt x="0" y="20000"/>
                      <a:pt x="6315" y="0"/>
                      <a:pt x="0" y="1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6" name="Shape 2361">
                <a:extLst>
                  <a:ext uri="{FF2B5EF4-FFF2-40B4-BE49-F238E27FC236}">
                    <a16:creationId xmlns:a16="http://schemas.microsoft.com/office/drawing/2014/main" id="{E1C93F01-0576-D570-0486-A0168208628C}"/>
                  </a:ext>
                  <a:ext uri="{C183D7F6-B498-43B3-948B-1728B52AA6E4}">
                    <adec:decorative xmlns:adec="http://schemas.microsoft.com/office/drawing/2017/decorative" val="1"/>
                  </a:ext>
                </a:extLst>
              </p:cNvPr>
              <p:cNvSpPr/>
              <p:nvPr/>
            </p:nvSpPr>
            <p:spPr>
              <a:xfrm>
                <a:off x="10237533" y="5105698"/>
                <a:ext cx="10634" cy="18780"/>
              </a:xfrm>
              <a:custGeom>
                <a:avLst/>
                <a:gdLst/>
                <a:ahLst/>
                <a:cxnLst/>
                <a:rect l="0" t="0" r="0" b="0"/>
                <a:pathLst>
                  <a:path w="120000" h="120000" extrusionOk="0">
                    <a:moveTo>
                      <a:pt x="120000" y="96000"/>
                    </a:moveTo>
                    <a:cubicBezTo>
                      <a:pt x="120000" y="120000"/>
                      <a:pt x="0" y="24000"/>
                      <a:pt x="40000" y="0"/>
                    </a:cubicBezTo>
                    <a:cubicBezTo>
                      <a:pt x="80000" y="0"/>
                      <a:pt x="120000" y="24000"/>
                      <a:pt x="120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7" name="Shape 2362">
                <a:extLst>
                  <a:ext uri="{FF2B5EF4-FFF2-40B4-BE49-F238E27FC236}">
                    <a16:creationId xmlns:a16="http://schemas.microsoft.com/office/drawing/2014/main" id="{C285282E-63F0-EADA-ADEB-93911A59AA3D}"/>
                  </a:ext>
                  <a:ext uri="{C183D7F6-B498-43B3-948B-1728B52AA6E4}">
                    <adec:decorative xmlns:adec="http://schemas.microsoft.com/office/drawing/2017/decorative" val="1"/>
                  </a:ext>
                </a:extLst>
              </p:cNvPr>
              <p:cNvSpPr/>
              <p:nvPr/>
            </p:nvSpPr>
            <p:spPr>
              <a:xfrm>
                <a:off x="10167821" y="5105698"/>
                <a:ext cx="7089" cy="7512"/>
              </a:xfrm>
              <a:custGeom>
                <a:avLst/>
                <a:gdLst/>
                <a:ahLst/>
                <a:cxnLst/>
                <a:rect l="0" t="0" r="0" b="0"/>
                <a:pathLst>
                  <a:path w="120000" h="120000" extrusionOk="0">
                    <a:moveTo>
                      <a:pt x="60000" y="120000"/>
                    </a:moveTo>
                    <a:cubicBezTo>
                      <a:pt x="0" y="120000"/>
                      <a:pt x="0" y="0"/>
                      <a:pt x="60000" y="0"/>
                    </a:cubicBezTo>
                    <a:cubicBezTo>
                      <a:pt x="120000" y="0"/>
                      <a:pt x="120000" y="120000"/>
                      <a:pt x="6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8" name="Shape 2363">
                <a:extLst>
                  <a:ext uri="{FF2B5EF4-FFF2-40B4-BE49-F238E27FC236}">
                    <a16:creationId xmlns:a16="http://schemas.microsoft.com/office/drawing/2014/main" id="{DB80D12D-C137-18D9-1C67-0A029C5347C8}"/>
                  </a:ext>
                  <a:ext uri="{C183D7F6-B498-43B3-948B-1728B52AA6E4}">
                    <adec:decorative xmlns:adec="http://schemas.microsoft.com/office/drawing/2017/decorative" val="1"/>
                  </a:ext>
                </a:extLst>
              </p:cNvPr>
              <p:cNvSpPr/>
              <p:nvPr/>
            </p:nvSpPr>
            <p:spPr>
              <a:xfrm>
                <a:off x="9087875" y="4152939"/>
                <a:ext cx="37809" cy="66355"/>
              </a:xfrm>
              <a:custGeom>
                <a:avLst/>
                <a:gdLst/>
                <a:ahLst/>
                <a:cxnLst/>
                <a:rect l="0" t="0" r="0" b="0"/>
                <a:pathLst>
                  <a:path w="120000" h="120000" extrusionOk="0">
                    <a:moveTo>
                      <a:pt x="21818" y="0"/>
                    </a:moveTo>
                    <a:cubicBezTo>
                      <a:pt x="21818" y="0"/>
                      <a:pt x="21818" y="0"/>
                      <a:pt x="10909" y="0"/>
                    </a:cubicBezTo>
                    <a:cubicBezTo>
                      <a:pt x="10909" y="0"/>
                      <a:pt x="10909" y="20000"/>
                      <a:pt x="10909" y="20000"/>
                    </a:cubicBezTo>
                    <a:cubicBezTo>
                      <a:pt x="10909" y="33333"/>
                      <a:pt x="0" y="40000"/>
                      <a:pt x="0" y="53333"/>
                    </a:cubicBezTo>
                    <a:cubicBezTo>
                      <a:pt x="0" y="73333"/>
                      <a:pt x="0" y="120000"/>
                      <a:pt x="43636" y="120000"/>
                    </a:cubicBezTo>
                    <a:cubicBezTo>
                      <a:pt x="65454" y="120000"/>
                      <a:pt x="98181" y="113333"/>
                      <a:pt x="98181" y="100000"/>
                    </a:cubicBezTo>
                    <a:cubicBezTo>
                      <a:pt x="120000" y="86666"/>
                      <a:pt x="98181" y="66666"/>
                      <a:pt x="98181" y="53333"/>
                    </a:cubicBezTo>
                    <a:cubicBezTo>
                      <a:pt x="76363" y="40000"/>
                      <a:pt x="54545" y="0"/>
                      <a:pt x="21818" y="0"/>
                    </a:cubicBezTo>
                    <a:cubicBezTo>
                      <a:pt x="10909" y="0"/>
                      <a:pt x="32727" y="0"/>
                      <a:pt x="21818"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09" name="Shape 2364">
                <a:extLst>
                  <a:ext uri="{FF2B5EF4-FFF2-40B4-BE49-F238E27FC236}">
                    <a16:creationId xmlns:a16="http://schemas.microsoft.com/office/drawing/2014/main" id="{98955006-C192-29F5-AFE2-8CBB6D8B518C}"/>
                  </a:ext>
                  <a:ext uri="{C183D7F6-B498-43B3-948B-1728B52AA6E4}">
                    <adec:decorative xmlns:adec="http://schemas.microsoft.com/office/drawing/2017/decorative" val="1"/>
                  </a:ext>
                </a:extLst>
              </p:cNvPr>
              <p:cNvSpPr/>
              <p:nvPr/>
            </p:nvSpPr>
            <p:spPr>
              <a:xfrm>
                <a:off x="8449834" y="4551070"/>
                <a:ext cx="125245" cy="256656"/>
              </a:xfrm>
              <a:custGeom>
                <a:avLst/>
                <a:gdLst/>
                <a:ahLst/>
                <a:cxnLst/>
                <a:rect l="0" t="0" r="0" b="0"/>
                <a:pathLst>
                  <a:path w="120000" h="120000" extrusionOk="0">
                    <a:moveTo>
                      <a:pt x="103333" y="3428"/>
                    </a:moveTo>
                    <a:cubicBezTo>
                      <a:pt x="103333" y="3428"/>
                      <a:pt x="100000" y="0"/>
                      <a:pt x="96666" y="0"/>
                    </a:cubicBezTo>
                    <a:cubicBezTo>
                      <a:pt x="96666" y="1714"/>
                      <a:pt x="93333" y="3428"/>
                      <a:pt x="93333" y="5142"/>
                    </a:cubicBezTo>
                    <a:cubicBezTo>
                      <a:pt x="90000" y="8571"/>
                      <a:pt x="90000" y="10285"/>
                      <a:pt x="86666" y="13714"/>
                    </a:cubicBezTo>
                    <a:cubicBezTo>
                      <a:pt x="83333" y="15428"/>
                      <a:pt x="80000" y="13714"/>
                      <a:pt x="76666" y="13714"/>
                    </a:cubicBezTo>
                    <a:cubicBezTo>
                      <a:pt x="76666" y="13714"/>
                      <a:pt x="80000" y="15428"/>
                      <a:pt x="76666" y="17142"/>
                    </a:cubicBezTo>
                    <a:cubicBezTo>
                      <a:pt x="76666" y="18857"/>
                      <a:pt x="73333" y="18857"/>
                      <a:pt x="73333" y="20571"/>
                    </a:cubicBezTo>
                    <a:cubicBezTo>
                      <a:pt x="73333" y="20571"/>
                      <a:pt x="76666" y="22285"/>
                      <a:pt x="76666" y="22285"/>
                    </a:cubicBezTo>
                    <a:cubicBezTo>
                      <a:pt x="76666" y="24000"/>
                      <a:pt x="73333" y="22285"/>
                      <a:pt x="70000" y="24000"/>
                    </a:cubicBezTo>
                    <a:cubicBezTo>
                      <a:pt x="66666" y="24000"/>
                      <a:pt x="66666" y="25714"/>
                      <a:pt x="63333" y="27428"/>
                    </a:cubicBezTo>
                    <a:cubicBezTo>
                      <a:pt x="60000" y="29142"/>
                      <a:pt x="56666" y="29142"/>
                      <a:pt x="50000" y="30857"/>
                    </a:cubicBezTo>
                    <a:cubicBezTo>
                      <a:pt x="46666" y="30857"/>
                      <a:pt x="53333" y="32571"/>
                      <a:pt x="50000" y="32571"/>
                    </a:cubicBezTo>
                    <a:cubicBezTo>
                      <a:pt x="50000" y="34285"/>
                      <a:pt x="43333" y="30857"/>
                      <a:pt x="43333" y="32571"/>
                    </a:cubicBezTo>
                    <a:cubicBezTo>
                      <a:pt x="36666" y="34285"/>
                      <a:pt x="33333" y="34285"/>
                      <a:pt x="26666" y="36000"/>
                    </a:cubicBezTo>
                    <a:cubicBezTo>
                      <a:pt x="23333" y="36000"/>
                      <a:pt x="20000" y="34285"/>
                      <a:pt x="20000" y="36000"/>
                    </a:cubicBezTo>
                    <a:cubicBezTo>
                      <a:pt x="16666" y="39428"/>
                      <a:pt x="16666" y="42857"/>
                      <a:pt x="13333" y="46285"/>
                    </a:cubicBezTo>
                    <a:cubicBezTo>
                      <a:pt x="10000" y="54857"/>
                      <a:pt x="26666" y="66857"/>
                      <a:pt x="13333" y="75428"/>
                    </a:cubicBezTo>
                    <a:cubicBezTo>
                      <a:pt x="10000" y="78857"/>
                      <a:pt x="3333" y="82285"/>
                      <a:pt x="0" y="87428"/>
                    </a:cubicBezTo>
                    <a:cubicBezTo>
                      <a:pt x="0" y="89142"/>
                      <a:pt x="0" y="92571"/>
                      <a:pt x="0" y="94285"/>
                    </a:cubicBezTo>
                    <a:cubicBezTo>
                      <a:pt x="3333" y="96000"/>
                      <a:pt x="10000" y="97714"/>
                      <a:pt x="6666" y="101142"/>
                    </a:cubicBezTo>
                    <a:cubicBezTo>
                      <a:pt x="3333" y="106285"/>
                      <a:pt x="6666" y="113142"/>
                      <a:pt x="16666" y="116571"/>
                    </a:cubicBezTo>
                    <a:cubicBezTo>
                      <a:pt x="26666" y="120000"/>
                      <a:pt x="36666" y="120000"/>
                      <a:pt x="53333" y="116571"/>
                    </a:cubicBezTo>
                    <a:cubicBezTo>
                      <a:pt x="70000" y="113142"/>
                      <a:pt x="73333" y="94285"/>
                      <a:pt x="80000" y="85714"/>
                    </a:cubicBezTo>
                    <a:cubicBezTo>
                      <a:pt x="86666" y="73714"/>
                      <a:pt x="96666" y="63428"/>
                      <a:pt x="103333" y="51428"/>
                    </a:cubicBezTo>
                    <a:cubicBezTo>
                      <a:pt x="103333" y="48000"/>
                      <a:pt x="103333" y="42857"/>
                      <a:pt x="106666" y="39428"/>
                    </a:cubicBezTo>
                    <a:cubicBezTo>
                      <a:pt x="110000" y="37714"/>
                      <a:pt x="103333" y="24000"/>
                      <a:pt x="113333" y="32571"/>
                    </a:cubicBezTo>
                    <a:cubicBezTo>
                      <a:pt x="116666" y="34285"/>
                      <a:pt x="116666" y="30857"/>
                      <a:pt x="120000" y="29142"/>
                    </a:cubicBezTo>
                    <a:cubicBezTo>
                      <a:pt x="120000" y="25714"/>
                      <a:pt x="116666" y="22285"/>
                      <a:pt x="116666" y="18857"/>
                    </a:cubicBezTo>
                    <a:cubicBezTo>
                      <a:pt x="113333" y="15428"/>
                      <a:pt x="110000" y="6857"/>
                      <a:pt x="103333" y="3428"/>
                    </a:cubicBezTo>
                    <a:cubicBezTo>
                      <a:pt x="100000" y="1714"/>
                      <a:pt x="106666" y="3428"/>
                      <a:pt x="103333" y="3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0" name="Shape 2365">
                <a:extLst>
                  <a:ext uri="{FF2B5EF4-FFF2-40B4-BE49-F238E27FC236}">
                    <a16:creationId xmlns:a16="http://schemas.microsoft.com/office/drawing/2014/main" id="{86E89862-A78E-2F12-C940-B5B94ED3976F}"/>
                  </a:ext>
                  <a:ext uri="{C183D7F6-B498-43B3-948B-1728B52AA6E4}">
                    <adec:decorative xmlns:adec="http://schemas.microsoft.com/office/drawing/2017/decorative" val="1"/>
                  </a:ext>
                </a:extLst>
              </p:cNvPr>
              <p:cNvSpPr/>
              <p:nvPr/>
            </p:nvSpPr>
            <p:spPr>
              <a:xfrm>
                <a:off x="8727500" y="2751969"/>
                <a:ext cx="37809" cy="30047"/>
              </a:xfrm>
              <a:custGeom>
                <a:avLst/>
                <a:gdLst/>
                <a:ahLst/>
                <a:cxnLst/>
                <a:rect l="0" t="0" r="0" b="0"/>
                <a:pathLst>
                  <a:path w="120000" h="120000" extrusionOk="0">
                    <a:moveTo>
                      <a:pt x="98181" y="105000"/>
                    </a:moveTo>
                    <a:cubicBezTo>
                      <a:pt x="120000" y="120000"/>
                      <a:pt x="98181" y="75000"/>
                      <a:pt x="87272" y="60000"/>
                    </a:cubicBezTo>
                    <a:cubicBezTo>
                      <a:pt x="76363" y="45000"/>
                      <a:pt x="43636" y="15000"/>
                      <a:pt x="32727" y="0"/>
                    </a:cubicBezTo>
                    <a:cubicBezTo>
                      <a:pt x="21818" y="0"/>
                      <a:pt x="10909" y="15000"/>
                      <a:pt x="10909" y="30000"/>
                    </a:cubicBezTo>
                    <a:cubicBezTo>
                      <a:pt x="0" y="45000"/>
                      <a:pt x="21818" y="60000"/>
                      <a:pt x="32727" y="75000"/>
                    </a:cubicBezTo>
                    <a:cubicBezTo>
                      <a:pt x="54545" y="90000"/>
                      <a:pt x="76363" y="105000"/>
                      <a:pt x="98181" y="105000"/>
                    </a:cubicBezTo>
                    <a:cubicBezTo>
                      <a:pt x="109090" y="105000"/>
                      <a:pt x="76363" y="105000"/>
                      <a:pt x="98181" y="10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1" name="Shape 2366">
                <a:extLst>
                  <a:ext uri="{FF2B5EF4-FFF2-40B4-BE49-F238E27FC236}">
                    <a16:creationId xmlns:a16="http://schemas.microsoft.com/office/drawing/2014/main" id="{45101A4D-EC31-A0AC-4C8E-6DD3DC4B7A46}"/>
                  </a:ext>
                  <a:ext uri="{C183D7F6-B498-43B3-948B-1728B52AA6E4}">
                    <adec:decorative xmlns:adec="http://schemas.microsoft.com/office/drawing/2017/decorative" val="1"/>
                  </a:ext>
                </a:extLst>
              </p:cNvPr>
              <p:cNvSpPr/>
              <p:nvPr/>
            </p:nvSpPr>
            <p:spPr>
              <a:xfrm>
                <a:off x="8546721" y="2774506"/>
                <a:ext cx="37809" cy="36307"/>
              </a:xfrm>
              <a:custGeom>
                <a:avLst/>
                <a:gdLst/>
                <a:ahLst/>
                <a:cxnLst/>
                <a:rect l="0" t="0" r="0" b="0"/>
                <a:pathLst>
                  <a:path w="120000" h="120000" extrusionOk="0">
                    <a:moveTo>
                      <a:pt x="109090" y="72000"/>
                    </a:moveTo>
                    <a:cubicBezTo>
                      <a:pt x="109090" y="96000"/>
                      <a:pt x="76363" y="108000"/>
                      <a:pt x="65454" y="120000"/>
                    </a:cubicBezTo>
                    <a:cubicBezTo>
                      <a:pt x="43636" y="120000"/>
                      <a:pt x="0" y="108000"/>
                      <a:pt x="0" y="72000"/>
                    </a:cubicBezTo>
                    <a:cubicBezTo>
                      <a:pt x="10909" y="0"/>
                      <a:pt x="120000" y="72000"/>
                      <a:pt x="109090" y="72000"/>
                    </a:cubicBezTo>
                    <a:cubicBezTo>
                      <a:pt x="109090" y="84000"/>
                      <a:pt x="120000" y="60000"/>
                      <a:pt x="10909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2" name="Shape 2367">
                <a:extLst>
                  <a:ext uri="{FF2B5EF4-FFF2-40B4-BE49-F238E27FC236}">
                    <a16:creationId xmlns:a16="http://schemas.microsoft.com/office/drawing/2014/main" id="{BCB2B481-103D-F9D0-A9E7-C4DBC9B4C7F3}"/>
                  </a:ext>
                  <a:ext uri="{C183D7F6-B498-43B3-948B-1728B52AA6E4}">
                    <adec:decorative xmlns:adec="http://schemas.microsoft.com/office/drawing/2017/decorative" val="1"/>
                  </a:ext>
                </a:extLst>
              </p:cNvPr>
              <p:cNvSpPr/>
              <p:nvPr/>
            </p:nvSpPr>
            <p:spPr>
              <a:xfrm>
                <a:off x="8924820" y="2649307"/>
                <a:ext cx="30720" cy="18780"/>
              </a:xfrm>
              <a:custGeom>
                <a:avLst/>
                <a:gdLst/>
                <a:ahLst/>
                <a:cxnLst/>
                <a:rect l="0" t="0" r="0" b="0"/>
                <a:pathLst>
                  <a:path w="120000" h="120000" extrusionOk="0">
                    <a:moveTo>
                      <a:pt x="120000" y="72000"/>
                    </a:moveTo>
                    <a:cubicBezTo>
                      <a:pt x="93333" y="96000"/>
                      <a:pt x="80000" y="96000"/>
                      <a:pt x="53333" y="120000"/>
                    </a:cubicBezTo>
                    <a:cubicBezTo>
                      <a:pt x="26666" y="120000"/>
                      <a:pt x="0" y="72000"/>
                      <a:pt x="13333" y="24000"/>
                    </a:cubicBezTo>
                    <a:cubicBezTo>
                      <a:pt x="13333" y="0"/>
                      <a:pt x="66666" y="0"/>
                      <a:pt x="80000" y="24000"/>
                    </a:cubicBezTo>
                    <a:cubicBezTo>
                      <a:pt x="93333" y="24000"/>
                      <a:pt x="106666" y="72000"/>
                      <a:pt x="120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3" name="Shape 2368">
                <a:extLst>
                  <a:ext uri="{FF2B5EF4-FFF2-40B4-BE49-F238E27FC236}">
                    <a16:creationId xmlns:a16="http://schemas.microsoft.com/office/drawing/2014/main" id="{CEE7FAF2-DA32-A345-C88C-C50C64D5B967}"/>
                  </a:ext>
                  <a:ext uri="{C183D7F6-B498-43B3-948B-1728B52AA6E4}">
                    <adec:decorative xmlns:adec="http://schemas.microsoft.com/office/drawing/2017/decorative" val="1"/>
                  </a:ext>
                </a:extLst>
              </p:cNvPr>
              <p:cNvSpPr/>
              <p:nvPr/>
            </p:nvSpPr>
            <p:spPr>
              <a:xfrm>
                <a:off x="9617214" y="2613000"/>
                <a:ext cx="34265" cy="17528"/>
              </a:xfrm>
              <a:custGeom>
                <a:avLst/>
                <a:gdLst/>
                <a:ahLst/>
                <a:cxnLst/>
                <a:rect l="0" t="0" r="0" b="0"/>
                <a:pathLst>
                  <a:path w="120000" h="120000" extrusionOk="0">
                    <a:moveTo>
                      <a:pt x="72000" y="120000"/>
                    </a:moveTo>
                    <a:cubicBezTo>
                      <a:pt x="48000" y="120000"/>
                      <a:pt x="24000" y="96000"/>
                      <a:pt x="12000" y="96000"/>
                    </a:cubicBezTo>
                    <a:cubicBezTo>
                      <a:pt x="0" y="72000"/>
                      <a:pt x="36000" y="24000"/>
                      <a:pt x="48000" y="24000"/>
                    </a:cubicBezTo>
                    <a:cubicBezTo>
                      <a:pt x="60000" y="0"/>
                      <a:pt x="96000" y="0"/>
                      <a:pt x="108000" y="24000"/>
                    </a:cubicBezTo>
                    <a:cubicBezTo>
                      <a:pt x="120000" y="48000"/>
                      <a:pt x="84000" y="120000"/>
                      <a:pt x="72000" y="120000"/>
                    </a:cubicBezTo>
                    <a:cubicBezTo>
                      <a:pt x="48000" y="120000"/>
                      <a:pt x="72000" y="120000"/>
                      <a:pt x="72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4" name="Shape 2369">
                <a:extLst>
                  <a:ext uri="{FF2B5EF4-FFF2-40B4-BE49-F238E27FC236}">
                    <a16:creationId xmlns:a16="http://schemas.microsoft.com/office/drawing/2014/main" id="{0CDA39EF-CE19-B5A2-04CF-4612C119CFFC}"/>
                  </a:ext>
                  <a:ext uri="{C183D7F6-B498-43B3-948B-1728B52AA6E4}">
                    <adec:decorative xmlns:adec="http://schemas.microsoft.com/office/drawing/2017/decorative" val="1"/>
                  </a:ext>
                </a:extLst>
              </p:cNvPr>
              <p:cNvSpPr/>
              <p:nvPr/>
            </p:nvSpPr>
            <p:spPr>
              <a:xfrm>
                <a:off x="9267473" y="2347580"/>
                <a:ext cx="21267" cy="7512"/>
              </a:xfrm>
              <a:custGeom>
                <a:avLst/>
                <a:gdLst/>
                <a:ahLst/>
                <a:cxnLst/>
                <a:rect l="0" t="0" r="0" b="0"/>
                <a:pathLst>
                  <a:path w="120000" h="120000" extrusionOk="0">
                    <a:moveTo>
                      <a:pt x="120000" y="60000"/>
                    </a:moveTo>
                    <a:cubicBezTo>
                      <a:pt x="120000" y="120000"/>
                      <a:pt x="0" y="120000"/>
                      <a:pt x="0" y="60000"/>
                    </a:cubicBezTo>
                    <a:cubicBezTo>
                      <a:pt x="0" y="0"/>
                      <a:pt x="120000" y="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5" name="Shape 2370">
                <a:extLst>
                  <a:ext uri="{FF2B5EF4-FFF2-40B4-BE49-F238E27FC236}">
                    <a16:creationId xmlns:a16="http://schemas.microsoft.com/office/drawing/2014/main" id="{374BEA57-297B-3074-705B-F43E2A4AE14B}"/>
                  </a:ext>
                  <a:ext uri="{C183D7F6-B498-43B3-948B-1728B52AA6E4}">
                    <adec:decorative xmlns:adec="http://schemas.microsoft.com/office/drawing/2017/decorative" val="1"/>
                  </a:ext>
                </a:extLst>
              </p:cNvPr>
              <p:cNvSpPr/>
              <p:nvPr/>
            </p:nvSpPr>
            <p:spPr>
              <a:xfrm>
                <a:off x="9073697" y="2664332"/>
                <a:ext cx="20086" cy="15024"/>
              </a:xfrm>
              <a:custGeom>
                <a:avLst/>
                <a:gdLst/>
                <a:ahLst/>
                <a:cxnLst/>
                <a:rect l="0" t="0" r="0" b="0"/>
                <a:pathLst>
                  <a:path w="120000" h="120000" extrusionOk="0">
                    <a:moveTo>
                      <a:pt x="100000" y="120000"/>
                    </a:moveTo>
                    <a:cubicBezTo>
                      <a:pt x="80000" y="120000"/>
                      <a:pt x="0" y="90000"/>
                      <a:pt x="40000" y="30000"/>
                    </a:cubicBezTo>
                    <a:cubicBezTo>
                      <a:pt x="100000" y="0"/>
                      <a:pt x="120000" y="120000"/>
                      <a:pt x="10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6" name="Shape 2371">
                <a:extLst>
                  <a:ext uri="{FF2B5EF4-FFF2-40B4-BE49-F238E27FC236}">
                    <a16:creationId xmlns:a16="http://schemas.microsoft.com/office/drawing/2014/main" id="{EDAEABBA-4CCA-5ACB-EFDD-E4DDEA2B92BE}"/>
                  </a:ext>
                  <a:ext uri="{C183D7F6-B498-43B3-948B-1728B52AA6E4}">
                    <adec:decorative xmlns:adec="http://schemas.microsoft.com/office/drawing/2017/decorative" val="1"/>
                  </a:ext>
                </a:extLst>
              </p:cNvPr>
              <p:cNvSpPr/>
              <p:nvPr/>
            </p:nvSpPr>
            <p:spPr>
              <a:xfrm>
                <a:off x="7868506" y="3484380"/>
                <a:ext cx="20086" cy="40063"/>
              </a:xfrm>
              <a:custGeom>
                <a:avLst/>
                <a:gdLst/>
                <a:ahLst/>
                <a:cxnLst/>
                <a:rect l="0" t="0" r="0" b="0"/>
                <a:pathLst>
                  <a:path w="120000" h="120000" extrusionOk="0">
                    <a:moveTo>
                      <a:pt x="100000" y="10909"/>
                    </a:moveTo>
                    <a:cubicBezTo>
                      <a:pt x="100000" y="32727"/>
                      <a:pt x="120000" y="54545"/>
                      <a:pt x="100000" y="76363"/>
                    </a:cubicBezTo>
                    <a:cubicBezTo>
                      <a:pt x="80000" y="87272"/>
                      <a:pt x="100000" y="120000"/>
                      <a:pt x="60000" y="109090"/>
                    </a:cubicBezTo>
                    <a:cubicBezTo>
                      <a:pt x="20000" y="87272"/>
                      <a:pt x="0" y="65454"/>
                      <a:pt x="20000" y="43636"/>
                    </a:cubicBezTo>
                    <a:cubicBezTo>
                      <a:pt x="20000" y="32727"/>
                      <a:pt x="100000" y="0"/>
                      <a:pt x="100000" y="10909"/>
                    </a:cubicBezTo>
                    <a:cubicBezTo>
                      <a:pt x="100000" y="21818"/>
                      <a:pt x="100000" y="0"/>
                      <a:pt x="100000" y="1090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7" name="Shape 2372">
                <a:extLst>
                  <a:ext uri="{FF2B5EF4-FFF2-40B4-BE49-F238E27FC236}">
                    <a16:creationId xmlns:a16="http://schemas.microsoft.com/office/drawing/2014/main" id="{71B7ADD2-9E0D-E6D2-82E0-BA81030E687E}"/>
                  </a:ext>
                  <a:ext uri="{C183D7F6-B498-43B3-948B-1728B52AA6E4}">
                    <adec:decorative xmlns:adec="http://schemas.microsoft.com/office/drawing/2017/decorative" val="1"/>
                  </a:ext>
                </a:extLst>
              </p:cNvPr>
              <p:cNvSpPr/>
              <p:nvPr/>
            </p:nvSpPr>
            <p:spPr>
              <a:xfrm>
                <a:off x="7861416" y="3520688"/>
                <a:ext cx="30720" cy="55087"/>
              </a:xfrm>
              <a:custGeom>
                <a:avLst/>
                <a:gdLst/>
                <a:ahLst/>
                <a:cxnLst/>
                <a:rect l="0" t="0" r="0" b="0"/>
                <a:pathLst>
                  <a:path w="120000" h="120000" extrusionOk="0">
                    <a:moveTo>
                      <a:pt x="93333" y="24000"/>
                    </a:moveTo>
                    <a:cubicBezTo>
                      <a:pt x="80000" y="24000"/>
                      <a:pt x="93333" y="0"/>
                      <a:pt x="66666" y="16000"/>
                    </a:cubicBezTo>
                    <a:cubicBezTo>
                      <a:pt x="26666" y="32000"/>
                      <a:pt x="40000" y="32000"/>
                      <a:pt x="0" y="16000"/>
                    </a:cubicBezTo>
                    <a:cubicBezTo>
                      <a:pt x="0" y="16000"/>
                      <a:pt x="13333" y="64000"/>
                      <a:pt x="13333" y="64000"/>
                    </a:cubicBezTo>
                    <a:cubicBezTo>
                      <a:pt x="26666" y="80000"/>
                      <a:pt x="26666" y="88000"/>
                      <a:pt x="26666" y="104000"/>
                    </a:cubicBezTo>
                    <a:cubicBezTo>
                      <a:pt x="26666" y="112000"/>
                      <a:pt x="26666" y="120000"/>
                      <a:pt x="53333" y="112000"/>
                    </a:cubicBezTo>
                    <a:cubicBezTo>
                      <a:pt x="80000" y="104000"/>
                      <a:pt x="106666" y="104000"/>
                      <a:pt x="106666" y="80000"/>
                    </a:cubicBezTo>
                    <a:cubicBezTo>
                      <a:pt x="106666" y="72000"/>
                      <a:pt x="120000" y="24000"/>
                      <a:pt x="93333"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8" name="Shape 2373">
                <a:extLst>
                  <a:ext uri="{FF2B5EF4-FFF2-40B4-BE49-F238E27FC236}">
                    <a16:creationId xmlns:a16="http://schemas.microsoft.com/office/drawing/2014/main" id="{4138FA43-3967-809F-C57B-51846ED73271}"/>
                  </a:ext>
                  <a:ext uri="{C183D7F6-B498-43B3-948B-1728B52AA6E4}">
                    <adec:decorative xmlns:adec="http://schemas.microsoft.com/office/drawing/2017/decorative" val="1"/>
                  </a:ext>
                </a:extLst>
              </p:cNvPr>
              <p:cNvSpPr/>
              <p:nvPr/>
            </p:nvSpPr>
            <p:spPr>
              <a:xfrm>
                <a:off x="7933492" y="3587042"/>
                <a:ext cx="55533" cy="36307"/>
              </a:xfrm>
              <a:custGeom>
                <a:avLst/>
                <a:gdLst/>
                <a:ahLst/>
                <a:cxnLst/>
                <a:rect l="0" t="0" r="0" b="0"/>
                <a:pathLst>
                  <a:path w="120000" h="120000" extrusionOk="0">
                    <a:moveTo>
                      <a:pt x="37500" y="12000"/>
                    </a:moveTo>
                    <a:cubicBezTo>
                      <a:pt x="30000" y="12000"/>
                      <a:pt x="7500" y="12000"/>
                      <a:pt x="0" y="24000"/>
                    </a:cubicBezTo>
                    <a:cubicBezTo>
                      <a:pt x="0" y="36000"/>
                      <a:pt x="15000" y="48000"/>
                      <a:pt x="22500" y="60000"/>
                    </a:cubicBezTo>
                    <a:cubicBezTo>
                      <a:pt x="37500" y="60000"/>
                      <a:pt x="52500" y="72000"/>
                      <a:pt x="60000" y="84000"/>
                    </a:cubicBezTo>
                    <a:cubicBezTo>
                      <a:pt x="75000" y="96000"/>
                      <a:pt x="90000" y="120000"/>
                      <a:pt x="105000" y="96000"/>
                    </a:cubicBezTo>
                    <a:cubicBezTo>
                      <a:pt x="120000" y="84000"/>
                      <a:pt x="90000" y="72000"/>
                      <a:pt x="97500" y="48000"/>
                    </a:cubicBezTo>
                    <a:cubicBezTo>
                      <a:pt x="97500" y="48000"/>
                      <a:pt x="120000" y="24000"/>
                      <a:pt x="112500" y="12000"/>
                    </a:cubicBezTo>
                    <a:cubicBezTo>
                      <a:pt x="112500" y="0"/>
                      <a:pt x="82500" y="12000"/>
                      <a:pt x="82500" y="12000"/>
                    </a:cubicBezTo>
                    <a:cubicBezTo>
                      <a:pt x="67500" y="24000"/>
                      <a:pt x="52500" y="12000"/>
                      <a:pt x="37500" y="1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19" name="Shape 2374">
                <a:extLst>
                  <a:ext uri="{FF2B5EF4-FFF2-40B4-BE49-F238E27FC236}">
                    <a16:creationId xmlns:a16="http://schemas.microsoft.com/office/drawing/2014/main" id="{E3BA4990-1F85-6D3B-712D-907F2F58C93B}"/>
                  </a:ext>
                  <a:ext uri="{C183D7F6-B498-43B3-948B-1728B52AA6E4}">
                    <adec:decorative xmlns:adec="http://schemas.microsoft.com/office/drawing/2017/decorative" val="1"/>
                  </a:ext>
                </a:extLst>
              </p:cNvPr>
              <p:cNvSpPr/>
              <p:nvPr/>
            </p:nvSpPr>
            <p:spPr>
              <a:xfrm>
                <a:off x="8263146" y="3638374"/>
                <a:ext cx="44899" cy="26292"/>
              </a:xfrm>
              <a:custGeom>
                <a:avLst/>
                <a:gdLst/>
                <a:ahLst/>
                <a:cxnLst/>
                <a:rect l="0" t="0" r="0" b="0"/>
                <a:pathLst>
                  <a:path w="120000" h="120000" extrusionOk="0">
                    <a:moveTo>
                      <a:pt x="110769" y="17142"/>
                    </a:moveTo>
                    <a:cubicBezTo>
                      <a:pt x="110769" y="17142"/>
                      <a:pt x="92307" y="34285"/>
                      <a:pt x="92307" y="34285"/>
                    </a:cubicBezTo>
                    <a:cubicBezTo>
                      <a:pt x="83076" y="51428"/>
                      <a:pt x="92307" y="85714"/>
                      <a:pt x="92307" y="85714"/>
                    </a:cubicBezTo>
                    <a:cubicBezTo>
                      <a:pt x="83076" y="85714"/>
                      <a:pt x="64615" y="85714"/>
                      <a:pt x="55384" y="102857"/>
                    </a:cubicBezTo>
                    <a:cubicBezTo>
                      <a:pt x="36923" y="119999"/>
                      <a:pt x="27692" y="119999"/>
                      <a:pt x="18461" y="102857"/>
                    </a:cubicBezTo>
                    <a:cubicBezTo>
                      <a:pt x="0" y="68571"/>
                      <a:pt x="36923" y="51428"/>
                      <a:pt x="46153" y="51428"/>
                    </a:cubicBezTo>
                    <a:cubicBezTo>
                      <a:pt x="64615" y="51428"/>
                      <a:pt x="92307" y="34285"/>
                      <a:pt x="110769" y="17142"/>
                    </a:cubicBezTo>
                    <a:cubicBezTo>
                      <a:pt x="120000" y="0"/>
                      <a:pt x="101538" y="34285"/>
                      <a:pt x="110769" y="1714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0" name="Shape 2375">
                <a:extLst>
                  <a:ext uri="{FF2B5EF4-FFF2-40B4-BE49-F238E27FC236}">
                    <a16:creationId xmlns:a16="http://schemas.microsoft.com/office/drawing/2014/main" id="{CB59C9BE-F287-83D0-C961-FFDC0E6AA3C2}"/>
                  </a:ext>
                  <a:ext uri="{C183D7F6-B498-43B3-948B-1728B52AA6E4}">
                    <adec:decorative xmlns:adec="http://schemas.microsoft.com/office/drawing/2017/decorative" val="1"/>
                  </a:ext>
                </a:extLst>
              </p:cNvPr>
              <p:cNvSpPr/>
              <p:nvPr/>
            </p:nvSpPr>
            <p:spPr>
              <a:xfrm>
                <a:off x="8114270" y="3642130"/>
                <a:ext cx="51988" cy="15024"/>
              </a:xfrm>
              <a:custGeom>
                <a:avLst/>
                <a:gdLst/>
                <a:ahLst/>
                <a:cxnLst/>
                <a:rect l="0" t="0" r="0" b="0"/>
                <a:pathLst>
                  <a:path w="120000" h="120000" extrusionOk="0">
                    <a:moveTo>
                      <a:pt x="64000" y="120000"/>
                    </a:moveTo>
                    <a:cubicBezTo>
                      <a:pt x="56000" y="120000"/>
                      <a:pt x="0" y="60000"/>
                      <a:pt x="8000" y="30000"/>
                    </a:cubicBezTo>
                    <a:cubicBezTo>
                      <a:pt x="8000" y="0"/>
                      <a:pt x="56000" y="30000"/>
                      <a:pt x="56000" y="30000"/>
                    </a:cubicBezTo>
                    <a:cubicBezTo>
                      <a:pt x="80000" y="60000"/>
                      <a:pt x="96000" y="60000"/>
                      <a:pt x="120000" y="60000"/>
                    </a:cubicBezTo>
                    <a:cubicBezTo>
                      <a:pt x="120000" y="60000"/>
                      <a:pt x="104000" y="90000"/>
                      <a:pt x="104000" y="90000"/>
                    </a:cubicBezTo>
                    <a:cubicBezTo>
                      <a:pt x="96000" y="120000"/>
                      <a:pt x="80000" y="120000"/>
                      <a:pt x="64000" y="120000"/>
                    </a:cubicBezTo>
                    <a:cubicBezTo>
                      <a:pt x="48000" y="120000"/>
                      <a:pt x="72000" y="120000"/>
                      <a:pt x="64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1" name="Shape 2376">
                <a:extLst>
                  <a:ext uri="{FF2B5EF4-FFF2-40B4-BE49-F238E27FC236}">
                    <a16:creationId xmlns:a16="http://schemas.microsoft.com/office/drawing/2014/main" id="{E94D6E09-182C-5647-2153-B457DC804066}"/>
                  </a:ext>
                  <a:ext uri="{C183D7F6-B498-43B3-948B-1728B52AA6E4}">
                    <adec:decorative xmlns:adec="http://schemas.microsoft.com/office/drawing/2017/decorative" val="1"/>
                  </a:ext>
                </a:extLst>
              </p:cNvPr>
              <p:cNvSpPr/>
              <p:nvPr/>
            </p:nvSpPr>
            <p:spPr>
              <a:xfrm>
                <a:off x="8089458" y="3101273"/>
                <a:ext cx="24812" cy="26292"/>
              </a:xfrm>
              <a:custGeom>
                <a:avLst/>
                <a:gdLst/>
                <a:ahLst/>
                <a:cxnLst/>
                <a:rect l="0" t="0" r="0" b="0"/>
                <a:pathLst>
                  <a:path w="120000" h="120000" extrusionOk="0">
                    <a:moveTo>
                      <a:pt x="17142" y="68571"/>
                    </a:moveTo>
                    <a:cubicBezTo>
                      <a:pt x="17142" y="51428"/>
                      <a:pt x="0" y="17142"/>
                      <a:pt x="17142" y="17142"/>
                    </a:cubicBezTo>
                    <a:cubicBezTo>
                      <a:pt x="34285" y="17142"/>
                      <a:pt x="119999" y="0"/>
                      <a:pt x="119999" y="17142"/>
                    </a:cubicBezTo>
                    <a:cubicBezTo>
                      <a:pt x="119999" y="34285"/>
                      <a:pt x="34285" y="102857"/>
                      <a:pt x="17142" y="68571"/>
                    </a:cubicBezTo>
                    <a:cubicBezTo>
                      <a:pt x="17142" y="17142"/>
                      <a:pt x="34285" y="119999"/>
                      <a:pt x="17142" y="685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2" name="Shape 2377">
                <a:extLst>
                  <a:ext uri="{FF2B5EF4-FFF2-40B4-BE49-F238E27FC236}">
                    <a16:creationId xmlns:a16="http://schemas.microsoft.com/office/drawing/2014/main" id="{2DBFCF66-9D63-F485-AB0A-783BB8916F34}"/>
                  </a:ext>
                  <a:ext uri="{C183D7F6-B498-43B3-948B-1728B52AA6E4}">
                    <adec:decorative xmlns:adec="http://schemas.microsoft.com/office/drawing/2017/decorative" val="1"/>
                  </a:ext>
                </a:extLst>
              </p:cNvPr>
              <p:cNvSpPr/>
              <p:nvPr/>
            </p:nvSpPr>
            <p:spPr>
              <a:xfrm>
                <a:off x="8093002" y="3091258"/>
                <a:ext cx="17723" cy="10016"/>
              </a:xfrm>
              <a:custGeom>
                <a:avLst/>
                <a:gdLst/>
                <a:ahLst/>
                <a:cxnLst/>
                <a:rect l="0" t="0" r="0" b="0"/>
                <a:pathLst>
                  <a:path w="120000" h="120000" extrusionOk="0">
                    <a:moveTo>
                      <a:pt x="72000" y="80000"/>
                    </a:moveTo>
                    <a:cubicBezTo>
                      <a:pt x="48000" y="80000"/>
                      <a:pt x="0" y="40000"/>
                      <a:pt x="0" y="40000"/>
                    </a:cubicBezTo>
                    <a:cubicBezTo>
                      <a:pt x="0" y="40000"/>
                      <a:pt x="96000" y="0"/>
                      <a:pt x="96000" y="40000"/>
                    </a:cubicBezTo>
                    <a:cubicBezTo>
                      <a:pt x="120000" y="80000"/>
                      <a:pt x="96000" y="120000"/>
                      <a:pt x="72000" y="80000"/>
                    </a:cubicBezTo>
                    <a:cubicBezTo>
                      <a:pt x="24000" y="80000"/>
                      <a:pt x="120000" y="120000"/>
                      <a:pt x="72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3" name="Shape 2378">
                <a:extLst>
                  <a:ext uri="{FF2B5EF4-FFF2-40B4-BE49-F238E27FC236}">
                    <a16:creationId xmlns:a16="http://schemas.microsoft.com/office/drawing/2014/main" id="{7752FD07-F773-3560-4E25-A022B425AF22}"/>
                  </a:ext>
                  <a:ext uri="{C183D7F6-B498-43B3-948B-1728B52AA6E4}">
                    <adec:decorative xmlns:adec="http://schemas.microsoft.com/office/drawing/2017/decorative" val="1"/>
                  </a:ext>
                </a:extLst>
              </p:cNvPr>
              <p:cNvSpPr/>
              <p:nvPr/>
            </p:nvSpPr>
            <p:spPr>
              <a:xfrm>
                <a:off x="8020927" y="3116297"/>
                <a:ext cx="20086" cy="36307"/>
              </a:xfrm>
              <a:custGeom>
                <a:avLst/>
                <a:gdLst/>
                <a:ahLst/>
                <a:cxnLst/>
                <a:rect l="0" t="0" r="0" b="0"/>
                <a:pathLst>
                  <a:path w="120000" h="120000" extrusionOk="0">
                    <a:moveTo>
                      <a:pt x="120000" y="24000"/>
                    </a:moveTo>
                    <a:cubicBezTo>
                      <a:pt x="120000" y="0"/>
                      <a:pt x="0" y="120000"/>
                      <a:pt x="60000" y="108000"/>
                    </a:cubicBezTo>
                    <a:cubicBezTo>
                      <a:pt x="80000" y="108000"/>
                      <a:pt x="120000" y="36000"/>
                      <a:pt x="120000" y="24000"/>
                    </a:cubicBezTo>
                    <a:cubicBezTo>
                      <a:pt x="120000" y="12000"/>
                      <a:pt x="120000" y="36000"/>
                      <a:pt x="120000"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4" name="Shape 2379">
                <a:extLst>
                  <a:ext uri="{FF2B5EF4-FFF2-40B4-BE49-F238E27FC236}">
                    <a16:creationId xmlns:a16="http://schemas.microsoft.com/office/drawing/2014/main" id="{52B648AE-3099-40F1-4266-5223CC8E2B50}"/>
                  </a:ext>
                  <a:ext uri="{C183D7F6-B498-43B3-948B-1728B52AA6E4}">
                    <adec:decorative xmlns:adec="http://schemas.microsoft.com/office/drawing/2017/decorative" val="1"/>
                  </a:ext>
                </a:extLst>
              </p:cNvPr>
              <p:cNvSpPr/>
              <p:nvPr/>
            </p:nvSpPr>
            <p:spPr>
              <a:xfrm>
                <a:off x="8051649" y="3053698"/>
                <a:ext cx="14179" cy="15024"/>
              </a:xfrm>
              <a:custGeom>
                <a:avLst/>
                <a:gdLst/>
                <a:ahLst/>
                <a:cxnLst/>
                <a:rect l="0" t="0" r="0" b="0"/>
                <a:pathLst>
                  <a:path w="120000" h="120000" extrusionOk="0">
                    <a:moveTo>
                      <a:pt x="90000" y="90000"/>
                    </a:moveTo>
                    <a:cubicBezTo>
                      <a:pt x="60000" y="90000"/>
                      <a:pt x="0" y="60000"/>
                      <a:pt x="30000" y="30000"/>
                    </a:cubicBezTo>
                    <a:cubicBezTo>
                      <a:pt x="60000" y="30000"/>
                      <a:pt x="90000" y="0"/>
                      <a:pt x="90000" y="0"/>
                    </a:cubicBezTo>
                    <a:cubicBezTo>
                      <a:pt x="120000" y="0"/>
                      <a:pt x="120000" y="60000"/>
                      <a:pt x="90000" y="90000"/>
                    </a:cubicBezTo>
                    <a:cubicBezTo>
                      <a:pt x="60000" y="120000"/>
                      <a:pt x="120000" y="60000"/>
                      <a:pt x="90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5" name="Shape 2380">
                <a:extLst>
                  <a:ext uri="{FF2B5EF4-FFF2-40B4-BE49-F238E27FC236}">
                    <a16:creationId xmlns:a16="http://schemas.microsoft.com/office/drawing/2014/main" id="{CC22551F-581C-BD0A-9162-03888DC2AE5B}"/>
                  </a:ext>
                  <a:ext uri="{C183D7F6-B498-43B3-948B-1728B52AA6E4}">
                    <adec:decorative xmlns:adec="http://schemas.microsoft.com/office/drawing/2017/decorative" val="1"/>
                  </a:ext>
                </a:extLst>
              </p:cNvPr>
              <p:cNvSpPr/>
              <p:nvPr/>
            </p:nvSpPr>
            <p:spPr>
              <a:xfrm>
                <a:off x="7913405" y="3167628"/>
                <a:ext cx="20086" cy="33803"/>
              </a:xfrm>
              <a:custGeom>
                <a:avLst/>
                <a:gdLst/>
                <a:ahLst/>
                <a:cxnLst/>
                <a:rect l="0" t="0" r="0" b="0"/>
                <a:pathLst>
                  <a:path w="120000" h="120000" extrusionOk="0">
                    <a:moveTo>
                      <a:pt x="120000" y="26666"/>
                    </a:moveTo>
                    <a:cubicBezTo>
                      <a:pt x="120000" y="13333"/>
                      <a:pt x="120000" y="53333"/>
                      <a:pt x="120000" y="53333"/>
                    </a:cubicBezTo>
                    <a:cubicBezTo>
                      <a:pt x="120000" y="80000"/>
                      <a:pt x="120000" y="106666"/>
                      <a:pt x="100000" y="120000"/>
                    </a:cubicBezTo>
                    <a:cubicBezTo>
                      <a:pt x="100000" y="120000"/>
                      <a:pt x="0" y="66666"/>
                      <a:pt x="0" y="40000"/>
                    </a:cubicBezTo>
                    <a:cubicBezTo>
                      <a:pt x="0" y="40000"/>
                      <a:pt x="40000" y="26666"/>
                      <a:pt x="60000" y="40000"/>
                    </a:cubicBezTo>
                    <a:cubicBezTo>
                      <a:pt x="80000" y="53333"/>
                      <a:pt x="100000" y="53333"/>
                      <a:pt x="120000" y="26666"/>
                    </a:cubicBezTo>
                    <a:cubicBezTo>
                      <a:pt x="120000" y="0"/>
                      <a:pt x="120000" y="40000"/>
                      <a:pt x="120000" y="2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6" name="Shape 2381">
                <a:extLst>
                  <a:ext uri="{FF2B5EF4-FFF2-40B4-BE49-F238E27FC236}">
                    <a16:creationId xmlns:a16="http://schemas.microsoft.com/office/drawing/2014/main" id="{54402242-6671-8453-DD66-3301FD3DCC30}"/>
                  </a:ext>
                  <a:ext uri="{C183D7F6-B498-43B3-948B-1728B52AA6E4}">
                    <adec:decorative xmlns:adec="http://schemas.microsoft.com/office/drawing/2017/decorative" val="1"/>
                  </a:ext>
                </a:extLst>
              </p:cNvPr>
              <p:cNvSpPr/>
              <p:nvPr/>
            </p:nvSpPr>
            <p:spPr>
              <a:xfrm>
                <a:off x="7888593" y="3175140"/>
                <a:ext cx="28357" cy="30047"/>
              </a:xfrm>
              <a:custGeom>
                <a:avLst/>
                <a:gdLst/>
                <a:ahLst/>
                <a:cxnLst/>
                <a:rect l="0" t="0" r="0" b="0"/>
                <a:pathLst>
                  <a:path w="120000" h="120000" extrusionOk="0">
                    <a:moveTo>
                      <a:pt x="90000" y="105000"/>
                    </a:moveTo>
                    <a:cubicBezTo>
                      <a:pt x="75000" y="120000"/>
                      <a:pt x="0" y="75000"/>
                      <a:pt x="15000" y="60000"/>
                    </a:cubicBezTo>
                    <a:cubicBezTo>
                      <a:pt x="45000" y="0"/>
                      <a:pt x="120000" y="75000"/>
                      <a:pt x="90000" y="105000"/>
                    </a:cubicBezTo>
                    <a:cubicBezTo>
                      <a:pt x="75000" y="120000"/>
                      <a:pt x="105000" y="90000"/>
                      <a:pt x="90000" y="10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7" name="Shape 2382">
                <a:extLst>
                  <a:ext uri="{FF2B5EF4-FFF2-40B4-BE49-F238E27FC236}">
                    <a16:creationId xmlns:a16="http://schemas.microsoft.com/office/drawing/2014/main" id="{C146A257-91E3-D325-758B-8D1CD4F6180D}"/>
                  </a:ext>
                  <a:ext uri="{C183D7F6-B498-43B3-948B-1728B52AA6E4}">
                    <adec:decorative xmlns:adec="http://schemas.microsoft.com/office/drawing/2017/decorative" val="1"/>
                  </a:ext>
                </a:extLst>
              </p:cNvPr>
              <p:cNvSpPr/>
              <p:nvPr/>
            </p:nvSpPr>
            <p:spPr>
              <a:xfrm>
                <a:off x="7764529" y="3554491"/>
                <a:ext cx="16542" cy="13772"/>
              </a:xfrm>
              <a:custGeom>
                <a:avLst/>
                <a:gdLst/>
                <a:ahLst/>
                <a:cxnLst/>
                <a:rect l="0" t="0" r="0" b="0"/>
                <a:pathLst>
                  <a:path w="120000" h="120000" extrusionOk="0">
                    <a:moveTo>
                      <a:pt x="96000" y="60000"/>
                    </a:moveTo>
                    <a:cubicBezTo>
                      <a:pt x="120000" y="30000"/>
                      <a:pt x="96000" y="120000"/>
                      <a:pt x="72000" y="90000"/>
                    </a:cubicBezTo>
                    <a:cubicBezTo>
                      <a:pt x="72000" y="90000"/>
                      <a:pt x="0" y="60000"/>
                      <a:pt x="0" y="60000"/>
                    </a:cubicBezTo>
                    <a:cubicBezTo>
                      <a:pt x="0" y="60000"/>
                      <a:pt x="72000" y="0"/>
                      <a:pt x="96000" y="0"/>
                    </a:cubicBezTo>
                    <a:cubicBezTo>
                      <a:pt x="96000" y="0"/>
                      <a:pt x="72000" y="60000"/>
                      <a:pt x="96000" y="60000"/>
                    </a:cubicBezTo>
                    <a:cubicBezTo>
                      <a:pt x="120000" y="30000"/>
                      <a:pt x="72000" y="60000"/>
                      <a:pt x="96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8" name="Shape 2383">
                <a:extLst>
                  <a:ext uri="{FF2B5EF4-FFF2-40B4-BE49-F238E27FC236}">
                    <a16:creationId xmlns:a16="http://schemas.microsoft.com/office/drawing/2014/main" id="{DC45D3A0-3E78-29B7-BF15-AAC59068255A}"/>
                  </a:ext>
                  <a:ext uri="{C183D7F6-B498-43B3-948B-1728B52AA6E4}">
                    <adec:decorative xmlns:adec="http://schemas.microsoft.com/office/drawing/2017/decorative" val="1"/>
                  </a:ext>
                </a:extLst>
              </p:cNvPr>
              <p:cNvSpPr/>
              <p:nvPr/>
            </p:nvSpPr>
            <p:spPr>
              <a:xfrm>
                <a:off x="7594383" y="3105029"/>
                <a:ext cx="21267" cy="22535"/>
              </a:xfrm>
              <a:custGeom>
                <a:avLst/>
                <a:gdLst/>
                <a:ahLst/>
                <a:cxnLst/>
                <a:rect l="0" t="0" r="0" b="0"/>
                <a:pathLst>
                  <a:path w="120000" h="120000" extrusionOk="0">
                    <a:moveTo>
                      <a:pt x="100000" y="20000"/>
                    </a:moveTo>
                    <a:cubicBezTo>
                      <a:pt x="120000" y="40000"/>
                      <a:pt x="80000" y="60000"/>
                      <a:pt x="80000" y="100000"/>
                    </a:cubicBezTo>
                    <a:cubicBezTo>
                      <a:pt x="60000" y="120000"/>
                      <a:pt x="40000" y="120000"/>
                      <a:pt x="20000" y="100000"/>
                    </a:cubicBezTo>
                    <a:cubicBezTo>
                      <a:pt x="0" y="80000"/>
                      <a:pt x="100000" y="0"/>
                      <a:pt x="100000" y="20000"/>
                    </a:cubicBezTo>
                    <a:cubicBezTo>
                      <a:pt x="120000" y="40000"/>
                      <a:pt x="100000" y="0"/>
                      <a:pt x="100000" y="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29" name="Shape 2384">
                <a:extLst>
                  <a:ext uri="{FF2B5EF4-FFF2-40B4-BE49-F238E27FC236}">
                    <a16:creationId xmlns:a16="http://schemas.microsoft.com/office/drawing/2014/main" id="{A3BB0A29-808A-A9BE-8228-01C675DD9A70}"/>
                  </a:ext>
                  <a:ext uri="{C183D7F6-B498-43B3-948B-1728B52AA6E4}">
                    <adec:decorative xmlns:adec="http://schemas.microsoft.com/office/drawing/2017/decorative" val="1"/>
                  </a:ext>
                </a:extLst>
              </p:cNvPr>
              <p:cNvSpPr/>
              <p:nvPr/>
            </p:nvSpPr>
            <p:spPr>
              <a:xfrm>
                <a:off x="7605019" y="3131320"/>
                <a:ext cx="10634" cy="11267"/>
              </a:xfrm>
              <a:custGeom>
                <a:avLst/>
                <a:gdLst/>
                <a:ahLst/>
                <a:cxnLst/>
                <a:rect l="0" t="0" r="0" b="0"/>
                <a:pathLst>
                  <a:path w="120000" h="120000" extrusionOk="0">
                    <a:moveTo>
                      <a:pt x="120000" y="40000"/>
                    </a:moveTo>
                    <a:cubicBezTo>
                      <a:pt x="80000" y="40000"/>
                      <a:pt x="0" y="40000"/>
                      <a:pt x="0" y="80000"/>
                    </a:cubicBezTo>
                    <a:cubicBezTo>
                      <a:pt x="0" y="120000"/>
                      <a:pt x="80000" y="120000"/>
                      <a:pt x="80000" y="120000"/>
                    </a:cubicBezTo>
                    <a:cubicBezTo>
                      <a:pt x="120000" y="120000"/>
                      <a:pt x="120000" y="0"/>
                      <a:pt x="120000" y="40000"/>
                    </a:cubicBezTo>
                    <a:cubicBezTo>
                      <a:pt x="80000" y="40000"/>
                      <a:pt x="120000" y="40000"/>
                      <a:pt x="12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0" name="Shape 2385">
                <a:extLst>
                  <a:ext uri="{FF2B5EF4-FFF2-40B4-BE49-F238E27FC236}">
                    <a16:creationId xmlns:a16="http://schemas.microsoft.com/office/drawing/2014/main" id="{7A6AC9FF-8748-903A-2888-CD3C539A0EA6}"/>
                  </a:ext>
                  <a:ext uri="{C183D7F6-B498-43B3-948B-1728B52AA6E4}">
                    <adec:decorative xmlns:adec="http://schemas.microsoft.com/office/drawing/2017/decorative" val="1"/>
                  </a:ext>
                </a:extLst>
              </p:cNvPr>
              <p:cNvSpPr/>
              <p:nvPr/>
            </p:nvSpPr>
            <p:spPr>
              <a:xfrm>
                <a:off x="7615652" y="3142589"/>
                <a:ext cx="5908" cy="37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1" name="Shape 2386">
                <a:extLst>
                  <a:ext uri="{FF2B5EF4-FFF2-40B4-BE49-F238E27FC236}">
                    <a16:creationId xmlns:a16="http://schemas.microsoft.com/office/drawing/2014/main" id="{D0E0F506-0B04-2475-258C-0563BCBCB59B}"/>
                  </a:ext>
                  <a:ext uri="{C183D7F6-B498-43B3-948B-1728B52AA6E4}">
                    <adec:decorative xmlns:adec="http://schemas.microsoft.com/office/drawing/2017/decorative" val="1"/>
                  </a:ext>
                </a:extLst>
              </p:cNvPr>
              <p:cNvSpPr/>
              <p:nvPr/>
            </p:nvSpPr>
            <p:spPr>
              <a:xfrm>
                <a:off x="7615652" y="3152605"/>
                <a:ext cx="3544" cy="7512"/>
              </a:xfrm>
              <a:custGeom>
                <a:avLst/>
                <a:gdLst/>
                <a:ahLst/>
                <a:cxnLst/>
                <a:rect l="0" t="0" r="0" b="0"/>
                <a:pathLst>
                  <a:path w="120000" h="120000" extrusionOk="0">
                    <a:moveTo>
                      <a:pt x="120000" y="0"/>
                    </a:moveTo>
                    <a:cubicBezTo>
                      <a:pt x="120000" y="60000"/>
                      <a:pt x="0" y="120000"/>
                      <a:pt x="0" y="120000"/>
                    </a:cubicBezTo>
                    <a:cubicBezTo>
                      <a:pt x="12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2" name="Shape 2387">
                <a:extLst>
                  <a:ext uri="{FF2B5EF4-FFF2-40B4-BE49-F238E27FC236}">
                    <a16:creationId xmlns:a16="http://schemas.microsoft.com/office/drawing/2014/main" id="{F7F3B16F-D43A-5D00-43EC-63BF26B628F0}"/>
                  </a:ext>
                  <a:ext uri="{C183D7F6-B498-43B3-948B-1728B52AA6E4}">
                    <adec:decorative xmlns:adec="http://schemas.microsoft.com/office/drawing/2017/decorative" val="1"/>
                  </a:ext>
                </a:extLst>
              </p:cNvPr>
              <p:cNvSpPr/>
              <p:nvPr/>
            </p:nvSpPr>
            <p:spPr>
              <a:xfrm>
                <a:off x="7615652" y="3160116"/>
                <a:ext cx="5908" cy="3755"/>
              </a:xfrm>
              <a:custGeom>
                <a:avLst/>
                <a:gdLst/>
                <a:ahLst/>
                <a:cxnLst/>
                <a:rect l="0" t="0" r="0" b="0"/>
                <a:pathLst>
                  <a:path w="120000" h="120000" extrusionOk="0">
                    <a:moveTo>
                      <a:pt x="120000" y="0"/>
                    </a:moveTo>
                    <a:cubicBezTo>
                      <a:pt x="60000" y="0"/>
                      <a:pt x="0" y="120000"/>
                      <a:pt x="60000" y="120000"/>
                    </a:cubicBezTo>
                    <a:cubicBezTo>
                      <a:pt x="120000" y="12000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3" name="Shape 2388">
                <a:extLst>
                  <a:ext uri="{FF2B5EF4-FFF2-40B4-BE49-F238E27FC236}">
                    <a16:creationId xmlns:a16="http://schemas.microsoft.com/office/drawing/2014/main" id="{A7533E7A-DE36-8918-797D-88A48F91412B}"/>
                  </a:ext>
                  <a:ext uri="{C183D7F6-B498-43B3-948B-1728B52AA6E4}">
                    <adec:decorative xmlns:adec="http://schemas.microsoft.com/office/drawing/2017/decorative" val="1"/>
                  </a:ext>
                </a:extLst>
              </p:cNvPr>
              <p:cNvSpPr/>
              <p:nvPr/>
            </p:nvSpPr>
            <p:spPr>
              <a:xfrm>
                <a:off x="7642828" y="3215203"/>
                <a:ext cx="3544" cy="7512"/>
              </a:xfrm>
              <a:custGeom>
                <a:avLst/>
                <a:gdLst/>
                <a:ahLst/>
                <a:cxnLst/>
                <a:rect l="0" t="0" r="0" b="0"/>
                <a:pathLst>
                  <a:path w="120000" h="120000" extrusionOk="0">
                    <a:moveTo>
                      <a:pt x="0" y="0"/>
                    </a:moveTo>
                    <a:cubicBezTo>
                      <a:pt x="0" y="60000"/>
                      <a:pt x="0" y="120000"/>
                      <a:pt x="0" y="120000"/>
                    </a:cubicBezTo>
                    <a:cubicBezTo>
                      <a:pt x="0" y="120000"/>
                      <a:pt x="120000" y="0"/>
                      <a:pt x="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4" name="Shape 2389">
                <a:extLst>
                  <a:ext uri="{FF2B5EF4-FFF2-40B4-BE49-F238E27FC236}">
                    <a16:creationId xmlns:a16="http://schemas.microsoft.com/office/drawing/2014/main" id="{B488C928-8744-87BE-BDE8-A67B97844606}"/>
                  </a:ext>
                  <a:ext uri="{C183D7F6-B498-43B3-948B-1728B52AA6E4}">
                    <adec:decorative xmlns:adec="http://schemas.microsoft.com/office/drawing/2017/decorative" val="1"/>
                  </a:ext>
                </a:extLst>
              </p:cNvPr>
              <p:cNvSpPr/>
              <p:nvPr/>
            </p:nvSpPr>
            <p:spPr>
              <a:xfrm>
                <a:off x="7694817" y="3049942"/>
                <a:ext cx="7089" cy="15024"/>
              </a:xfrm>
              <a:custGeom>
                <a:avLst/>
                <a:gdLst/>
                <a:ahLst/>
                <a:cxnLst/>
                <a:rect l="0" t="0" r="0" b="0"/>
                <a:pathLst>
                  <a:path w="120000" h="120000" extrusionOk="0">
                    <a:moveTo>
                      <a:pt x="60000" y="120000"/>
                    </a:moveTo>
                    <a:cubicBezTo>
                      <a:pt x="0" y="90000"/>
                      <a:pt x="0" y="30000"/>
                      <a:pt x="120000" y="30000"/>
                    </a:cubicBezTo>
                    <a:cubicBezTo>
                      <a:pt x="120000" y="0"/>
                      <a:pt x="120000" y="120000"/>
                      <a:pt x="60000" y="120000"/>
                    </a:cubicBezTo>
                    <a:cubicBezTo>
                      <a:pt x="0" y="90000"/>
                      <a:pt x="60000" y="120000"/>
                      <a:pt x="6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5" name="Shape 2390">
                <a:extLst>
                  <a:ext uri="{FF2B5EF4-FFF2-40B4-BE49-F238E27FC236}">
                    <a16:creationId xmlns:a16="http://schemas.microsoft.com/office/drawing/2014/main" id="{9C940C32-5918-CB12-5DEF-45D89EBEE0A3}"/>
                  </a:ext>
                  <a:ext uri="{C183D7F6-B498-43B3-948B-1728B52AA6E4}">
                    <adec:decorative xmlns:adec="http://schemas.microsoft.com/office/drawing/2017/decorative" val="1"/>
                  </a:ext>
                </a:extLst>
              </p:cNvPr>
              <p:cNvSpPr/>
              <p:nvPr/>
            </p:nvSpPr>
            <p:spPr>
              <a:xfrm>
                <a:off x="6444727" y="5392402"/>
                <a:ext cx="41354" cy="22535"/>
              </a:xfrm>
              <a:custGeom>
                <a:avLst/>
                <a:gdLst/>
                <a:ahLst/>
                <a:cxnLst/>
                <a:rect l="0" t="0" r="0" b="0"/>
                <a:pathLst>
                  <a:path w="120000" h="120000" extrusionOk="0">
                    <a:moveTo>
                      <a:pt x="100000" y="60000"/>
                    </a:moveTo>
                    <a:cubicBezTo>
                      <a:pt x="90000" y="60000"/>
                      <a:pt x="90000" y="40000"/>
                      <a:pt x="80000" y="40000"/>
                    </a:cubicBezTo>
                    <a:cubicBezTo>
                      <a:pt x="70000" y="40000"/>
                      <a:pt x="60000" y="40000"/>
                      <a:pt x="50000" y="40000"/>
                    </a:cubicBezTo>
                    <a:cubicBezTo>
                      <a:pt x="40000" y="40000"/>
                      <a:pt x="40000" y="0"/>
                      <a:pt x="30000" y="20000"/>
                    </a:cubicBezTo>
                    <a:cubicBezTo>
                      <a:pt x="30000" y="20000"/>
                      <a:pt x="0" y="60000"/>
                      <a:pt x="0" y="60000"/>
                    </a:cubicBezTo>
                    <a:cubicBezTo>
                      <a:pt x="0" y="60000"/>
                      <a:pt x="20000" y="100000"/>
                      <a:pt x="20000" y="100000"/>
                    </a:cubicBezTo>
                    <a:cubicBezTo>
                      <a:pt x="30000" y="120000"/>
                      <a:pt x="50000" y="100000"/>
                      <a:pt x="60000" y="100000"/>
                    </a:cubicBezTo>
                    <a:cubicBezTo>
                      <a:pt x="70000" y="100000"/>
                      <a:pt x="110000" y="80000"/>
                      <a:pt x="110000" y="60000"/>
                    </a:cubicBezTo>
                    <a:cubicBezTo>
                      <a:pt x="100000" y="60000"/>
                      <a:pt x="100000" y="60000"/>
                      <a:pt x="100000" y="60000"/>
                    </a:cubicBezTo>
                    <a:cubicBezTo>
                      <a:pt x="90000" y="60000"/>
                      <a:pt x="120000" y="40000"/>
                      <a:pt x="10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6" name="Shape 2391">
                <a:extLst>
                  <a:ext uri="{FF2B5EF4-FFF2-40B4-BE49-F238E27FC236}">
                    <a16:creationId xmlns:a16="http://schemas.microsoft.com/office/drawing/2014/main" id="{5FEFD4CF-9940-8829-B86D-C70C94EB9BC7}"/>
                  </a:ext>
                  <a:ext uri="{C183D7F6-B498-43B3-948B-1728B52AA6E4}">
                    <adec:decorative xmlns:adec="http://schemas.microsoft.com/office/drawing/2017/decorative" val="1"/>
                  </a:ext>
                </a:extLst>
              </p:cNvPr>
              <p:cNvSpPr/>
              <p:nvPr/>
            </p:nvSpPr>
            <p:spPr>
              <a:xfrm>
                <a:off x="6441181" y="5414937"/>
                <a:ext cx="30720" cy="22535"/>
              </a:xfrm>
              <a:custGeom>
                <a:avLst/>
                <a:gdLst/>
                <a:ahLst/>
                <a:cxnLst/>
                <a:rect l="0" t="0" r="0" b="0"/>
                <a:pathLst>
                  <a:path w="120000" h="120000" extrusionOk="0">
                    <a:moveTo>
                      <a:pt x="93333" y="60000"/>
                    </a:moveTo>
                    <a:cubicBezTo>
                      <a:pt x="93333" y="40000"/>
                      <a:pt x="0" y="0"/>
                      <a:pt x="0" y="20000"/>
                    </a:cubicBezTo>
                    <a:cubicBezTo>
                      <a:pt x="0" y="20000"/>
                      <a:pt x="26666" y="40000"/>
                      <a:pt x="26666" y="40000"/>
                    </a:cubicBezTo>
                    <a:cubicBezTo>
                      <a:pt x="40000" y="60000"/>
                      <a:pt x="13333" y="80000"/>
                      <a:pt x="13333" y="100000"/>
                    </a:cubicBezTo>
                    <a:cubicBezTo>
                      <a:pt x="13333" y="120000"/>
                      <a:pt x="40000" y="100000"/>
                      <a:pt x="40000" y="100000"/>
                    </a:cubicBezTo>
                    <a:cubicBezTo>
                      <a:pt x="53333" y="80000"/>
                      <a:pt x="40000" y="100000"/>
                      <a:pt x="53333" y="100000"/>
                    </a:cubicBezTo>
                    <a:cubicBezTo>
                      <a:pt x="66666" y="120000"/>
                      <a:pt x="120000" y="80000"/>
                      <a:pt x="93333" y="60000"/>
                    </a:cubicBezTo>
                    <a:cubicBezTo>
                      <a:pt x="80000" y="40000"/>
                      <a:pt x="106666" y="60000"/>
                      <a:pt x="93333"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7" name="Shape 2392">
                <a:extLst>
                  <a:ext uri="{FF2B5EF4-FFF2-40B4-BE49-F238E27FC236}">
                    <a16:creationId xmlns:a16="http://schemas.microsoft.com/office/drawing/2014/main" id="{B9DBBC08-ED65-E317-BFFC-0578C8749BA7}"/>
                  </a:ext>
                  <a:ext uri="{C183D7F6-B498-43B3-948B-1728B52AA6E4}">
                    <adec:decorative xmlns:adec="http://schemas.microsoft.com/office/drawing/2017/decorative" val="1"/>
                  </a:ext>
                </a:extLst>
              </p:cNvPr>
              <p:cNvSpPr/>
              <p:nvPr/>
            </p:nvSpPr>
            <p:spPr>
              <a:xfrm>
                <a:off x="6437638" y="5386143"/>
                <a:ext cx="27175" cy="17528"/>
              </a:xfrm>
              <a:custGeom>
                <a:avLst/>
                <a:gdLst/>
                <a:ahLst/>
                <a:cxnLst/>
                <a:rect l="0" t="0" r="0" b="0"/>
                <a:pathLst>
                  <a:path w="120000" h="120000" extrusionOk="0">
                    <a:moveTo>
                      <a:pt x="90000" y="0"/>
                    </a:moveTo>
                    <a:cubicBezTo>
                      <a:pt x="75000" y="0"/>
                      <a:pt x="60000" y="24000"/>
                      <a:pt x="45000" y="24000"/>
                    </a:cubicBezTo>
                    <a:cubicBezTo>
                      <a:pt x="30000" y="0"/>
                      <a:pt x="0" y="24000"/>
                      <a:pt x="0" y="24000"/>
                    </a:cubicBezTo>
                    <a:cubicBezTo>
                      <a:pt x="15000" y="0"/>
                      <a:pt x="0" y="96000"/>
                      <a:pt x="0" y="72000"/>
                    </a:cubicBezTo>
                    <a:cubicBezTo>
                      <a:pt x="15000" y="120000"/>
                      <a:pt x="60000" y="72000"/>
                      <a:pt x="75000" y="48000"/>
                    </a:cubicBezTo>
                    <a:cubicBezTo>
                      <a:pt x="90000" y="48000"/>
                      <a:pt x="120000" y="0"/>
                      <a:pt x="90000" y="0"/>
                    </a:cubicBezTo>
                    <a:cubicBezTo>
                      <a:pt x="75000" y="0"/>
                      <a:pt x="120000" y="0"/>
                      <a:pt x="9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8" name="Shape 2393">
                <a:extLst>
                  <a:ext uri="{FF2B5EF4-FFF2-40B4-BE49-F238E27FC236}">
                    <a16:creationId xmlns:a16="http://schemas.microsoft.com/office/drawing/2014/main" id="{B1275AC0-9625-3372-EAE0-2DDDBDA56CCC}"/>
                  </a:ext>
                  <a:ext uri="{C183D7F6-B498-43B3-948B-1728B52AA6E4}">
                    <adec:decorative xmlns:adec="http://schemas.microsoft.com/office/drawing/2017/decorative" val="1"/>
                  </a:ext>
                </a:extLst>
              </p:cNvPr>
              <p:cNvSpPr/>
              <p:nvPr/>
            </p:nvSpPr>
            <p:spPr>
              <a:xfrm>
                <a:off x="6423459" y="5399914"/>
                <a:ext cx="28357" cy="18780"/>
              </a:xfrm>
              <a:custGeom>
                <a:avLst/>
                <a:gdLst/>
                <a:ahLst/>
                <a:cxnLst/>
                <a:rect l="0" t="0" r="0" b="0"/>
                <a:pathLst>
                  <a:path w="120000" h="120000" extrusionOk="0">
                    <a:moveTo>
                      <a:pt x="105000" y="96000"/>
                    </a:moveTo>
                    <a:cubicBezTo>
                      <a:pt x="90000" y="72000"/>
                      <a:pt x="0" y="0"/>
                      <a:pt x="15000" y="24000"/>
                    </a:cubicBezTo>
                    <a:cubicBezTo>
                      <a:pt x="30000" y="48000"/>
                      <a:pt x="120000" y="120000"/>
                      <a:pt x="105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39" name="Shape 2394">
                <a:extLst>
                  <a:ext uri="{FF2B5EF4-FFF2-40B4-BE49-F238E27FC236}">
                    <a16:creationId xmlns:a16="http://schemas.microsoft.com/office/drawing/2014/main" id="{2609C4E9-32AF-8B2C-B7D8-68C3A34F7001}"/>
                  </a:ext>
                  <a:ext uri="{C183D7F6-B498-43B3-948B-1728B52AA6E4}">
                    <adec:decorative xmlns:adec="http://schemas.microsoft.com/office/drawing/2017/decorative" val="1"/>
                  </a:ext>
                </a:extLst>
              </p:cNvPr>
              <p:cNvSpPr/>
              <p:nvPr/>
            </p:nvSpPr>
            <p:spPr>
              <a:xfrm>
                <a:off x="6416370" y="5374874"/>
                <a:ext cx="10634" cy="11267"/>
              </a:xfrm>
              <a:custGeom>
                <a:avLst/>
                <a:gdLst/>
                <a:ahLst/>
                <a:cxnLst/>
                <a:rect l="0" t="0" r="0" b="0"/>
                <a:pathLst>
                  <a:path w="120000" h="120000" extrusionOk="0">
                    <a:moveTo>
                      <a:pt x="80000" y="80000"/>
                    </a:moveTo>
                    <a:cubicBezTo>
                      <a:pt x="80000" y="120000"/>
                      <a:pt x="40000" y="80000"/>
                      <a:pt x="0" y="40000"/>
                    </a:cubicBezTo>
                    <a:cubicBezTo>
                      <a:pt x="0" y="0"/>
                      <a:pt x="120000" y="0"/>
                      <a:pt x="80000" y="80000"/>
                    </a:cubicBezTo>
                    <a:cubicBezTo>
                      <a:pt x="80000" y="120000"/>
                      <a:pt x="80000" y="40000"/>
                      <a:pt x="80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0" name="Shape 2395">
                <a:extLst>
                  <a:ext uri="{FF2B5EF4-FFF2-40B4-BE49-F238E27FC236}">
                    <a16:creationId xmlns:a16="http://schemas.microsoft.com/office/drawing/2014/main" id="{633CCA75-7E96-1370-C522-C9062C4AFD4F}"/>
                  </a:ext>
                  <a:ext uri="{C183D7F6-B498-43B3-948B-1728B52AA6E4}">
                    <adec:decorative xmlns:adec="http://schemas.microsoft.com/office/drawing/2017/decorative" val="1"/>
                  </a:ext>
                </a:extLst>
              </p:cNvPr>
              <p:cNvSpPr/>
              <p:nvPr/>
            </p:nvSpPr>
            <p:spPr>
              <a:xfrm>
                <a:off x="6416370" y="5344827"/>
                <a:ext cx="24812" cy="26292"/>
              </a:xfrm>
              <a:custGeom>
                <a:avLst/>
                <a:gdLst/>
                <a:ahLst/>
                <a:cxnLst/>
                <a:rect l="0" t="0" r="0" b="0"/>
                <a:pathLst>
                  <a:path w="120000" h="120000" extrusionOk="0">
                    <a:moveTo>
                      <a:pt x="85714" y="34285"/>
                    </a:moveTo>
                    <a:cubicBezTo>
                      <a:pt x="85714" y="17142"/>
                      <a:pt x="68571" y="17142"/>
                      <a:pt x="68571" y="0"/>
                    </a:cubicBezTo>
                    <a:cubicBezTo>
                      <a:pt x="51428" y="0"/>
                      <a:pt x="17142" y="0"/>
                      <a:pt x="34285" y="17142"/>
                    </a:cubicBezTo>
                    <a:cubicBezTo>
                      <a:pt x="68571" y="51428"/>
                      <a:pt x="17142" y="34285"/>
                      <a:pt x="0" y="17142"/>
                    </a:cubicBezTo>
                    <a:cubicBezTo>
                      <a:pt x="17142" y="51428"/>
                      <a:pt x="34285" y="51428"/>
                      <a:pt x="34285" y="68571"/>
                    </a:cubicBezTo>
                    <a:cubicBezTo>
                      <a:pt x="51428" y="102857"/>
                      <a:pt x="17142" y="85714"/>
                      <a:pt x="0" y="102857"/>
                    </a:cubicBezTo>
                    <a:cubicBezTo>
                      <a:pt x="0" y="119999"/>
                      <a:pt x="68571" y="102857"/>
                      <a:pt x="51428" y="85714"/>
                    </a:cubicBezTo>
                    <a:cubicBezTo>
                      <a:pt x="51428" y="85714"/>
                      <a:pt x="68571" y="51428"/>
                      <a:pt x="68571" y="34285"/>
                    </a:cubicBezTo>
                    <a:cubicBezTo>
                      <a:pt x="68571" y="34285"/>
                      <a:pt x="68571" y="51428"/>
                      <a:pt x="68571" y="68571"/>
                    </a:cubicBezTo>
                    <a:cubicBezTo>
                      <a:pt x="68571" y="51428"/>
                      <a:pt x="102857" y="34285"/>
                      <a:pt x="102857" y="34285"/>
                    </a:cubicBezTo>
                    <a:cubicBezTo>
                      <a:pt x="102857" y="34285"/>
                      <a:pt x="102857" y="34285"/>
                      <a:pt x="85714" y="34285"/>
                    </a:cubicBezTo>
                    <a:cubicBezTo>
                      <a:pt x="85714" y="17142"/>
                      <a:pt x="119999" y="34285"/>
                      <a:pt x="85714" y="3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1" name="Shape 2396">
                <a:extLst>
                  <a:ext uri="{FF2B5EF4-FFF2-40B4-BE49-F238E27FC236}">
                    <a16:creationId xmlns:a16="http://schemas.microsoft.com/office/drawing/2014/main" id="{ABB18282-B522-47DD-0BA7-CD1BBC5CF4A4}"/>
                  </a:ext>
                  <a:ext uri="{C183D7F6-B498-43B3-948B-1728B52AA6E4}">
                    <adec:decorative xmlns:adec="http://schemas.microsoft.com/office/drawing/2017/decorative" val="1"/>
                  </a:ext>
                </a:extLst>
              </p:cNvPr>
              <p:cNvSpPr/>
              <p:nvPr/>
            </p:nvSpPr>
            <p:spPr>
              <a:xfrm>
                <a:off x="6412824" y="5297251"/>
                <a:ext cx="17723" cy="40063"/>
              </a:xfrm>
              <a:custGeom>
                <a:avLst/>
                <a:gdLst/>
                <a:ahLst/>
                <a:cxnLst/>
                <a:rect l="0" t="0" r="0" b="0"/>
                <a:pathLst>
                  <a:path w="120000" h="120000" extrusionOk="0">
                    <a:moveTo>
                      <a:pt x="120000" y="76363"/>
                    </a:moveTo>
                    <a:cubicBezTo>
                      <a:pt x="120000" y="65454"/>
                      <a:pt x="96000" y="0"/>
                      <a:pt x="48000" y="21818"/>
                    </a:cubicBezTo>
                    <a:cubicBezTo>
                      <a:pt x="48000" y="32727"/>
                      <a:pt x="72000" y="65454"/>
                      <a:pt x="24000" y="65454"/>
                    </a:cubicBezTo>
                    <a:cubicBezTo>
                      <a:pt x="0" y="65454"/>
                      <a:pt x="0" y="76363"/>
                      <a:pt x="0" y="98181"/>
                    </a:cubicBezTo>
                    <a:cubicBezTo>
                      <a:pt x="24000" y="98181"/>
                      <a:pt x="48000" y="76363"/>
                      <a:pt x="48000" y="76363"/>
                    </a:cubicBezTo>
                    <a:cubicBezTo>
                      <a:pt x="24000" y="76363"/>
                      <a:pt x="120000" y="120000"/>
                      <a:pt x="120000" y="76363"/>
                    </a:cubicBezTo>
                    <a:cubicBezTo>
                      <a:pt x="120000" y="65454"/>
                      <a:pt x="120000" y="87272"/>
                      <a:pt x="120000" y="763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2" name="Shape 2397">
                <a:extLst>
                  <a:ext uri="{FF2B5EF4-FFF2-40B4-BE49-F238E27FC236}">
                    <a16:creationId xmlns:a16="http://schemas.microsoft.com/office/drawing/2014/main" id="{52EFD380-47AB-9E23-D23B-35CC3D872303}"/>
                  </a:ext>
                  <a:ext uri="{C183D7F6-B498-43B3-948B-1728B52AA6E4}">
                    <adec:decorative xmlns:adec="http://schemas.microsoft.com/office/drawing/2017/decorative" val="1"/>
                  </a:ext>
                </a:extLst>
              </p:cNvPr>
              <p:cNvSpPr/>
              <p:nvPr/>
            </p:nvSpPr>
            <p:spPr>
              <a:xfrm>
                <a:off x="6409281" y="5329802"/>
                <a:ext cx="10634" cy="22535"/>
              </a:xfrm>
              <a:custGeom>
                <a:avLst/>
                <a:gdLst/>
                <a:ahLst/>
                <a:cxnLst/>
                <a:rect l="0" t="0" r="0" b="0"/>
                <a:pathLst>
                  <a:path w="120000" h="120000" extrusionOk="0">
                    <a:moveTo>
                      <a:pt x="120000" y="40000"/>
                    </a:moveTo>
                    <a:cubicBezTo>
                      <a:pt x="80000" y="0"/>
                      <a:pt x="0" y="100000"/>
                      <a:pt x="40000" y="120000"/>
                    </a:cubicBezTo>
                    <a:cubicBezTo>
                      <a:pt x="0" y="100000"/>
                      <a:pt x="120000" y="60000"/>
                      <a:pt x="120000" y="40000"/>
                    </a:cubicBezTo>
                    <a:cubicBezTo>
                      <a:pt x="80000" y="20000"/>
                      <a:pt x="120000" y="40000"/>
                      <a:pt x="12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3" name="Shape 2398">
                <a:extLst>
                  <a:ext uri="{FF2B5EF4-FFF2-40B4-BE49-F238E27FC236}">
                    <a16:creationId xmlns:a16="http://schemas.microsoft.com/office/drawing/2014/main" id="{57162446-D321-2E3A-26B6-353239222392}"/>
                  </a:ext>
                  <a:ext uri="{C183D7F6-B498-43B3-948B-1728B52AA6E4}">
                    <adec:decorative xmlns:adec="http://schemas.microsoft.com/office/drawing/2017/decorative" val="1"/>
                  </a:ext>
                </a:extLst>
              </p:cNvPr>
              <p:cNvSpPr/>
              <p:nvPr/>
            </p:nvSpPr>
            <p:spPr>
              <a:xfrm>
                <a:off x="6409281" y="5282227"/>
                <a:ext cx="17723" cy="26292"/>
              </a:xfrm>
              <a:custGeom>
                <a:avLst/>
                <a:gdLst/>
                <a:ahLst/>
                <a:cxnLst/>
                <a:rect l="0" t="0" r="0" b="0"/>
                <a:pathLst>
                  <a:path w="120000" h="120000" extrusionOk="0">
                    <a:moveTo>
                      <a:pt x="96000" y="34285"/>
                    </a:moveTo>
                    <a:cubicBezTo>
                      <a:pt x="72000" y="51428"/>
                      <a:pt x="72000" y="0"/>
                      <a:pt x="72000" y="0"/>
                    </a:cubicBezTo>
                    <a:cubicBezTo>
                      <a:pt x="72000" y="0"/>
                      <a:pt x="72000" y="51428"/>
                      <a:pt x="48000" y="51428"/>
                    </a:cubicBezTo>
                    <a:cubicBezTo>
                      <a:pt x="48000" y="51428"/>
                      <a:pt x="48000" y="34285"/>
                      <a:pt x="24000" y="34285"/>
                    </a:cubicBezTo>
                    <a:cubicBezTo>
                      <a:pt x="48000" y="34285"/>
                      <a:pt x="0" y="85714"/>
                      <a:pt x="0" y="85714"/>
                    </a:cubicBezTo>
                    <a:cubicBezTo>
                      <a:pt x="0" y="68571"/>
                      <a:pt x="96000" y="85714"/>
                      <a:pt x="48000" y="119999"/>
                    </a:cubicBezTo>
                    <a:cubicBezTo>
                      <a:pt x="72000" y="102857"/>
                      <a:pt x="120000" y="102857"/>
                      <a:pt x="120000" y="85714"/>
                    </a:cubicBezTo>
                    <a:cubicBezTo>
                      <a:pt x="120000" y="68571"/>
                      <a:pt x="96000" y="17142"/>
                      <a:pt x="96000" y="34285"/>
                    </a:cubicBezTo>
                    <a:cubicBezTo>
                      <a:pt x="72000" y="51428"/>
                      <a:pt x="96000" y="17142"/>
                      <a:pt x="96000" y="3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4" name="Shape 2399">
                <a:extLst>
                  <a:ext uri="{FF2B5EF4-FFF2-40B4-BE49-F238E27FC236}">
                    <a16:creationId xmlns:a16="http://schemas.microsoft.com/office/drawing/2014/main" id="{0684087D-63BE-B8A5-6A4F-85F2E0D4E90D}"/>
                  </a:ext>
                  <a:ext uri="{C183D7F6-B498-43B3-948B-1728B52AA6E4}">
                    <adec:decorative xmlns:adec="http://schemas.microsoft.com/office/drawing/2017/decorative" val="1"/>
                  </a:ext>
                </a:extLst>
              </p:cNvPr>
              <p:cNvSpPr/>
              <p:nvPr/>
            </p:nvSpPr>
            <p:spPr>
              <a:xfrm>
                <a:off x="6427004" y="5209612"/>
                <a:ext cx="17723" cy="17528"/>
              </a:xfrm>
              <a:custGeom>
                <a:avLst/>
                <a:gdLst/>
                <a:ahLst/>
                <a:cxnLst/>
                <a:rect l="0" t="0" r="0" b="0"/>
                <a:pathLst>
                  <a:path w="120000" h="120000" extrusionOk="0">
                    <a:moveTo>
                      <a:pt x="72000" y="96000"/>
                    </a:moveTo>
                    <a:cubicBezTo>
                      <a:pt x="120000" y="48000"/>
                      <a:pt x="48000" y="48000"/>
                      <a:pt x="72000" y="0"/>
                    </a:cubicBezTo>
                    <a:cubicBezTo>
                      <a:pt x="72000" y="0"/>
                      <a:pt x="24000" y="0"/>
                      <a:pt x="0" y="0"/>
                    </a:cubicBezTo>
                    <a:cubicBezTo>
                      <a:pt x="0" y="0"/>
                      <a:pt x="48000" y="24000"/>
                      <a:pt x="48000" y="24000"/>
                    </a:cubicBezTo>
                    <a:cubicBezTo>
                      <a:pt x="48000" y="48000"/>
                      <a:pt x="72000" y="96000"/>
                      <a:pt x="72000" y="96000"/>
                    </a:cubicBezTo>
                    <a:cubicBezTo>
                      <a:pt x="96000" y="72000"/>
                      <a:pt x="48000" y="120000"/>
                      <a:pt x="72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5" name="Shape 2400">
                <a:extLst>
                  <a:ext uri="{FF2B5EF4-FFF2-40B4-BE49-F238E27FC236}">
                    <a16:creationId xmlns:a16="http://schemas.microsoft.com/office/drawing/2014/main" id="{1CFECCBB-0D91-4DDC-0338-D2D6EC827BAB}"/>
                  </a:ext>
                  <a:ext uri="{C183D7F6-B498-43B3-948B-1728B52AA6E4}">
                    <adec:decorative xmlns:adec="http://schemas.microsoft.com/office/drawing/2017/decorative" val="1"/>
                  </a:ext>
                </a:extLst>
              </p:cNvPr>
              <p:cNvSpPr/>
              <p:nvPr/>
            </p:nvSpPr>
            <p:spPr>
              <a:xfrm>
                <a:off x="6430549" y="5143258"/>
                <a:ext cx="21267" cy="40063"/>
              </a:xfrm>
              <a:custGeom>
                <a:avLst/>
                <a:gdLst/>
                <a:ahLst/>
                <a:cxnLst/>
                <a:rect l="0" t="0" r="0" b="0"/>
                <a:pathLst>
                  <a:path w="120000" h="120000" extrusionOk="0">
                    <a:moveTo>
                      <a:pt x="60000" y="109090"/>
                    </a:moveTo>
                    <a:cubicBezTo>
                      <a:pt x="20000" y="120000"/>
                      <a:pt x="0" y="120000"/>
                      <a:pt x="0" y="98181"/>
                    </a:cubicBezTo>
                    <a:cubicBezTo>
                      <a:pt x="20000" y="76363"/>
                      <a:pt x="20000" y="43636"/>
                      <a:pt x="20000" y="21818"/>
                    </a:cubicBezTo>
                    <a:cubicBezTo>
                      <a:pt x="20000" y="0"/>
                      <a:pt x="100000" y="0"/>
                      <a:pt x="80000" y="32727"/>
                    </a:cubicBezTo>
                    <a:cubicBezTo>
                      <a:pt x="80000" y="54545"/>
                      <a:pt x="120000" y="87272"/>
                      <a:pt x="60000" y="109090"/>
                    </a:cubicBezTo>
                    <a:cubicBezTo>
                      <a:pt x="40000" y="109090"/>
                      <a:pt x="80000" y="98181"/>
                      <a:pt x="60000" y="10909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6" name="Shape 2401">
                <a:extLst>
                  <a:ext uri="{FF2B5EF4-FFF2-40B4-BE49-F238E27FC236}">
                    <a16:creationId xmlns:a16="http://schemas.microsoft.com/office/drawing/2014/main" id="{02B44CC8-D1DE-FC32-0C87-A3909E3ECD14}"/>
                  </a:ext>
                  <a:ext uri="{C183D7F6-B498-43B3-948B-1728B52AA6E4}">
                    <adec:decorative xmlns:adec="http://schemas.microsoft.com/office/drawing/2017/decorative" val="1"/>
                  </a:ext>
                </a:extLst>
              </p:cNvPr>
              <p:cNvSpPr/>
              <p:nvPr/>
            </p:nvSpPr>
            <p:spPr>
              <a:xfrm>
                <a:off x="6500261" y="4101607"/>
                <a:ext cx="16542" cy="15024"/>
              </a:xfrm>
              <a:custGeom>
                <a:avLst/>
                <a:gdLst/>
                <a:ahLst/>
                <a:cxnLst/>
                <a:rect l="0" t="0" r="0" b="0"/>
                <a:pathLst>
                  <a:path w="120000" h="120000" extrusionOk="0">
                    <a:moveTo>
                      <a:pt x="72000" y="90000"/>
                    </a:moveTo>
                    <a:cubicBezTo>
                      <a:pt x="48000" y="120000"/>
                      <a:pt x="0" y="90000"/>
                      <a:pt x="24000" y="30000"/>
                    </a:cubicBezTo>
                    <a:cubicBezTo>
                      <a:pt x="24000" y="0"/>
                      <a:pt x="120000" y="60000"/>
                      <a:pt x="72000" y="90000"/>
                    </a:cubicBezTo>
                    <a:cubicBezTo>
                      <a:pt x="48000" y="120000"/>
                      <a:pt x="120000" y="60000"/>
                      <a:pt x="72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7" name="Shape 2402">
                <a:extLst>
                  <a:ext uri="{FF2B5EF4-FFF2-40B4-BE49-F238E27FC236}">
                    <a16:creationId xmlns:a16="http://schemas.microsoft.com/office/drawing/2014/main" id="{02EC141F-E418-5350-09C7-16E706D283E3}"/>
                  </a:ext>
                  <a:ext uri="{C183D7F6-B498-43B3-948B-1728B52AA6E4}">
                    <adec:decorative xmlns:adec="http://schemas.microsoft.com/office/drawing/2017/decorative" val="1"/>
                  </a:ext>
                </a:extLst>
              </p:cNvPr>
              <p:cNvSpPr/>
              <p:nvPr/>
            </p:nvSpPr>
            <p:spPr>
              <a:xfrm>
                <a:off x="6649137" y="4124144"/>
                <a:ext cx="20086" cy="28796"/>
              </a:xfrm>
              <a:custGeom>
                <a:avLst/>
                <a:gdLst/>
                <a:ahLst/>
                <a:cxnLst/>
                <a:rect l="0" t="0" r="0" b="0"/>
                <a:pathLst>
                  <a:path w="120000" h="120000" extrusionOk="0">
                    <a:moveTo>
                      <a:pt x="20000" y="75000"/>
                    </a:moveTo>
                    <a:cubicBezTo>
                      <a:pt x="0" y="60000"/>
                      <a:pt x="40000" y="60000"/>
                      <a:pt x="40000" y="60000"/>
                    </a:cubicBezTo>
                    <a:cubicBezTo>
                      <a:pt x="60000" y="60000"/>
                      <a:pt x="60000" y="0"/>
                      <a:pt x="80000" y="30000"/>
                    </a:cubicBezTo>
                    <a:cubicBezTo>
                      <a:pt x="120000" y="60000"/>
                      <a:pt x="40000" y="120000"/>
                      <a:pt x="20000" y="75000"/>
                    </a:cubicBezTo>
                    <a:cubicBezTo>
                      <a:pt x="0" y="60000"/>
                      <a:pt x="20000" y="90000"/>
                      <a:pt x="20000" y="7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8" name="Shape 2403">
                <a:extLst>
                  <a:ext uri="{FF2B5EF4-FFF2-40B4-BE49-F238E27FC236}">
                    <a16:creationId xmlns:a16="http://schemas.microsoft.com/office/drawing/2014/main" id="{75109EE9-2AD8-DF05-3E5D-4FF2AE30E9EB}"/>
                  </a:ext>
                  <a:ext uri="{C183D7F6-B498-43B3-948B-1728B52AA6E4}">
                    <adec:decorative xmlns:adec="http://schemas.microsoft.com/office/drawing/2017/decorative" val="1"/>
                  </a:ext>
                </a:extLst>
              </p:cNvPr>
              <p:cNvSpPr/>
              <p:nvPr/>
            </p:nvSpPr>
            <p:spPr>
              <a:xfrm>
                <a:off x="6839368" y="4323209"/>
                <a:ext cx="48444" cy="47575"/>
              </a:xfrm>
              <a:custGeom>
                <a:avLst/>
                <a:gdLst/>
                <a:ahLst/>
                <a:cxnLst/>
                <a:rect l="0" t="0" r="0" b="0"/>
                <a:pathLst>
                  <a:path w="120000" h="120000" extrusionOk="0">
                    <a:moveTo>
                      <a:pt x="102857" y="36923"/>
                    </a:moveTo>
                    <a:cubicBezTo>
                      <a:pt x="102857" y="27692"/>
                      <a:pt x="94285" y="27692"/>
                      <a:pt x="85714" y="27692"/>
                    </a:cubicBezTo>
                    <a:cubicBezTo>
                      <a:pt x="68571" y="18461"/>
                      <a:pt x="68571" y="9230"/>
                      <a:pt x="51428" y="9230"/>
                    </a:cubicBezTo>
                    <a:cubicBezTo>
                      <a:pt x="42857" y="0"/>
                      <a:pt x="25714" y="0"/>
                      <a:pt x="17142" y="9230"/>
                    </a:cubicBezTo>
                    <a:cubicBezTo>
                      <a:pt x="17142" y="9230"/>
                      <a:pt x="17142" y="18461"/>
                      <a:pt x="8571" y="18461"/>
                    </a:cubicBezTo>
                    <a:cubicBezTo>
                      <a:pt x="0" y="36923"/>
                      <a:pt x="8571" y="27692"/>
                      <a:pt x="17142" y="36923"/>
                    </a:cubicBezTo>
                    <a:cubicBezTo>
                      <a:pt x="17142" y="36923"/>
                      <a:pt x="8571" y="64615"/>
                      <a:pt x="8571" y="64615"/>
                    </a:cubicBezTo>
                    <a:cubicBezTo>
                      <a:pt x="8571" y="83076"/>
                      <a:pt x="8571" y="83076"/>
                      <a:pt x="17142" y="92307"/>
                    </a:cubicBezTo>
                    <a:cubicBezTo>
                      <a:pt x="25714" y="101538"/>
                      <a:pt x="25714" y="92307"/>
                      <a:pt x="34285" y="92307"/>
                    </a:cubicBezTo>
                    <a:cubicBezTo>
                      <a:pt x="51428" y="92307"/>
                      <a:pt x="42857" y="110769"/>
                      <a:pt x="59999" y="110769"/>
                    </a:cubicBezTo>
                    <a:cubicBezTo>
                      <a:pt x="77142" y="120000"/>
                      <a:pt x="68571" y="101538"/>
                      <a:pt x="85714" y="92307"/>
                    </a:cubicBezTo>
                    <a:cubicBezTo>
                      <a:pt x="102857" y="73846"/>
                      <a:pt x="119999" y="64615"/>
                      <a:pt x="102857" y="36923"/>
                    </a:cubicBezTo>
                    <a:cubicBezTo>
                      <a:pt x="102857" y="18461"/>
                      <a:pt x="119999" y="73846"/>
                      <a:pt x="102857" y="3692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49" name="Shape 2404">
                <a:extLst>
                  <a:ext uri="{FF2B5EF4-FFF2-40B4-BE49-F238E27FC236}">
                    <a16:creationId xmlns:a16="http://schemas.microsoft.com/office/drawing/2014/main" id="{08411F72-C423-198C-C850-DA1070D4B008}"/>
                  </a:ext>
                  <a:ext uri="{C183D7F6-B498-43B3-948B-1728B52AA6E4}">
                    <adec:decorative xmlns:adec="http://schemas.microsoft.com/office/drawing/2017/decorative" val="1"/>
                  </a:ext>
                </a:extLst>
              </p:cNvPr>
              <p:cNvSpPr/>
              <p:nvPr/>
            </p:nvSpPr>
            <p:spPr>
              <a:xfrm>
                <a:off x="6555794" y="3983921"/>
                <a:ext cx="34265" cy="15024"/>
              </a:xfrm>
              <a:custGeom>
                <a:avLst/>
                <a:gdLst/>
                <a:ahLst/>
                <a:cxnLst/>
                <a:rect l="0" t="0" r="0" b="0"/>
                <a:pathLst>
                  <a:path w="120000" h="120000" extrusionOk="0">
                    <a:moveTo>
                      <a:pt x="108000" y="60000"/>
                    </a:moveTo>
                    <a:cubicBezTo>
                      <a:pt x="84000" y="30000"/>
                      <a:pt x="72000" y="0"/>
                      <a:pt x="48000" y="0"/>
                    </a:cubicBezTo>
                    <a:cubicBezTo>
                      <a:pt x="36000" y="0"/>
                      <a:pt x="0" y="30000"/>
                      <a:pt x="12000" y="90000"/>
                    </a:cubicBezTo>
                    <a:cubicBezTo>
                      <a:pt x="24000" y="120000"/>
                      <a:pt x="108000" y="60000"/>
                      <a:pt x="108000" y="60000"/>
                    </a:cubicBezTo>
                    <a:cubicBezTo>
                      <a:pt x="72000" y="30000"/>
                      <a:pt x="120000" y="90000"/>
                      <a:pt x="108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0" name="Shape 2405">
                <a:extLst>
                  <a:ext uri="{FF2B5EF4-FFF2-40B4-BE49-F238E27FC236}">
                    <a16:creationId xmlns:a16="http://schemas.microsoft.com/office/drawing/2014/main" id="{92BC5BFE-DA65-81EC-01D3-C0EFED47C4A2}"/>
                  </a:ext>
                  <a:ext uri="{C183D7F6-B498-43B3-948B-1728B52AA6E4}">
                    <adec:decorative xmlns:adec="http://schemas.microsoft.com/office/drawing/2017/decorative" val="1"/>
                  </a:ext>
                </a:extLst>
              </p:cNvPr>
              <p:cNvSpPr/>
              <p:nvPr/>
            </p:nvSpPr>
            <p:spPr>
              <a:xfrm>
                <a:off x="6360836" y="3980165"/>
                <a:ext cx="38992" cy="18780"/>
              </a:xfrm>
              <a:custGeom>
                <a:avLst/>
                <a:gdLst/>
                <a:ahLst/>
                <a:cxnLst/>
                <a:rect l="0" t="0" r="0" b="0"/>
                <a:pathLst>
                  <a:path w="120000" h="120000" extrusionOk="0">
                    <a:moveTo>
                      <a:pt x="109090" y="96000"/>
                    </a:moveTo>
                    <a:cubicBezTo>
                      <a:pt x="109090" y="24000"/>
                      <a:pt x="21818" y="0"/>
                      <a:pt x="0" y="48000"/>
                    </a:cubicBezTo>
                    <a:cubicBezTo>
                      <a:pt x="0" y="48000"/>
                      <a:pt x="43636" y="120000"/>
                      <a:pt x="54545" y="120000"/>
                    </a:cubicBezTo>
                    <a:cubicBezTo>
                      <a:pt x="65454" y="120000"/>
                      <a:pt x="120000" y="96000"/>
                      <a:pt x="109090" y="96000"/>
                    </a:cubicBezTo>
                    <a:cubicBezTo>
                      <a:pt x="109090" y="72000"/>
                      <a:pt x="120000" y="120000"/>
                      <a:pt x="10909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1" name="Shape 2406">
                <a:extLst>
                  <a:ext uri="{FF2B5EF4-FFF2-40B4-BE49-F238E27FC236}">
                    <a16:creationId xmlns:a16="http://schemas.microsoft.com/office/drawing/2014/main" id="{6F5E315C-AD02-9FDD-8970-3798000E6939}"/>
                  </a:ext>
                  <a:ext uri="{C183D7F6-B498-43B3-948B-1728B52AA6E4}">
                    <adec:decorative xmlns:adec="http://schemas.microsoft.com/office/drawing/2017/decorative" val="1"/>
                  </a:ext>
                </a:extLst>
              </p:cNvPr>
              <p:cNvSpPr/>
              <p:nvPr/>
            </p:nvSpPr>
            <p:spPr>
              <a:xfrm>
                <a:off x="6254497" y="3896283"/>
                <a:ext cx="179597" cy="66355"/>
              </a:xfrm>
              <a:custGeom>
                <a:avLst/>
                <a:gdLst/>
                <a:ahLst/>
                <a:cxnLst/>
                <a:rect l="0" t="0" r="0" b="0"/>
                <a:pathLst>
                  <a:path w="120000" h="120000" extrusionOk="0">
                    <a:moveTo>
                      <a:pt x="120000" y="106666"/>
                    </a:moveTo>
                    <a:cubicBezTo>
                      <a:pt x="120000" y="113333"/>
                      <a:pt x="96923" y="113333"/>
                      <a:pt x="94615" y="113333"/>
                    </a:cubicBezTo>
                    <a:cubicBezTo>
                      <a:pt x="90000" y="113333"/>
                      <a:pt x="85384" y="120000"/>
                      <a:pt x="80769" y="113333"/>
                    </a:cubicBezTo>
                    <a:cubicBezTo>
                      <a:pt x="78461" y="106666"/>
                      <a:pt x="94615" y="100000"/>
                      <a:pt x="85384" y="93333"/>
                    </a:cubicBezTo>
                    <a:cubicBezTo>
                      <a:pt x="80769" y="86666"/>
                      <a:pt x="76153" y="86666"/>
                      <a:pt x="73846" y="73333"/>
                    </a:cubicBezTo>
                    <a:cubicBezTo>
                      <a:pt x="69230" y="60000"/>
                      <a:pt x="71538" y="53333"/>
                      <a:pt x="64615" y="53333"/>
                    </a:cubicBezTo>
                    <a:cubicBezTo>
                      <a:pt x="55384" y="60000"/>
                      <a:pt x="53076" y="40000"/>
                      <a:pt x="46153" y="33333"/>
                    </a:cubicBezTo>
                    <a:cubicBezTo>
                      <a:pt x="43846" y="33333"/>
                      <a:pt x="34615" y="40000"/>
                      <a:pt x="32307" y="33333"/>
                    </a:cubicBezTo>
                    <a:cubicBezTo>
                      <a:pt x="32307" y="26666"/>
                      <a:pt x="36923" y="26666"/>
                      <a:pt x="36923" y="20000"/>
                    </a:cubicBezTo>
                    <a:cubicBezTo>
                      <a:pt x="36923" y="13333"/>
                      <a:pt x="20769" y="20000"/>
                      <a:pt x="18461" y="20000"/>
                    </a:cubicBezTo>
                    <a:cubicBezTo>
                      <a:pt x="18461" y="26666"/>
                      <a:pt x="0" y="46666"/>
                      <a:pt x="0" y="40000"/>
                    </a:cubicBezTo>
                    <a:cubicBezTo>
                      <a:pt x="0" y="26666"/>
                      <a:pt x="9230" y="13333"/>
                      <a:pt x="13846" y="13333"/>
                    </a:cubicBezTo>
                    <a:cubicBezTo>
                      <a:pt x="20769" y="0"/>
                      <a:pt x="27692" y="0"/>
                      <a:pt x="36923" y="0"/>
                    </a:cubicBezTo>
                    <a:cubicBezTo>
                      <a:pt x="41538" y="0"/>
                      <a:pt x="50769" y="0"/>
                      <a:pt x="55384" y="6666"/>
                    </a:cubicBezTo>
                    <a:cubicBezTo>
                      <a:pt x="60000" y="13333"/>
                      <a:pt x="64615" y="26666"/>
                      <a:pt x="71538" y="26666"/>
                    </a:cubicBezTo>
                    <a:cubicBezTo>
                      <a:pt x="71538" y="26666"/>
                      <a:pt x="71538" y="20000"/>
                      <a:pt x="73846" y="26666"/>
                    </a:cubicBezTo>
                    <a:cubicBezTo>
                      <a:pt x="76153" y="33333"/>
                      <a:pt x="76153" y="33333"/>
                      <a:pt x="78461" y="33333"/>
                    </a:cubicBezTo>
                    <a:cubicBezTo>
                      <a:pt x="80769" y="40000"/>
                      <a:pt x="85384" y="46666"/>
                      <a:pt x="87692" y="53333"/>
                    </a:cubicBezTo>
                    <a:cubicBezTo>
                      <a:pt x="92307" y="60000"/>
                      <a:pt x="101538" y="60000"/>
                      <a:pt x="103846" y="73333"/>
                    </a:cubicBezTo>
                    <a:cubicBezTo>
                      <a:pt x="108461" y="86666"/>
                      <a:pt x="120000" y="86666"/>
                      <a:pt x="120000"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2" name="Shape 2407">
                <a:extLst>
                  <a:ext uri="{FF2B5EF4-FFF2-40B4-BE49-F238E27FC236}">
                    <a16:creationId xmlns:a16="http://schemas.microsoft.com/office/drawing/2014/main" id="{7276A9FC-5F99-BFE4-8D3F-644CF8DCDA5D}"/>
                  </a:ext>
                  <a:ext uri="{C183D7F6-B498-43B3-948B-1728B52AA6E4}">
                    <adec:decorative xmlns:adec="http://schemas.microsoft.com/office/drawing/2017/decorative" val="1"/>
                  </a:ext>
                </a:extLst>
              </p:cNvPr>
              <p:cNvSpPr/>
              <p:nvPr/>
            </p:nvSpPr>
            <p:spPr>
              <a:xfrm>
                <a:off x="6360836" y="3856219"/>
                <a:ext cx="14179" cy="13772"/>
              </a:xfrm>
              <a:custGeom>
                <a:avLst/>
                <a:gdLst/>
                <a:ahLst/>
                <a:cxnLst/>
                <a:rect l="0" t="0" r="0" b="0"/>
                <a:pathLst>
                  <a:path w="120000" h="120000" extrusionOk="0">
                    <a:moveTo>
                      <a:pt x="60000" y="120000"/>
                    </a:moveTo>
                    <a:cubicBezTo>
                      <a:pt x="0" y="120000"/>
                      <a:pt x="30000" y="30000"/>
                      <a:pt x="30000" y="0"/>
                    </a:cubicBezTo>
                    <a:cubicBezTo>
                      <a:pt x="60000" y="0"/>
                      <a:pt x="120000" y="120000"/>
                      <a:pt x="60000" y="120000"/>
                    </a:cubicBezTo>
                    <a:cubicBezTo>
                      <a:pt x="30000" y="120000"/>
                      <a:pt x="120000" y="120000"/>
                      <a:pt x="6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3" name="Shape 2408">
                <a:extLst>
                  <a:ext uri="{FF2B5EF4-FFF2-40B4-BE49-F238E27FC236}">
                    <a16:creationId xmlns:a16="http://schemas.microsoft.com/office/drawing/2014/main" id="{4B58C8AD-BF95-58AA-0E6B-ABF42DCDA340}"/>
                  </a:ext>
                  <a:ext uri="{C183D7F6-B498-43B3-948B-1728B52AA6E4}">
                    <adec:decorative xmlns:adec="http://schemas.microsoft.com/office/drawing/2017/decorative" val="1"/>
                  </a:ext>
                </a:extLst>
              </p:cNvPr>
              <p:cNvSpPr/>
              <p:nvPr/>
            </p:nvSpPr>
            <p:spPr>
              <a:xfrm>
                <a:off x="6448272" y="3932590"/>
                <a:ext cx="7089" cy="7512"/>
              </a:xfrm>
              <a:custGeom>
                <a:avLst/>
                <a:gdLst/>
                <a:ahLst/>
                <a:cxnLst/>
                <a:rect l="0" t="0" r="0" b="0"/>
                <a:pathLst>
                  <a:path w="120000" h="120000" extrusionOk="0">
                    <a:moveTo>
                      <a:pt x="120000" y="60000"/>
                    </a:moveTo>
                    <a:cubicBezTo>
                      <a:pt x="120000" y="0"/>
                      <a:pt x="0" y="0"/>
                      <a:pt x="0" y="60000"/>
                    </a:cubicBezTo>
                    <a:cubicBezTo>
                      <a:pt x="0" y="60000"/>
                      <a:pt x="120000" y="12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4" name="Shape 2409">
                <a:extLst>
                  <a:ext uri="{FF2B5EF4-FFF2-40B4-BE49-F238E27FC236}">
                    <a16:creationId xmlns:a16="http://schemas.microsoft.com/office/drawing/2014/main" id="{C516FEFD-2EF1-8FF3-34AB-0EF65E38FC7B}"/>
                  </a:ext>
                  <a:ext uri="{C183D7F6-B498-43B3-948B-1728B52AA6E4}">
                    <adec:decorative xmlns:adec="http://schemas.microsoft.com/office/drawing/2017/decorative" val="1"/>
                  </a:ext>
                </a:extLst>
              </p:cNvPr>
              <p:cNvSpPr/>
              <p:nvPr/>
            </p:nvSpPr>
            <p:spPr>
              <a:xfrm>
                <a:off x="6656226" y="3391734"/>
                <a:ext cx="20086" cy="37559"/>
              </a:xfrm>
              <a:custGeom>
                <a:avLst/>
                <a:gdLst/>
                <a:ahLst/>
                <a:cxnLst/>
                <a:rect l="0" t="0" r="0" b="0"/>
                <a:pathLst>
                  <a:path w="120000" h="120000" extrusionOk="0">
                    <a:moveTo>
                      <a:pt x="60000" y="96000"/>
                    </a:moveTo>
                    <a:cubicBezTo>
                      <a:pt x="40000" y="120000"/>
                      <a:pt x="0" y="108000"/>
                      <a:pt x="0" y="84000"/>
                    </a:cubicBezTo>
                    <a:cubicBezTo>
                      <a:pt x="20000" y="72000"/>
                      <a:pt x="60000" y="36000"/>
                      <a:pt x="80000" y="24000"/>
                    </a:cubicBezTo>
                    <a:cubicBezTo>
                      <a:pt x="120000" y="0"/>
                      <a:pt x="120000" y="36000"/>
                      <a:pt x="120000" y="48000"/>
                    </a:cubicBezTo>
                    <a:cubicBezTo>
                      <a:pt x="120000" y="72000"/>
                      <a:pt x="60000" y="72000"/>
                      <a:pt x="60000" y="96000"/>
                    </a:cubicBezTo>
                    <a:cubicBezTo>
                      <a:pt x="40000" y="120000"/>
                      <a:pt x="60000" y="96000"/>
                      <a:pt x="60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5" name="Shape 2410">
                <a:extLst>
                  <a:ext uri="{FF2B5EF4-FFF2-40B4-BE49-F238E27FC236}">
                    <a16:creationId xmlns:a16="http://schemas.microsoft.com/office/drawing/2014/main" id="{98CEEAFA-420D-19C5-0FFE-EA6C0EFBCC8A}"/>
                  </a:ext>
                  <a:ext uri="{C183D7F6-B498-43B3-948B-1728B52AA6E4}">
                    <adec:decorative xmlns:adec="http://schemas.microsoft.com/office/drawing/2017/decorative" val="1"/>
                  </a:ext>
                </a:extLst>
              </p:cNvPr>
              <p:cNvSpPr/>
              <p:nvPr/>
            </p:nvSpPr>
            <p:spPr>
              <a:xfrm>
                <a:off x="6665679" y="3410513"/>
                <a:ext cx="24812" cy="15024"/>
              </a:xfrm>
              <a:custGeom>
                <a:avLst/>
                <a:gdLst/>
                <a:ahLst/>
                <a:cxnLst/>
                <a:rect l="0" t="0" r="0" b="0"/>
                <a:pathLst>
                  <a:path w="120000" h="120000" extrusionOk="0">
                    <a:moveTo>
                      <a:pt x="51428" y="120000"/>
                    </a:moveTo>
                    <a:cubicBezTo>
                      <a:pt x="0" y="120000"/>
                      <a:pt x="51428" y="0"/>
                      <a:pt x="85714" y="30000"/>
                    </a:cubicBezTo>
                    <a:cubicBezTo>
                      <a:pt x="119999" y="30000"/>
                      <a:pt x="68571" y="120000"/>
                      <a:pt x="51428" y="120000"/>
                    </a:cubicBezTo>
                    <a:cubicBezTo>
                      <a:pt x="34285" y="120000"/>
                      <a:pt x="68571" y="120000"/>
                      <a:pt x="51428"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6" name="Shape 2411">
                <a:extLst>
                  <a:ext uri="{FF2B5EF4-FFF2-40B4-BE49-F238E27FC236}">
                    <a16:creationId xmlns:a16="http://schemas.microsoft.com/office/drawing/2014/main" id="{3023CF85-CCCF-098B-3598-33D035A341E5}"/>
                  </a:ext>
                  <a:ext uri="{C183D7F6-B498-43B3-948B-1728B52AA6E4}">
                    <adec:decorative xmlns:adec="http://schemas.microsoft.com/office/drawing/2017/decorative" val="1"/>
                  </a:ext>
                </a:extLst>
              </p:cNvPr>
              <p:cNvSpPr/>
              <p:nvPr/>
            </p:nvSpPr>
            <p:spPr>
              <a:xfrm>
                <a:off x="6597147" y="3395489"/>
                <a:ext cx="51988" cy="26292"/>
              </a:xfrm>
              <a:custGeom>
                <a:avLst/>
                <a:gdLst/>
                <a:ahLst/>
                <a:cxnLst/>
                <a:rect l="0" t="0" r="0" b="0"/>
                <a:pathLst>
                  <a:path w="120000" h="120000" extrusionOk="0">
                    <a:moveTo>
                      <a:pt x="88000" y="102857"/>
                    </a:moveTo>
                    <a:cubicBezTo>
                      <a:pt x="80000" y="102857"/>
                      <a:pt x="80000" y="102857"/>
                      <a:pt x="80000" y="85714"/>
                    </a:cubicBezTo>
                    <a:cubicBezTo>
                      <a:pt x="80000" y="85714"/>
                      <a:pt x="64000" y="102857"/>
                      <a:pt x="56000" y="85714"/>
                    </a:cubicBezTo>
                    <a:cubicBezTo>
                      <a:pt x="56000" y="68571"/>
                      <a:pt x="0" y="17142"/>
                      <a:pt x="24000" y="0"/>
                    </a:cubicBezTo>
                    <a:cubicBezTo>
                      <a:pt x="32000" y="0"/>
                      <a:pt x="40000" y="34285"/>
                      <a:pt x="48000" y="34285"/>
                    </a:cubicBezTo>
                    <a:cubicBezTo>
                      <a:pt x="56000" y="51428"/>
                      <a:pt x="56000" y="34285"/>
                      <a:pt x="64000" y="51428"/>
                    </a:cubicBezTo>
                    <a:cubicBezTo>
                      <a:pt x="72000" y="68571"/>
                      <a:pt x="104000" y="34285"/>
                      <a:pt x="120000" y="51428"/>
                    </a:cubicBezTo>
                    <a:cubicBezTo>
                      <a:pt x="112000" y="51428"/>
                      <a:pt x="96000" y="102857"/>
                      <a:pt x="88000" y="102857"/>
                    </a:cubicBezTo>
                    <a:cubicBezTo>
                      <a:pt x="72000" y="119999"/>
                      <a:pt x="96000" y="102857"/>
                      <a:pt x="88000" y="102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7" name="Shape 2412">
                <a:extLst>
                  <a:ext uri="{FF2B5EF4-FFF2-40B4-BE49-F238E27FC236}">
                    <a16:creationId xmlns:a16="http://schemas.microsoft.com/office/drawing/2014/main" id="{06DF2D11-1E69-C2EE-3059-8BD9BC52CD3B}"/>
                  </a:ext>
                  <a:ext uri="{C183D7F6-B498-43B3-948B-1728B52AA6E4}">
                    <adec:decorative xmlns:adec="http://schemas.microsoft.com/office/drawing/2017/decorative" val="1"/>
                  </a:ext>
                </a:extLst>
              </p:cNvPr>
              <p:cNvSpPr/>
              <p:nvPr/>
            </p:nvSpPr>
            <p:spPr>
              <a:xfrm>
                <a:off x="6607783" y="3322874"/>
                <a:ext cx="54351" cy="28796"/>
              </a:xfrm>
              <a:custGeom>
                <a:avLst/>
                <a:gdLst/>
                <a:ahLst/>
                <a:cxnLst/>
                <a:rect l="0" t="0" r="0" b="0"/>
                <a:pathLst>
                  <a:path w="120000" h="120000" extrusionOk="0">
                    <a:moveTo>
                      <a:pt x="97500" y="90000"/>
                    </a:moveTo>
                    <a:cubicBezTo>
                      <a:pt x="82500" y="120000"/>
                      <a:pt x="7500" y="60000"/>
                      <a:pt x="0" y="30000"/>
                    </a:cubicBezTo>
                    <a:cubicBezTo>
                      <a:pt x="0" y="0"/>
                      <a:pt x="120000" y="60000"/>
                      <a:pt x="97500" y="90000"/>
                    </a:cubicBezTo>
                    <a:cubicBezTo>
                      <a:pt x="90000" y="105000"/>
                      <a:pt x="105000" y="75000"/>
                      <a:pt x="975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8" name="Shape 2413">
                <a:extLst>
                  <a:ext uri="{FF2B5EF4-FFF2-40B4-BE49-F238E27FC236}">
                    <a16:creationId xmlns:a16="http://schemas.microsoft.com/office/drawing/2014/main" id="{611D0071-DEBD-95A9-C6A8-033C3A65A96F}"/>
                  </a:ext>
                  <a:ext uri="{C183D7F6-B498-43B3-948B-1728B52AA6E4}">
                    <adec:decorative xmlns:adec="http://schemas.microsoft.com/office/drawing/2017/decorative" val="1"/>
                  </a:ext>
                </a:extLst>
              </p:cNvPr>
              <p:cNvSpPr/>
              <p:nvPr/>
            </p:nvSpPr>
            <p:spPr>
              <a:xfrm>
                <a:off x="6694036" y="3285314"/>
                <a:ext cx="111067" cy="113930"/>
              </a:xfrm>
              <a:custGeom>
                <a:avLst/>
                <a:gdLst/>
                <a:ahLst/>
                <a:cxnLst/>
                <a:rect l="0" t="0" r="0" b="0"/>
                <a:pathLst>
                  <a:path w="120000" h="120000" extrusionOk="0">
                    <a:moveTo>
                      <a:pt x="71250" y="3870"/>
                    </a:moveTo>
                    <a:cubicBezTo>
                      <a:pt x="75000" y="0"/>
                      <a:pt x="63750" y="0"/>
                      <a:pt x="63750" y="0"/>
                    </a:cubicBezTo>
                    <a:cubicBezTo>
                      <a:pt x="60000" y="0"/>
                      <a:pt x="56250" y="3870"/>
                      <a:pt x="52500" y="7741"/>
                    </a:cubicBezTo>
                    <a:cubicBezTo>
                      <a:pt x="48750" y="11612"/>
                      <a:pt x="45000" y="15483"/>
                      <a:pt x="41250" y="19354"/>
                    </a:cubicBezTo>
                    <a:cubicBezTo>
                      <a:pt x="41250" y="23225"/>
                      <a:pt x="37500" y="27096"/>
                      <a:pt x="33750" y="27096"/>
                    </a:cubicBezTo>
                    <a:cubicBezTo>
                      <a:pt x="33750" y="34838"/>
                      <a:pt x="30000" y="42580"/>
                      <a:pt x="26250" y="50322"/>
                    </a:cubicBezTo>
                    <a:cubicBezTo>
                      <a:pt x="26250" y="58064"/>
                      <a:pt x="22500" y="61935"/>
                      <a:pt x="18750" y="65806"/>
                    </a:cubicBezTo>
                    <a:cubicBezTo>
                      <a:pt x="15000" y="69677"/>
                      <a:pt x="7500" y="73548"/>
                      <a:pt x="7500" y="73548"/>
                    </a:cubicBezTo>
                    <a:cubicBezTo>
                      <a:pt x="7500" y="77419"/>
                      <a:pt x="15000" y="77419"/>
                      <a:pt x="15000" y="81290"/>
                    </a:cubicBezTo>
                    <a:cubicBezTo>
                      <a:pt x="15000" y="85161"/>
                      <a:pt x="0" y="92903"/>
                      <a:pt x="0" y="96774"/>
                    </a:cubicBezTo>
                    <a:cubicBezTo>
                      <a:pt x="0" y="104516"/>
                      <a:pt x="11250" y="100645"/>
                      <a:pt x="15000" y="96774"/>
                    </a:cubicBezTo>
                    <a:cubicBezTo>
                      <a:pt x="22500" y="96774"/>
                      <a:pt x="30000" y="100645"/>
                      <a:pt x="37500" y="100645"/>
                    </a:cubicBezTo>
                    <a:cubicBezTo>
                      <a:pt x="48750" y="104516"/>
                      <a:pt x="60000" y="100645"/>
                      <a:pt x="71250" y="104516"/>
                    </a:cubicBezTo>
                    <a:cubicBezTo>
                      <a:pt x="71250" y="104516"/>
                      <a:pt x="82500" y="96774"/>
                      <a:pt x="82500" y="100645"/>
                    </a:cubicBezTo>
                    <a:cubicBezTo>
                      <a:pt x="82500" y="104516"/>
                      <a:pt x="71250" y="116129"/>
                      <a:pt x="71250" y="116129"/>
                    </a:cubicBezTo>
                    <a:cubicBezTo>
                      <a:pt x="75000" y="120000"/>
                      <a:pt x="82500" y="108387"/>
                      <a:pt x="82500" y="108387"/>
                    </a:cubicBezTo>
                    <a:cubicBezTo>
                      <a:pt x="90000" y="104516"/>
                      <a:pt x="97500" y="104516"/>
                      <a:pt x="101250" y="100645"/>
                    </a:cubicBezTo>
                    <a:cubicBezTo>
                      <a:pt x="101250" y="96774"/>
                      <a:pt x="120000" y="77419"/>
                      <a:pt x="120000" y="77419"/>
                    </a:cubicBezTo>
                    <a:cubicBezTo>
                      <a:pt x="116250" y="73548"/>
                      <a:pt x="112500" y="77419"/>
                      <a:pt x="108750" y="77419"/>
                    </a:cubicBezTo>
                    <a:cubicBezTo>
                      <a:pt x="108750" y="77419"/>
                      <a:pt x="97500" y="69677"/>
                      <a:pt x="97500" y="69677"/>
                    </a:cubicBezTo>
                    <a:cubicBezTo>
                      <a:pt x="97500" y="65806"/>
                      <a:pt x="112500" y="61935"/>
                      <a:pt x="108750" y="58064"/>
                    </a:cubicBezTo>
                    <a:cubicBezTo>
                      <a:pt x="108750" y="54193"/>
                      <a:pt x="101250" y="58064"/>
                      <a:pt x="97500" y="58064"/>
                    </a:cubicBezTo>
                    <a:cubicBezTo>
                      <a:pt x="93750" y="58064"/>
                      <a:pt x="93750" y="50322"/>
                      <a:pt x="90000" y="50322"/>
                    </a:cubicBezTo>
                    <a:cubicBezTo>
                      <a:pt x="90000" y="50322"/>
                      <a:pt x="78750" y="61935"/>
                      <a:pt x="78750" y="61935"/>
                    </a:cubicBezTo>
                    <a:cubicBezTo>
                      <a:pt x="75000" y="54193"/>
                      <a:pt x="75000" y="54193"/>
                      <a:pt x="67500" y="50322"/>
                    </a:cubicBezTo>
                    <a:cubicBezTo>
                      <a:pt x="60000" y="46451"/>
                      <a:pt x="71250" y="46451"/>
                      <a:pt x="71250" y="42580"/>
                    </a:cubicBezTo>
                    <a:cubicBezTo>
                      <a:pt x="71250" y="42580"/>
                      <a:pt x="63750" y="34838"/>
                      <a:pt x="60000" y="34838"/>
                    </a:cubicBezTo>
                    <a:cubicBezTo>
                      <a:pt x="60000" y="38709"/>
                      <a:pt x="52500" y="50322"/>
                      <a:pt x="52500" y="46451"/>
                    </a:cubicBezTo>
                    <a:cubicBezTo>
                      <a:pt x="45000" y="42580"/>
                      <a:pt x="56250" y="27096"/>
                      <a:pt x="60000" y="27096"/>
                    </a:cubicBezTo>
                    <a:cubicBezTo>
                      <a:pt x="63750" y="23225"/>
                      <a:pt x="63750" y="19354"/>
                      <a:pt x="67500" y="15483"/>
                    </a:cubicBezTo>
                    <a:cubicBezTo>
                      <a:pt x="67500" y="11612"/>
                      <a:pt x="67500" y="7741"/>
                      <a:pt x="67500" y="7741"/>
                    </a:cubicBezTo>
                    <a:cubicBezTo>
                      <a:pt x="67500" y="7741"/>
                      <a:pt x="71250" y="3870"/>
                      <a:pt x="71250" y="3870"/>
                    </a:cubicBezTo>
                    <a:cubicBezTo>
                      <a:pt x="75000" y="0"/>
                      <a:pt x="71250" y="3870"/>
                      <a:pt x="71250" y="387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59" name="Shape 2414">
                <a:extLst>
                  <a:ext uri="{FF2B5EF4-FFF2-40B4-BE49-F238E27FC236}">
                    <a16:creationId xmlns:a16="http://schemas.microsoft.com/office/drawing/2014/main" id="{834EEC3F-801F-3FEA-5F3B-53A8848F7E3F}"/>
                  </a:ext>
                  <a:ext uri="{C183D7F6-B498-43B3-948B-1728B52AA6E4}">
                    <adec:decorative xmlns:adec="http://schemas.microsoft.com/office/drawing/2017/decorative" val="1"/>
                  </a:ext>
                </a:extLst>
              </p:cNvPr>
              <p:cNvSpPr/>
              <p:nvPr/>
            </p:nvSpPr>
            <p:spPr>
              <a:xfrm>
                <a:off x="6783835" y="3366693"/>
                <a:ext cx="28357" cy="36307"/>
              </a:xfrm>
              <a:custGeom>
                <a:avLst/>
                <a:gdLst/>
                <a:ahLst/>
                <a:cxnLst/>
                <a:rect l="0" t="0" r="0" b="0"/>
                <a:pathLst>
                  <a:path w="120000" h="120000" extrusionOk="0">
                    <a:moveTo>
                      <a:pt x="90000" y="12000"/>
                    </a:moveTo>
                    <a:cubicBezTo>
                      <a:pt x="75000" y="24000"/>
                      <a:pt x="0" y="72000"/>
                      <a:pt x="15000" y="108000"/>
                    </a:cubicBezTo>
                    <a:cubicBezTo>
                      <a:pt x="15000" y="108000"/>
                      <a:pt x="45000" y="72000"/>
                      <a:pt x="60000" y="84000"/>
                    </a:cubicBezTo>
                    <a:cubicBezTo>
                      <a:pt x="60000" y="84000"/>
                      <a:pt x="45000" y="120000"/>
                      <a:pt x="45000" y="120000"/>
                    </a:cubicBezTo>
                    <a:cubicBezTo>
                      <a:pt x="60000" y="120000"/>
                      <a:pt x="90000" y="108000"/>
                      <a:pt x="90000" y="96000"/>
                    </a:cubicBezTo>
                    <a:cubicBezTo>
                      <a:pt x="90000" y="84000"/>
                      <a:pt x="105000" y="72000"/>
                      <a:pt x="120000" y="48000"/>
                    </a:cubicBezTo>
                    <a:cubicBezTo>
                      <a:pt x="120000" y="24000"/>
                      <a:pt x="90000" y="48000"/>
                      <a:pt x="75000" y="48000"/>
                    </a:cubicBezTo>
                    <a:cubicBezTo>
                      <a:pt x="90000" y="48000"/>
                      <a:pt x="90000" y="0"/>
                      <a:pt x="90000" y="12000"/>
                    </a:cubicBezTo>
                    <a:cubicBezTo>
                      <a:pt x="75000" y="12000"/>
                      <a:pt x="105000" y="0"/>
                      <a:pt x="90000" y="1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0" name="Shape 2415">
                <a:extLst>
                  <a:ext uri="{FF2B5EF4-FFF2-40B4-BE49-F238E27FC236}">
                    <a16:creationId xmlns:a16="http://schemas.microsoft.com/office/drawing/2014/main" id="{9E5ED908-601C-080F-5D36-CF781278820F}"/>
                  </a:ext>
                  <a:ext uri="{C183D7F6-B498-43B3-948B-1728B52AA6E4}">
                    <adec:decorative xmlns:adec="http://schemas.microsoft.com/office/drawing/2017/decorative" val="1"/>
                  </a:ext>
                </a:extLst>
              </p:cNvPr>
              <p:cNvSpPr/>
              <p:nvPr/>
            </p:nvSpPr>
            <p:spPr>
              <a:xfrm>
                <a:off x="6590060" y="3013634"/>
                <a:ext cx="10634" cy="21283"/>
              </a:xfrm>
              <a:custGeom>
                <a:avLst/>
                <a:gdLst/>
                <a:ahLst/>
                <a:cxnLst/>
                <a:rect l="0" t="0" r="0" b="0"/>
                <a:pathLst>
                  <a:path w="120000" h="120000" extrusionOk="0">
                    <a:moveTo>
                      <a:pt x="120000" y="80000"/>
                    </a:moveTo>
                    <a:cubicBezTo>
                      <a:pt x="120000" y="60000"/>
                      <a:pt x="40000" y="0"/>
                      <a:pt x="40000" y="20000"/>
                    </a:cubicBezTo>
                    <a:cubicBezTo>
                      <a:pt x="40000" y="20000"/>
                      <a:pt x="40000" y="20000"/>
                      <a:pt x="40000" y="40000"/>
                    </a:cubicBezTo>
                    <a:cubicBezTo>
                      <a:pt x="40000" y="40000"/>
                      <a:pt x="0" y="40000"/>
                      <a:pt x="0" y="40000"/>
                    </a:cubicBezTo>
                    <a:cubicBezTo>
                      <a:pt x="0" y="40000"/>
                      <a:pt x="120000" y="120000"/>
                      <a:pt x="120000" y="80000"/>
                    </a:cubicBezTo>
                    <a:cubicBezTo>
                      <a:pt x="120000" y="60000"/>
                      <a:pt x="120000" y="120000"/>
                      <a:pt x="120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1" name="Shape 2416">
                <a:extLst>
                  <a:ext uri="{FF2B5EF4-FFF2-40B4-BE49-F238E27FC236}">
                    <a16:creationId xmlns:a16="http://schemas.microsoft.com/office/drawing/2014/main" id="{FED38184-3158-D85B-1BBA-2DCAC6A193FD}"/>
                  </a:ext>
                  <a:ext uri="{C183D7F6-B498-43B3-948B-1728B52AA6E4}">
                    <adec:decorative xmlns:adec="http://schemas.microsoft.com/office/drawing/2017/decorative" val="1"/>
                  </a:ext>
                </a:extLst>
              </p:cNvPr>
              <p:cNvSpPr/>
              <p:nvPr/>
            </p:nvSpPr>
            <p:spPr>
              <a:xfrm>
                <a:off x="6538072" y="3049942"/>
                <a:ext cx="10634" cy="11267"/>
              </a:xfrm>
              <a:custGeom>
                <a:avLst/>
                <a:gdLst/>
                <a:ahLst/>
                <a:cxnLst/>
                <a:rect l="0" t="0" r="0" b="0"/>
                <a:pathLst>
                  <a:path w="120000" h="120000" extrusionOk="0">
                    <a:moveTo>
                      <a:pt x="80000" y="40000"/>
                    </a:moveTo>
                    <a:cubicBezTo>
                      <a:pt x="80000" y="0"/>
                      <a:pt x="0" y="80000"/>
                      <a:pt x="0" y="80000"/>
                    </a:cubicBezTo>
                    <a:cubicBezTo>
                      <a:pt x="40000" y="120000"/>
                      <a:pt x="120000" y="80000"/>
                      <a:pt x="8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2" name="Shape 2417">
                <a:extLst>
                  <a:ext uri="{FF2B5EF4-FFF2-40B4-BE49-F238E27FC236}">
                    <a16:creationId xmlns:a16="http://schemas.microsoft.com/office/drawing/2014/main" id="{46482211-FFA5-860C-BEAF-D7D239FA9090}"/>
                  </a:ext>
                  <a:ext uri="{C183D7F6-B498-43B3-948B-1728B52AA6E4}">
                    <adec:decorative xmlns:adec="http://schemas.microsoft.com/office/drawing/2017/decorative" val="1"/>
                  </a:ext>
                </a:extLst>
              </p:cNvPr>
              <p:cNvSpPr/>
              <p:nvPr/>
            </p:nvSpPr>
            <p:spPr>
              <a:xfrm>
                <a:off x="6299396" y="3245252"/>
                <a:ext cx="23631" cy="15024"/>
              </a:xfrm>
              <a:custGeom>
                <a:avLst/>
                <a:gdLst/>
                <a:ahLst/>
                <a:cxnLst/>
                <a:rect l="0" t="0" r="0" b="0"/>
                <a:pathLst>
                  <a:path w="120000" h="120000" extrusionOk="0">
                    <a:moveTo>
                      <a:pt x="119999" y="90000"/>
                    </a:moveTo>
                    <a:cubicBezTo>
                      <a:pt x="119999" y="0"/>
                      <a:pt x="51428" y="0"/>
                      <a:pt x="17142" y="30000"/>
                    </a:cubicBezTo>
                    <a:cubicBezTo>
                      <a:pt x="0" y="30000"/>
                      <a:pt x="119999" y="120000"/>
                      <a:pt x="119999" y="90000"/>
                    </a:cubicBezTo>
                    <a:cubicBezTo>
                      <a:pt x="119999" y="0"/>
                      <a:pt x="119999" y="120000"/>
                      <a:pt x="119999"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3" name="Shape 2418">
                <a:extLst>
                  <a:ext uri="{FF2B5EF4-FFF2-40B4-BE49-F238E27FC236}">
                    <a16:creationId xmlns:a16="http://schemas.microsoft.com/office/drawing/2014/main" id="{05165811-9592-0FA3-5C7A-2E26C4B8257A}"/>
                  </a:ext>
                  <a:ext uri="{C183D7F6-B498-43B3-948B-1728B52AA6E4}">
                    <adec:decorative xmlns:adec="http://schemas.microsoft.com/office/drawing/2017/decorative" val="1"/>
                  </a:ext>
                </a:extLst>
              </p:cNvPr>
              <p:cNvSpPr/>
              <p:nvPr/>
            </p:nvSpPr>
            <p:spPr>
              <a:xfrm>
                <a:off x="6337204" y="3156362"/>
                <a:ext cx="21267" cy="22535"/>
              </a:xfrm>
              <a:custGeom>
                <a:avLst/>
                <a:gdLst/>
                <a:ahLst/>
                <a:cxnLst/>
                <a:rect l="0" t="0" r="0" b="0"/>
                <a:pathLst>
                  <a:path w="120000" h="120000" extrusionOk="0">
                    <a:moveTo>
                      <a:pt x="60000" y="100000"/>
                    </a:moveTo>
                    <a:cubicBezTo>
                      <a:pt x="40000" y="80000"/>
                      <a:pt x="20000" y="80000"/>
                      <a:pt x="0" y="60000"/>
                    </a:cubicBezTo>
                    <a:cubicBezTo>
                      <a:pt x="20000" y="60000"/>
                      <a:pt x="60000" y="0"/>
                      <a:pt x="80000" y="40000"/>
                    </a:cubicBezTo>
                    <a:cubicBezTo>
                      <a:pt x="120000" y="60000"/>
                      <a:pt x="100000" y="120000"/>
                      <a:pt x="60000" y="100000"/>
                    </a:cubicBezTo>
                    <a:cubicBezTo>
                      <a:pt x="40000" y="80000"/>
                      <a:pt x="80000" y="120000"/>
                      <a:pt x="60000" y="10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4" name="Shape 2419">
                <a:extLst>
                  <a:ext uri="{FF2B5EF4-FFF2-40B4-BE49-F238E27FC236}">
                    <a16:creationId xmlns:a16="http://schemas.microsoft.com/office/drawing/2014/main" id="{A50E5A90-5FC6-719B-49A1-7D311EF5903B}"/>
                  </a:ext>
                  <a:ext uri="{C183D7F6-B498-43B3-948B-1728B52AA6E4}">
                    <adec:decorative xmlns:adec="http://schemas.microsoft.com/office/drawing/2017/decorative" val="1"/>
                  </a:ext>
                </a:extLst>
              </p:cNvPr>
              <p:cNvSpPr/>
              <p:nvPr/>
            </p:nvSpPr>
            <p:spPr>
              <a:xfrm>
                <a:off x="6326571" y="2998610"/>
                <a:ext cx="21267" cy="26292"/>
              </a:xfrm>
              <a:custGeom>
                <a:avLst/>
                <a:gdLst/>
                <a:ahLst/>
                <a:cxnLst/>
                <a:rect l="0" t="0" r="0" b="0"/>
                <a:pathLst>
                  <a:path w="120000" h="120000" extrusionOk="0">
                    <a:moveTo>
                      <a:pt x="60000" y="102857"/>
                    </a:moveTo>
                    <a:cubicBezTo>
                      <a:pt x="0" y="119999"/>
                      <a:pt x="20000" y="0"/>
                      <a:pt x="80000" y="17142"/>
                    </a:cubicBezTo>
                    <a:cubicBezTo>
                      <a:pt x="120000" y="17142"/>
                      <a:pt x="100000" y="102857"/>
                      <a:pt x="60000" y="102857"/>
                    </a:cubicBezTo>
                    <a:cubicBezTo>
                      <a:pt x="40000" y="102857"/>
                      <a:pt x="120000" y="102857"/>
                      <a:pt x="60000" y="102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5" name="Shape 2420">
                <a:extLst>
                  <a:ext uri="{FF2B5EF4-FFF2-40B4-BE49-F238E27FC236}">
                    <a16:creationId xmlns:a16="http://schemas.microsoft.com/office/drawing/2014/main" id="{05019C3E-D008-496C-EA0E-CE056DB89F66}"/>
                  </a:ext>
                  <a:ext uri="{C183D7F6-B498-43B3-948B-1728B52AA6E4}">
                    <adec:decorative xmlns:adec="http://schemas.microsoft.com/office/drawing/2017/decorative" val="1"/>
                  </a:ext>
                </a:extLst>
              </p:cNvPr>
              <p:cNvSpPr/>
              <p:nvPr/>
            </p:nvSpPr>
            <p:spPr>
              <a:xfrm>
                <a:off x="6267493" y="2983587"/>
                <a:ext cx="41354" cy="22535"/>
              </a:xfrm>
              <a:custGeom>
                <a:avLst/>
                <a:gdLst/>
                <a:ahLst/>
                <a:cxnLst/>
                <a:rect l="0" t="0" r="0" b="0"/>
                <a:pathLst>
                  <a:path w="120000" h="120000" extrusionOk="0">
                    <a:moveTo>
                      <a:pt x="40000" y="120000"/>
                    </a:moveTo>
                    <a:cubicBezTo>
                      <a:pt x="20000" y="120000"/>
                      <a:pt x="0" y="100000"/>
                      <a:pt x="10000" y="60000"/>
                    </a:cubicBezTo>
                    <a:cubicBezTo>
                      <a:pt x="20000" y="20000"/>
                      <a:pt x="50000" y="20000"/>
                      <a:pt x="80000" y="0"/>
                    </a:cubicBezTo>
                    <a:cubicBezTo>
                      <a:pt x="120000" y="0"/>
                      <a:pt x="60000" y="120000"/>
                      <a:pt x="4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6" name="Shape 2421">
                <a:extLst>
                  <a:ext uri="{FF2B5EF4-FFF2-40B4-BE49-F238E27FC236}">
                    <a16:creationId xmlns:a16="http://schemas.microsoft.com/office/drawing/2014/main" id="{B402233E-F3FD-075A-9BA8-8EF2552966F5}"/>
                  </a:ext>
                  <a:ext uri="{C183D7F6-B498-43B3-948B-1728B52AA6E4}">
                    <adec:decorative xmlns:adec="http://schemas.microsoft.com/office/drawing/2017/decorative" val="1"/>
                  </a:ext>
                </a:extLst>
              </p:cNvPr>
              <p:cNvSpPr/>
              <p:nvPr/>
            </p:nvSpPr>
            <p:spPr>
              <a:xfrm>
                <a:off x="6354928" y="2969815"/>
                <a:ext cx="23631" cy="10016"/>
              </a:xfrm>
              <a:custGeom>
                <a:avLst/>
                <a:gdLst/>
                <a:ahLst/>
                <a:cxnLst/>
                <a:rect l="0" t="0" r="0" b="0"/>
                <a:pathLst>
                  <a:path w="120000" h="120000" extrusionOk="0">
                    <a:moveTo>
                      <a:pt x="85714" y="120000"/>
                    </a:moveTo>
                    <a:cubicBezTo>
                      <a:pt x="68571" y="120000"/>
                      <a:pt x="0" y="0"/>
                      <a:pt x="51428" y="0"/>
                    </a:cubicBezTo>
                    <a:cubicBezTo>
                      <a:pt x="68571" y="0"/>
                      <a:pt x="102857" y="0"/>
                      <a:pt x="119999" y="40000"/>
                    </a:cubicBezTo>
                    <a:cubicBezTo>
                      <a:pt x="119999" y="40000"/>
                      <a:pt x="102857" y="120000"/>
                      <a:pt x="85714" y="120000"/>
                    </a:cubicBezTo>
                    <a:cubicBezTo>
                      <a:pt x="68571" y="120000"/>
                      <a:pt x="119999" y="120000"/>
                      <a:pt x="85714"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7" name="Shape 2422">
                <a:extLst>
                  <a:ext uri="{FF2B5EF4-FFF2-40B4-BE49-F238E27FC236}">
                    <a16:creationId xmlns:a16="http://schemas.microsoft.com/office/drawing/2014/main" id="{1622C0FE-B0F0-CD3F-53AA-250C490D1D0C}"/>
                  </a:ext>
                  <a:ext uri="{C183D7F6-B498-43B3-948B-1728B52AA6E4}">
                    <adec:decorative xmlns:adec="http://schemas.microsoft.com/office/drawing/2017/decorative" val="1"/>
                  </a:ext>
                </a:extLst>
              </p:cNvPr>
              <p:cNvSpPr/>
              <p:nvPr/>
            </p:nvSpPr>
            <p:spPr>
              <a:xfrm>
                <a:off x="6208415" y="2895948"/>
                <a:ext cx="118156" cy="87639"/>
              </a:xfrm>
              <a:custGeom>
                <a:avLst/>
                <a:gdLst/>
                <a:ahLst/>
                <a:cxnLst/>
                <a:rect l="0" t="0" r="0" b="0"/>
                <a:pathLst>
                  <a:path w="120000" h="120000" extrusionOk="0">
                    <a:moveTo>
                      <a:pt x="109411" y="105000"/>
                    </a:moveTo>
                    <a:cubicBezTo>
                      <a:pt x="105882" y="100000"/>
                      <a:pt x="95294" y="95000"/>
                      <a:pt x="88235" y="90000"/>
                    </a:cubicBezTo>
                    <a:cubicBezTo>
                      <a:pt x="84705" y="90000"/>
                      <a:pt x="88235" y="85000"/>
                      <a:pt x="84705" y="80000"/>
                    </a:cubicBezTo>
                    <a:cubicBezTo>
                      <a:pt x="84705" y="80000"/>
                      <a:pt x="77647" y="85000"/>
                      <a:pt x="77647" y="85000"/>
                    </a:cubicBezTo>
                    <a:cubicBezTo>
                      <a:pt x="70588" y="85000"/>
                      <a:pt x="70588" y="75000"/>
                      <a:pt x="63529" y="80000"/>
                    </a:cubicBezTo>
                    <a:cubicBezTo>
                      <a:pt x="63529" y="85000"/>
                      <a:pt x="60000" y="90000"/>
                      <a:pt x="56470" y="95000"/>
                    </a:cubicBezTo>
                    <a:cubicBezTo>
                      <a:pt x="49411" y="100000"/>
                      <a:pt x="45882" y="110000"/>
                      <a:pt x="38823" y="115000"/>
                    </a:cubicBezTo>
                    <a:cubicBezTo>
                      <a:pt x="28235" y="120000"/>
                      <a:pt x="35294" y="100000"/>
                      <a:pt x="28235" y="95000"/>
                    </a:cubicBezTo>
                    <a:cubicBezTo>
                      <a:pt x="28235" y="90000"/>
                      <a:pt x="10588" y="95000"/>
                      <a:pt x="7058" y="95000"/>
                    </a:cubicBezTo>
                    <a:cubicBezTo>
                      <a:pt x="0" y="95000"/>
                      <a:pt x="14117" y="80000"/>
                      <a:pt x="14117" y="80000"/>
                    </a:cubicBezTo>
                    <a:cubicBezTo>
                      <a:pt x="21176" y="70000"/>
                      <a:pt x="17647" y="60000"/>
                      <a:pt x="17647" y="50000"/>
                    </a:cubicBezTo>
                    <a:cubicBezTo>
                      <a:pt x="17647" y="40000"/>
                      <a:pt x="17647" y="25000"/>
                      <a:pt x="21176" y="15000"/>
                    </a:cubicBezTo>
                    <a:cubicBezTo>
                      <a:pt x="24705" y="0"/>
                      <a:pt x="35294" y="0"/>
                      <a:pt x="38823" y="15000"/>
                    </a:cubicBezTo>
                    <a:cubicBezTo>
                      <a:pt x="38823" y="20000"/>
                      <a:pt x="38823" y="30000"/>
                      <a:pt x="42352" y="25000"/>
                    </a:cubicBezTo>
                    <a:cubicBezTo>
                      <a:pt x="45882" y="25000"/>
                      <a:pt x="45882" y="20000"/>
                      <a:pt x="49411" y="20000"/>
                    </a:cubicBezTo>
                    <a:cubicBezTo>
                      <a:pt x="52941" y="25000"/>
                      <a:pt x="56470" y="30000"/>
                      <a:pt x="60000" y="30000"/>
                    </a:cubicBezTo>
                    <a:cubicBezTo>
                      <a:pt x="63529" y="35000"/>
                      <a:pt x="67058" y="35000"/>
                      <a:pt x="70588" y="35000"/>
                    </a:cubicBezTo>
                    <a:cubicBezTo>
                      <a:pt x="74117" y="40000"/>
                      <a:pt x="81176" y="45000"/>
                      <a:pt x="88235" y="50000"/>
                    </a:cubicBezTo>
                    <a:cubicBezTo>
                      <a:pt x="98823" y="55000"/>
                      <a:pt x="98823" y="60000"/>
                      <a:pt x="98823" y="75000"/>
                    </a:cubicBezTo>
                    <a:cubicBezTo>
                      <a:pt x="98823" y="80000"/>
                      <a:pt x="105882" y="80000"/>
                      <a:pt x="105882" y="75000"/>
                    </a:cubicBezTo>
                    <a:cubicBezTo>
                      <a:pt x="112941" y="75000"/>
                      <a:pt x="112941" y="80000"/>
                      <a:pt x="116470" y="85000"/>
                    </a:cubicBezTo>
                    <a:cubicBezTo>
                      <a:pt x="120000" y="85000"/>
                      <a:pt x="120000" y="85000"/>
                      <a:pt x="120000" y="90000"/>
                    </a:cubicBezTo>
                    <a:cubicBezTo>
                      <a:pt x="116470" y="95000"/>
                      <a:pt x="116470" y="105000"/>
                      <a:pt x="109411" y="105000"/>
                    </a:cubicBezTo>
                    <a:cubicBezTo>
                      <a:pt x="105882" y="100000"/>
                      <a:pt x="116470" y="105000"/>
                      <a:pt x="109411" y="10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8" name="Shape 2423">
                <a:extLst>
                  <a:ext uri="{FF2B5EF4-FFF2-40B4-BE49-F238E27FC236}">
                    <a16:creationId xmlns:a16="http://schemas.microsoft.com/office/drawing/2014/main" id="{8C934012-8D10-5C16-1F16-5683915BC96B}"/>
                  </a:ext>
                  <a:ext uri="{C183D7F6-B498-43B3-948B-1728B52AA6E4}">
                    <adec:decorative xmlns:adec="http://schemas.microsoft.com/office/drawing/2017/decorative" val="1"/>
                  </a:ext>
                </a:extLst>
              </p:cNvPr>
              <p:cNvSpPr/>
              <p:nvPr/>
            </p:nvSpPr>
            <p:spPr>
              <a:xfrm>
                <a:off x="6254497" y="2888435"/>
                <a:ext cx="23631" cy="18780"/>
              </a:xfrm>
              <a:custGeom>
                <a:avLst/>
                <a:gdLst/>
                <a:ahLst/>
                <a:cxnLst/>
                <a:rect l="0" t="0" r="0" b="0"/>
                <a:pathLst>
                  <a:path w="120000" h="120000" extrusionOk="0">
                    <a:moveTo>
                      <a:pt x="85714" y="96000"/>
                    </a:moveTo>
                    <a:cubicBezTo>
                      <a:pt x="51428" y="120000"/>
                      <a:pt x="0" y="0"/>
                      <a:pt x="17142" y="0"/>
                    </a:cubicBezTo>
                    <a:cubicBezTo>
                      <a:pt x="34285" y="24000"/>
                      <a:pt x="119999" y="72000"/>
                      <a:pt x="85714"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69" name="Shape 2424">
                <a:extLst>
                  <a:ext uri="{FF2B5EF4-FFF2-40B4-BE49-F238E27FC236}">
                    <a16:creationId xmlns:a16="http://schemas.microsoft.com/office/drawing/2014/main" id="{8D89A079-D49C-A132-F827-93EFAD5E2B39}"/>
                  </a:ext>
                  <a:ext uri="{C183D7F6-B498-43B3-948B-1728B52AA6E4}">
                    <adec:decorative xmlns:adec="http://schemas.microsoft.com/office/drawing/2017/decorative" val="1"/>
                  </a:ext>
                </a:extLst>
              </p:cNvPr>
              <p:cNvSpPr/>
              <p:nvPr/>
            </p:nvSpPr>
            <p:spPr>
              <a:xfrm>
                <a:off x="6247406" y="2892192"/>
                <a:ext cx="12997" cy="18780"/>
              </a:xfrm>
              <a:custGeom>
                <a:avLst/>
                <a:gdLst/>
                <a:ahLst/>
                <a:cxnLst/>
                <a:rect l="0" t="0" r="0" b="0"/>
                <a:pathLst>
                  <a:path w="120000" h="120000" extrusionOk="0">
                    <a:moveTo>
                      <a:pt x="90000" y="96000"/>
                    </a:moveTo>
                    <a:cubicBezTo>
                      <a:pt x="30000" y="120000"/>
                      <a:pt x="0" y="48000"/>
                      <a:pt x="0" y="24000"/>
                    </a:cubicBezTo>
                    <a:cubicBezTo>
                      <a:pt x="30000" y="0"/>
                      <a:pt x="120000" y="72000"/>
                      <a:pt x="90000"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0" name="Shape 2425">
                <a:extLst>
                  <a:ext uri="{FF2B5EF4-FFF2-40B4-BE49-F238E27FC236}">
                    <a16:creationId xmlns:a16="http://schemas.microsoft.com/office/drawing/2014/main" id="{D5BEB1E3-F4F4-2A38-8B83-F28054A8A1F0}"/>
                  </a:ext>
                  <a:ext uri="{C183D7F6-B498-43B3-948B-1728B52AA6E4}">
                    <adec:decorative xmlns:adec="http://schemas.microsoft.com/office/drawing/2017/decorative" val="1"/>
                  </a:ext>
                </a:extLst>
              </p:cNvPr>
              <p:cNvSpPr/>
              <p:nvPr/>
            </p:nvSpPr>
            <p:spPr>
              <a:xfrm>
                <a:off x="6215504" y="2822081"/>
                <a:ext cx="10634" cy="22535"/>
              </a:xfrm>
              <a:custGeom>
                <a:avLst/>
                <a:gdLst/>
                <a:ahLst/>
                <a:cxnLst/>
                <a:rect l="0" t="0" r="0" b="0"/>
                <a:pathLst>
                  <a:path w="120000" h="120000" extrusionOk="0">
                    <a:moveTo>
                      <a:pt x="120000" y="100000"/>
                    </a:moveTo>
                    <a:cubicBezTo>
                      <a:pt x="120000" y="80000"/>
                      <a:pt x="120000" y="60000"/>
                      <a:pt x="120000" y="40000"/>
                    </a:cubicBezTo>
                    <a:cubicBezTo>
                      <a:pt x="120000" y="40000"/>
                      <a:pt x="40000" y="0"/>
                      <a:pt x="40000" y="20000"/>
                    </a:cubicBezTo>
                    <a:cubicBezTo>
                      <a:pt x="40000" y="40000"/>
                      <a:pt x="0" y="80000"/>
                      <a:pt x="40000" y="80000"/>
                    </a:cubicBezTo>
                    <a:cubicBezTo>
                      <a:pt x="40000" y="100000"/>
                      <a:pt x="80000" y="120000"/>
                      <a:pt x="120000" y="100000"/>
                    </a:cubicBezTo>
                    <a:cubicBezTo>
                      <a:pt x="120000" y="80000"/>
                      <a:pt x="80000" y="120000"/>
                      <a:pt x="120000" y="10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1" name="Shape 2426">
                <a:extLst>
                  <a:ext uri="{FF2B5EF4-FFF2-40B4-BE49-F238E27FC236}">
                    <a16:creationId xmlns:a16="http://schemas.microsoft.com/office/drawing/2014/main" id="{9608F757-27E4-0D4F-AB3A-5E7173AFB2E1}"/>
                  </a:ext>
                  <a:ext uri="{C183D7F6-B498-43B3-948B-1728B52AA6E4}">
                    <adec:decorative xmlns:adec="http://schemas.microsoft.com/office/drawing/2017/decorative" val="1"/>
                  </a:ext>
                </a:extLst>
              </p:cNvPr>
              <p:cNvSpPr/>
              <p:nvPr/>
            </p:nvSpPr>
            <p:spPr>
              <a:xfrm>
                <a:off x="6163515" y="2630528"/>
                <a:ext cx="498618" cy="386862"/>
              </a:xfrm>
              <a:custGeom>
                <a:avLst/>
                <a:gdLst/>
                <a:ahLst/>
                <a:cxnLst/>
                <a:rect l="0" t="0" r="0" b="0"/>
                <a:pathLst>
                  <a:path w="120000" h="120000" extrusionOk="0">
                    <a:moveTo>
                      <a:pt x="64166" y="94857"/>
                    </a:moveTo>
                    <a:cubicBezTo>
                      <a:pt x="63333" y="98285"/>
                      <a:pt x="61666" y="94857"/>
                      <a:pt x="59166" y="96000"/>
                    </a:cubicBezTo>
                    <a:cubicBezTo>
                      <a:pt x="58333" y="96000"/>
                      <a:pt x="57500" y="97142"/>
                      <a:pt x="56666" y="98285"/>
                    </a:cubicBezTo>
                    <a:cubicBezTo>
                      <a:pt x="55000" y="99428"/>
                      <a:pt x="54166" y="98285"/>
                      <a:pt x="52500" y="98285"/>
                    </a:cubicBezTo>
                    <a:cubicBezTo>
                      <a:pt x="50000" y="97142"/>
                      <a:pt x="46666" y="94857"/>
                      <a:pt x="50000" y="91428"/>
                    </a:cubicBezTo>
                    <a:cubicBezTo>
                      <a:pt x="51666" y="89142"/>
                      <a:pt x="51666" y="86857"/>
                      <a:pt x="54166" y="86857"/>
                    </a:cubicBezTo>
                    <a:cubicBezTo>
                      <a:pt x="56666" y="88000"/>
                      <a:pt x="59166" y="89142"/>
                      <a:pt x="62500" y="88000"/>
                    </a:cubicBezTo>
                    <a:cubicBezTo>
                      <a:pt x="64166" y="88000"/>
                      <a:pt x="65833" y="86857"/>
                      <a:pt x="67500" y="86857"/>
                    </a:cubicBezTo>
                    <a:cubicBezTo>
                      <a:pt x="68333" y="86857"/>
                      <a:pt x="67500" y="85714"/>
                      <a:pt x="67500" y="84571"/>
                    </a:cubicBezTo>
                    <a:cubicBezTo>
                      <a:pt x="65000" y="82285"/>
                      <a:pt x="64166" y="81142"/>
                      <a:pt x="66666" y="78857"/>
                    </a:cubicBezTo>
                    <a:cubicBezTo>
                      <a:pt x="68333" y="75428"/>
                      <a:pt x="70000" y="75428"/>
                      <a:pt x="72500" y="75428"/>
                    </a:cubicBezTo>
                    <a:cubicBezTo>
                      <a:pt x="73333" y="75428"/>
                      <a:pt x="75000" y="75428"/>
                      <a:pt x="75833" y="76571"/>
                    </a:cubicBezTo>
                    <a:cubicBezTo>
                      <a:pt x="77500" y="77714"/>
                      <a:pt x="77500" y="78857"/>
                      <a:pt x="77500" y="81142"/>
                    </a:cubicBezTo>
                    <a:cubicBezTo>
                      <a:pt x="78333" y="83428"/>
                      <a:pt x="79166" y="80000"/>
                      <a:pt x="80000" y="80000"/>
                    </a:cubicBezTo>
                    <a:cubicBezTo>
                      <a:pt x="80000" y="78857"/>
                      <a:pt x="82500" y="80000"/>
                      <a:pt x="82500" y="80000"/>
                    </a:cubicBezTo>
                    <a:cubicBezTo>
                      <a:pt x="83333" y="80000"/>
                      <a:pt x="85833" y="80000"/>
                      <a:pt x="85833" y="77714"/>
                    </a:cubicBezTo>
                    <a:cubicBezTo>
                      <a:pt x="85833" y="76571"/>
                      <a:pt x="83333" y="75428"/>
                      <a:pt x="82500" y="75428"/>
                    </a:cubicBezTo>
                    <a:cubicBezTo>
                      <a:pt x="80833" y="74285"/>
                      <a:pt x="80000" y="73142"/>
                      <a:pt x="79166" y="72000"/>
                    </a:cubicBezTo>
                    <a:cubicBezTo>
                      <a:pt x="78333" y="72000"/>
                      <a:pt x="77500" y="74285"/>
                      <a:pt x="77500" y="75428"/>
                    </a:cubicBezTo>
                    <a:cubicBezTo>
                      <a:pt x="76666" y="76571"/>
                      <a:pt x="73333" y="75428"/>
                      <a:pt x="72500" y="75428"/>
                    </a:cubicBezTo>
                    <a:cubicBezTo>
                      <a:pt x="67500" y="74285"/>
                      <a:pt x="74166" y="72000"/>
                      <a:pt x="73333" y="69714"/>
                    </a:cubicBezTo>
                    <a:cubicBezTo>
                      <a:pt x="72500" y="66285"/>
                      <a:pt x="71666" y="61714"/>
                      <a:pt x="70000" y="59428"/>
                    </a:cubicBezTo>
                    <a:cubicBezTo>
                      <a:pt x="69166" y="59428"/>
                      <a:pt x="67500" y="60571"/>
                      <a:pt x="67500" y="59428"/>
                    </a:cubicBezTo>
                    <a:cubicBezTo>
                      <a:pt x="67500" y="58285"/>
                      <a:pt x="67500" y="56000"/>
                      <a:pt x="66666" y="54857"/>
                    </a:cubicBezTo>
                    <a:cubicBezTo>
                      <a:pt x="65833" y="53714"/>
                      <a:pt x="65000" y="60571"/>
                      <a:pt x="65833" y="60571"/>
                    </a:cubicBezTo>
                    <a:cubicBezTo>
                      <a:pt x="65000" y="60571"/>
                      <a:pt x="62500" y="52571"/>
                      <a:pt x="62500" y="52571"/>
                    </a:cubicBezTo>
                    <a:cubicBezTo>
                      <a:pt x="60833" y="52571"/>
                      <a:pt x="60000" y="53714"/>
                      <a:pt x="59166" y="54857"/>
                    </a:cubicBezTo>
                    <a:cubicBezTo>
                      <a:pt x="58333" y="54857"/>
                      <a:pt x="55833" y="57142"/>
                      <a:pt x="55833" y="56000"/>
                    </a:cubicBezTo>
                    <a:cubicBezTo>
                      <a:pt x="55833" y="52571"/>
                      <a:pt x="55000" y="52571"/>
                      <a:pt x="57500" y="52571"/>
                    </a:cubicBezTo>
                    <a:cubicBezTo>
                      <a:pt x="58333" y="52571"/>
                      <a:pt x="59166" y="51428"/>
                      <a:pt x="59166" y="50285"/>
                    </a:cubicBezTo>
                    <a:cubicBezTo>
                      <a:pt x="60000" y="49142"/>
                      <a:pt x="57500" y="49142"/>
                      <a:pt x="57500" y="49142"/>
                    </a:cubicBezTo>
                    <a:cubicBezTo>
                      <a:pt x="56666" y="48000"/>
                      <a:pt x="53333" y="45714"/>
                      <a:pt x="53333" y="45714"/>
                    </a:cubicBezTo>
                    <a:cubicBezTo>
                      <a:pt x="53333" y="42285"/>
                      <a:pt x="52500" y="44571"/>
                      <a:pt x="51666" y="44571"/>
                    </a:cubicBezTo>
                    <a:cubicBezTo>
                      <a:pt x="50833" y="44571"/>
                      <a:pt x="51666" y="38857"/>
                      <a:pt x="50000" y="40000"/>
                    </a:cubicBezTo>
                    <a:cubicBezTo>
                      <a:pt x="49166" y="40000"/>
                      <a:pt x="49166" y="41142"/>
                      <a:pt x="47500" y="38857"/>
                    </a:cubicBezTo>
                    <a:cubicBezTo>
                      <a:pt x="46666" y="38857"/>
                      <a:pt x="45833" y="36571"/>
                      <a:pt x="45000" y="36571"/>
                    </a:cubicBezTo>
                    <a:cubicBezTo>
                      <a:pt x="45000" y="36571"/>
                      <a:pt x="45833" y="37714"/>
                      <a:pt x="45833" y="37714"/>
                    </a:cubicBezTo>
                    <a:cubicBezTo>
                      <a:pt x="45833" y="37714"/>
                      <a:pt x="43333" y="37714"/>
                      <a:pt x="43333" y="38857"/>
                    </a:cubicBezTo>
                    <a:cubicBezTo>
                      <a:pt x="44166" y="40000"/>
                      <a:pt x="45833" y="38857"/>
                      <a:pt x="46666" y="41142"/>
                    </a:cubicBezTo>
                    <a:cubicBezTo>
                      <a:pt x="46666" y="43428"/>
                      <a:pt x="45000" y="43428"/>
                      <a:pt x="44166" y="43428"/>
                    </a:cubicBezTo>
                    <a:cubicBezTo>
                      <a:pt x="42500" y="44571"/>
                      <a:pt x="38333" y="40000"/>
                      <a:pt x="36666" y="42285"/>
                    </a:cubicBezTo>
                    <a:cubicBezTo>
                      <a:pt x="35833" y="42285"/>
                      <a:pt x="37500" y="43428"/>
                      <a:pt x="38333" y="44571"/>
                    </a:cubicBezTo>
                    <a:cubicBezTo>
                      <a:pt x="38333" y="45714"/>
                      <a:pt x="39166" y="44571"/>
                      <a:pt x="40000" y="44571"/>
                    </a:cubicBezTo>
                    <a:cubicBezTo>
                      <a:pt x="40833" y="44571"/>
                      <a:pt x="43333" y="43428"/>
                      <a:pt x="43333" y="44571"/>
                    </a:cubicBezTo>
                    <a:cubicBezTo>
                      <a:pt x="43333" y="45714"/>
                      <a:pt x="42500" y="46857"/>
                      <a:pt x="41666" y="48000"/>
                    </a:cubicBezTo>
                    <a:cubicBezTo>
                      <a:pt x="41666" y="48000"/>
                      <a:pt x="32500" y="40000"/>
                      <a:pt x="30833" y="41142"/>
                    </a:cubicBezTo>
                    <a:cubicBezTo>
                      <a:pt x="31666" y="41142"/>
                      <a:pt x="32500" y="42285"/>
                      <a:pt x="33333" y="42285"/>
                    </a:cubicBezTo>
                    <a:cubicBezTo>
                      <a:pt x="35000" y="44571"/>
                      <a:pt x="30833" y="43428"/>
                      <a:pt x="30833" y="43428"/>
                    </a:cubicBezTo>
                    <a:cubicBezTo>
                      <a:pt x="28333" y="41142"/>
                      <a:pt x="25000" y="43428"/>
                      <a:pt x="22500" y="42285"/>
                    </a:cubicBezTo>
                    <a:cubicBezTo>
                      <a:pt x="19166" y="41142"/>
                      <a:pt x="16666" y="42285"/>
                      <a:pt x="14166" y="38857"/>
                    </a:cubicBezTo>
                    <a:cubicBezTo>
                      <a:pt x="11666" y="36571"/>
                      <a:pt x="10000" y="40000"/>
                      <a:pt x="7500" y="38857"/>
                    </a:cubicBezTo>
                    <a:cubicBezTo>
                      <a:pt x="6666" y="37714"/>
                      <a:pt x="5000" y="37714"/>
                      <a:pt x="4166" y="36571"/>
                    </a:cubicBezTo>
                    <a:cubicBezTo>
                      <a:pt x="4166" y="35428"/>
                      <a:pt x="1666" y="32000"/>
                      <a:pt x="3333" y="32000"/>
                    </a:cubicBezTo>
                    <a:cubicBezTo>
                      <a:pt x="5833" y="32000"/>
                      <a:pt x="9166" y="35428"/>
                      <a:pt x="11666" y="33142"/>
                    </a:cubicBezTo>
                    <a:cubicBezTo>
                      <a:pt x="12500" y="32000"/>
                      <a:pt x="10833" y="30857"/>
                      <a:pt x="10833" y="30857"/>
                    </a:cubicBezTo>
                    <a:cubicBezTo>
                      <a:pt x="9166" y="29714"/>
                      <a:pt x="7500" y="29714"/>
                      <a:pt x="6666" y="29714"/>
                    </a:cubicBezTo>
                    <a:cubicBezTo>
                      <a:pt x="4166" y="29714"/>
                      <a:pt x="0" y="29714"/>
                      <a:pt x="0" y="26285"/>
                    </a:cubicBezTo>
                    <a:cubicBezTo>
                      <a:pt x="0" y="21714"/>
                      <a:pt x="0" y="18285"/>
                      <a:pt x="1666" y="13714"/>
                    </a:cubicBezTo>
                    <a:cubicBezTo>
                      <a:pt x="2500" y="10285"/>
                      <a:pt x="5000" y="8000"/>
                      <a:pt x="7500" y="5714"/>
                    </a:cubicBezTo>
                    <a:cubicBezTo>
                      <a:pt x="9166" y="3428"/>
                      <a:pt x="10833" y="3428"/>
                      <a:pt x="13333" y="2285"/>
                    </a:cubicBezTo>
                    <a:cubicBezTo>
                      <a:pt x="15000" y="2285"/>
                      <a:pt x="20000" y="0"/>
                      <a:pt x="20833" y="3428"/>
                    </a:cubicBezTo>
                    <a:cubicBezTo>
                      <a:pt x="20833" y="2285"/>
                      <a:pt x="16666" y="8000"/>
                      <a:pt x="15833" y="8000"/>
                    </a:cubicBezTo>
                    <a:cubicBezTo>
                      <a:pt x="14166" y="10285"/>
                      <a:pt x="12500" y="12571"/>
                      <a:pt x="14166" y="14857"/>
                    </a:cubicBezTo>
                    <a:cubicBezTo>
                      <a:pt x="15833" y="17142"/>
                      <a:pt x="14166" y="18285"/>
                      <a:pt x="15000" y="20571"/>
                    </a:cubicBezTo>
                    <a:cubicBezTo>
                      <a:pt x="15000" y="22857"/>
                      <a:pt x="16666" y="24000"/>
                      <a:pt x="17500" y="25142"/>
                    </a:cubicBezTo>
                    <a:cubicBezTo>
                      <a:pt x="18333" y="26285"/>
                      <a:pt x="20000" y="27428"/>
                      <a:pt x="20833" y="28571"/>
                    </a:cubicBezTo>
                    <a:cubicBezTo>
                      <a:pt x="21666" y="29714"/>
                      <a:pt x="18333" y="29714"/>
                      <a:pt x="18333" y="30857"/>
                    </a:cubicBezTo>
                    <a:cubicBezTo>
                      <a:pt x="18333" y="29714"/>
                      <a:pt x="21666" y="33142"/>
                      <a:pt x="21666" y="33142"/>
                    </a:cubicBezTo>
                    <a:cubicBezTo>
                      <a:pt x="22500" y="32000"/>
                      <a:pt x="21666" y="29714"/>
                      <a:pt x="21666" y="28571"/>
                    </a:cubicBezTo>
                    <a:cubicBezTo>
                      <a:pt x="21666" y="28571"/>
                      <a:pt x="23333" y="27428"/>
                      <a:pt x="22500" y="26285"/>
                    </a:cubicBezTo>
                    <a:cubicBezTo>
                      <a:pt x="21666" y="25142"/>
                      <a:pt x="18333" y="24000"/>
                      <a:pt x="17500" y="22857"/>
                    </a:cubicBezTo>
                    <a:cubicBezTo>
                      <a:pt x="16666" y="22857"/>
                      <a:pt x="15833" y="21714"/>
                      <a:pt x="16666" y="21714"/>
                    </a:cubicBezTo>
                    <a:cubicBezTo>
                      <a:pt x="18333" y="21714"/>
                      <a:pt x="18333" y="20571"/>
                      <a:pt x="19166" y="19428"/>
                    </a:cubicBezTo>
                    <a:cubicBezTo>
                      <a:pt x="20833" y="18285"/>
                      <a:pt x="23333" y="20571"/>
                      <a:pt x="24166" y="21714"/>
                    </a:cubicBezTo>
                    <a:cubicBezTo>
                      <a:pt x="23333" y="20571"/>
                      <a:pt x="22500" y="19428"/>
                      <a:pt x="22500" y="18285"/>
                    </a:cubicBezTo>
                    <a:cubicBezTo>
                      <a:pt x="22500" y="16000"/>
                      <a:pt x="18333" y="17142"/>
                      <a:pt x="18333" y="14857"/>
                    </a:cubicBezTo>
                    <a:cubicBezTo>
                      <a:pt x="16666" y="8000"/>
                      <a:pt x="24166" y="13714"/>
                      <a:pt x="24166" y="13714"/>
                    </a:cubicBezTo>
                    <a:cubicBezTo>
                      <a:pt x="24166" y="12571"/>
                      <a:pt x="19166" y="10285"/>
                      <a:pt x="19166" y="10285"/>
                    </a:cubicBezTo>
                    <a:cubicBezTo>
                      <a:pt x="19166" y="9142"/>
                      <a:pt x="23333" y="10285"/>
                      <a:pt x="23333" y="10285"/>
                    </a:cubicBezTo>
                    <a:cubicBezTo>
                      <a:pt x="23333" y="9142"/>
                      <a:pt x="20833" y="8000"/>
                      <a:pt x="20833" y="8000"/>
                    </a:cubicBezTo>
                    <a:cubicBezTo>
                      <a:pt x="20000" y="6857"/>
                      <a:pt x="20833" y="6857"/>
                      <a:pt x="21666" y="6857"/>
                    </a:cubicBezTo>
                    <a:cubicBezTo>
                      <a:pt x="22500" y="8000"/>
                      <a:pt x="22500" y="6857"/>
                      <a:pt x="23333" y="6857"/>
                    </a:cubicBezTo>
                    <a:cubicBezTo>
                      <a:pt x="25000" y="5714"/>
                      <a:pt x="25000" y="6857"/>
                      <a:pt x="26666" y="6857"/>
                    </a:cubicBezTo>
                    <a:cubicBezTo>
                      <a:pt x="24166" y="5714"/>
                      <a:pt x="27500" y="3428"/>
                      <a:pt x="28333" y="3428"/>
                    </a:cubicBezTo>
                    <a:cubicBezTo>
                      <a:pt x="30000" y="2285"/>
                      <a:pt x="35000" y="2285"/>
                      <a:pt x="35833" y="4571"/>
                    </a:cubicBezTo>
                    <a:cubicBezTo>
                      <a:pt x="36666" y="5714"/>
                      <a:pt x="36666" y="6857"/>
                      <a:pt x="36666" y="8000"/>
                    </a:cubicBezTo>
                    <a:cubicBezTo>
                      <a:pt x="37500" y="9142"/>
                      <a:pt x="38333" y="10285"/>
                      <a:pt x="39166" y="11428"/>
                    </a:cubicBezTo>
                    <a:cubicBezTo>
                      <a:pt x="40000" y="13714"/>
                      <a:pt x="35833" y="18285"/>
                      <a:pt x="35833" y="18285"/>
                    </a:cubicBezTo>
                    <a:cubicBezTo>
                      <a:pt x="36666" y="19428"/>
                      <a:pt x="38333" y="16000"/>
                      <a:pt x="39166" y="16000"/>
                    </a:cubicBezTo>
                    <a:cubicBezTo>
                      <a:pt x="39166" y="16000"/>
                      <a:pt x="37500" y="22857"/>
                      <a:pt x="38333" y="21714"/>
                    </a:cubicBezTo>
                    <a:cubicBezTo>
                      <a:pt x="39166" y="21714"/>
                      <a:pt x="39166" y="19428"/>
                      <a:pt x="40000" y="19428"/>
                    </a:cubicBezTo>
                    <a:cubicBezTo>
                      <a:pt x="41666" y="19428"/>
                      <a:pt x="41666" y="20571"/>
                      <a:pt x="43333" y="18285"/>
                    </a:cubicBezTo>
                    <a:cubicBezTo>
                      <a:pt x="44166" y="17142"/>
                      <a:pt x="44166" y="18285"/>
                      <a:pt x="45000" y="19428"/>
                    </a:cubicBezTo>
                    <a:cubicBezTo>
                      <a:pt x="45833" y="20571"/>
                      <a:pt x="45000" y="20571"/>
                      <a:pt x="45000" y="21714"/>
                    </a:cubicBezTo>
                    <a:cubicBezTo>
                      <a:pt x="45000" y="22857"/>
                      <a:pt x="49166" y="24000"/>
                      <a:pt x="50000" y="24000"/>
                    </a:cubicBezTo>
                    <a:cubicBezTo>
                      <a:pt x="50000" y="24000"/>
                      <a:pt x="45833" y="18285"/>
                      <a:pt x="45000" y="17142"/>
                    </a:cubicBezTo>
                    <a:cubicBezTo>
                      <a:pt x="45000" y="17142"/>
                      <a:pt x="52500" y="20571"/>
                      <a:pt x="52500" y="19428"/>
                    </a:cubicBezTo>
                    <a:cubicBezTo>
                      <a:pt x="52500" y="19428"/>
                      <a:pt x="47500" y="18285"/>
                      <a:pt x="47500" y="16000"/>
                    </a:cubicBezTo>
                    <a:cubicBezTo>
                      <a:pt x="47500" y="14857"/>
                      <a:pt x="50000" y="13714"/>
                      <a:pt x="50833" y="13714"/>
                    </a:cubicBezTo>
                    <a:cubicBezTo>
                      <a:pt x="52500" y="12571"/>
                      <a:pt x="53333" y="13714"/>
                      <a:pt x="55000" y="14857"/>
                    </a:cubicBezTo>
                    <a:cubicBezTo>
                      <a:pt x="57500" y="16000"/>
                      <a:pt x="60833" y="14857"/>
                      <a:pt x="61666" y="19428"/>
                    </a:cubicBezTo>
                    <a:cubicBezTo>
                      <a:pt x="61666" y="19428"/>
                      <a:pt x="55833" y="19428"/>
                      <a:pt x="56666" y="22857"/>
                    </a:cubicBezTo>
                    <a:cubicBezTo>
                      <a:pt x="56666" y="21714"/>
                      <a:pt x="59166" y="20571"/>
                      <a:pt x="59166" y="20571"/>
                    </a:cubicBezTo>
                    <a:cubicBezTo>
                      <a:pt x="60833" y="20571"/>
                      <a:pt x="58333" y="22857"/>
                      <a:pt x="58333" y="24000"/>
                    </a:cubicBezTo>
                    <a:cubicBezTo>
                      <a:pt x="58333" y="24000"/>
                      <a:pt x="60833" y="21714"/>
                      <a:pt x="60833" y="21714"/>
                    </a:cubicBezTo>
                    <a:cubicBezTo>
                      <a:pt x="60833" y="20571"/>
                      <a:pt x="64166" y="20571"/>
                      <a:pt x="65000" y="21714"/>
                    </a:cubicBezTo>
                    <a:cubicBezTo>
                      <a:pt x="68333" y="21714"/>
                      <a:pt x="60833" y="25142"/>
                      <a:pt x="61666" y="26285"/>
                    </a:cubicBezTo>
                    <a:cubicBezTo>
                      <a:pt x="61666" y="26285"/>
                      <a:pt x="63333" y="24000"/>
                      <a:pt x="63333" y="25142"/>
                    </a:cubicBezTo>
                    <a:cubicBezTo>
                      <a:pt x="63333" y="26285"/>
                      <a:pt x="61666" y="28571"/>
                      <a:pt x="62500" y="29714"/>
                    </a:cubicBezTo>
                    <a:cubicBezTo>
                      <a:pt x="61666" y="28571"/>
                      <a:pt x="65000" y="24000"/>
                      <a:pt x="65833" y="25142"/>
                    </a:cubicBezTo>
                    <a:cubicBezTo>
                      <a:pt x="65833" y="27428"/>
                      <a:pt x="65000" y="29714"/>
                      <a:pt x="65833" y="30857"/>
                    </a:cubicBezTo>
                    <a:cubicBezTo>
                      <a:pt x="65833" y="30857"/>
                      <a:pt x="65833" y="26285"/>
                      <a:pt x="67500" y="26285"/>
                    </a:cubicBezTo>
                    <a:cubicBezTo>
                      <a:pt x="69166" y="27428"/>
                      <a:pt x="66666" y="30857"/>
                      <a:pt x="67500" y="32000"/>
                    </a:cubicBezTo>
                    <a:cubicBezTo>
                      <a:pt x="67500" y="32000"/>
                      <a:pt x="68333" y="28571"/>
                      <a:pt x="69166" y="28571"/>
                    </a:cubicBezTo>
                    <a:cubicBezTo>
                      <a:pt x="69166" y="28571"/>
                      <a:pt x="68333" y="32000"/>
                      <a:pt x="69166" y="32000"/>
                    </a:cubicBezTo>
                    <a:cubicBezTo>
                      <a:pt x="68333" y="32000"/>
                      <a:pt x="70833" y="27428"/>
                      <a:pt x="71666" y="26285"/>
                    </a:cubicBezTo>
                    <a:cubicBezTo>
                      <a:pt x="72500" y="25142"/>
                      <a:pt x="75000" y="26285"/>
                      <a:pt x="75833" y="27428"/>
                    </a:cubicBezTo>
                    <a:cubicBezTo>
                      <a:pt x="77500" y="28571"/>
                      <a:pt x="78333" y="30857"/>
                      <a:pt x="75833" y="30857"/>
                    </a:cubicBezTo>
                    <a:cubicBezTo>
                      <a:pt x="75000" y="30857"/>
                      <a:pt x="71666" y="30857"/>
                      <a:pt x="71666" y="34285"/>
                    </a:cubicBezTo>
                    <a:cubicBezTo>
                      <a:pt x="71666" y="33142"/>
                      <a:pt x="76666" y="30857"/>
                      <a:pt x="76666" y="32000"/>
                    </a:cubicBezTo>
                    <a:cubicBezTo>
                      <a:pt x="76666" y="32000"/>
                      <a:pt x="73333" y="34285"/>
                      <a:pt x="73333" y="35428"/>
                    </a:cubicBezTo>
                    <a:cubicBezTo>
                      <a:pt x="73333" y="34285"/>
                      <a:pt x="76666" y="34285"/>
                      <a:pt x="76666" y="34285"/>
                    </a:cubicBezTo>
                    <a:cubicBezTo>
                      <a:pt x="77500" y="33142"/>
                      <a:pt x="79166" y="29714"/>
                      <a:pt x="80000" y="30857"/>
                    </a:cubicBezTo>
                    <a:cubicBezTo>
                      <a:pt x="80833" y="33142"/>
                      <a:pt x="80000" y="35428"/>
                      <a:pt x="78333" y="35428"/>
                    </a:cubicBezTo>
                    <a:cubicBezTo>
                      <a:pt x="77500" y="36571"/>
                      <a:pt x="76666" y="37714"/>
                      <a:pt x="75833" y="38857"/>
                    </a:cubicBezTo>
                    <a:cubicBezTo>
                      <a:pt x="75833" y="38857"/>
                      <a:pt x="77500" y="36571"/>
                      <a:pt x="78333" y="36571"/>
                    </a:cubicBezTo>
                    <a:cubicBezTo>
                      <a:pt x="78333" y="36571"/>
                      <a:pt x="77500" y="41142"/>
                      <a:pt x="77500" y="41142"/>
                    </a:cubicBezTo>
                    <a:cubicBezTo>
                      <a:pt x="76666" y="38857"/>
                      <a:pt x="82500" y="30857"/>
                      <a:pt x="83333" y="33142"/>
                    </a:cubicBezTo>
                    <a:cubicBezTo>
                      <a:pt x="84166" y="34285"/>
                      <a:pt x="82500" y="35428"/>
                      <a:pt x="81666" y="35428"/>
                    </a:cubicBezTo>
                    <a:cubicBezTo>
                      <a:pt x="82500" y="35428"/>
                      <a:pt x="85000" y="35428"/>
                      <a:pt x="85833" y="35428"/>
                    </a:cubicBezTo>
                    <a:cubicBezTo>
                      <a:pt x="86666" y="35428"/>
                      <a:pt x="88333" y="35428"/>
                      <a:pt x="89166" y="36571"/>
                    </a:cubicBezTo>
                    <a:cubicBezTo>
                      <a:pt x="90000" y="40000"/>
                      <a:pt x="81666" y="40000"/>
                      <a:pt x="82500" y="43428"/>
                    </a:cubicBezTo>
                    <a:cubicBezTo>
                      <a:pt x="82500" y="43428"/>
                      <a:pt x="85000" y="40000"/>
                      <a:pt x="85833" y="40000"/>
                    </a:cubicBezTo>
                    <a:cubicBezTo>
                      <a:pt x="86666" y="40000"/>
                      <a:pt x="88333" y="40000"/>
                      <a:pt x="88333" y="41142"/>
                    </a:cubicBezTo>
                    <a:cubicBezTo>
                      <a:pt x="89166" y="42285"/>
                      <a:pt x="84166" y="44571"/>
                      <a:pt x="84166" y="44571"/>
                    </a:cubicBezTo>
                    <a:cubicBezTo>
                      <a:pt x="84166" y="44571"/>
                      <a:pt x="86666" y="43428"/>
                      <a:pt x="86666" y="43428"/>
                    </a:cubicBezTo>
                    <a:cubicBezTo>
                      <a:pt x="87500" y="43428"/>
                      <a:pt x="89166" y="42285"/>
                      <a:pt x="90000" y="41142"/>
                    </a:cubicBezTo>
                    <a:cubicBezTo>
                      <a:pt x="90833" y="41142"/>
                      <a:pt x="90000" y="40000"/>
                      <a:pt x="90833" y="38857"/>
                    </a:cubicBezTo>
                    <a:cubicBezTo>
                      <a:pt x="91666" y="38857"/>
                      <a:pt x="93333" y="41142"/>
                      <a:pt x="93333" y="42285"/>
                    </a:cubicBezTo>
                    <a:cubicBezTo>
                      <a:pt x="96666" y="45714"/>
                      <a:pt x="93333" y="44571"/>
                      <a:pt x="90833" y="45714"/>
                    </a:cubicBezTo>
                    <a:cubicBezTo>
                      <a:pt x="90833" y="45714"/>
                      <a:pt x="85000" y="48000"/>
                      <a:pt x="85000" y="46857"/>
                    </a:cubicBezTo>
                    <a:cubicBezTo>
                      <a:pt x="85000" y="48000"/>
                      <a:pt x="98333" y="48000"/>
                      <a:pt x="97500" y="50285"/>
                    </a:cubicBezTo>
                    <a:cubicBezTo>
                      <a:pt x="96666" y="51428"/>
                      <a:pt x="92500" y="51428"/>
                      <a:pt x="91666" y="50285"/>
                    </a:cubicBezTo>
                    <a:cubicBezTo>
                      <a:pt x="91666" y="50285"/>
                      <a:pt x="88333" y="51428"/>
                      <a:pt x="88333" y="51428"/>
                    </a:cubicBezTo>
                    <a:cubicBezTo>
                      <a:pt x="89166" y="52571"/>
                      <a:pt x="91666" y="51428"/>
                      <a:pt x="91666" y="52571"/>
                    </a:cubicBezTo>
                    <a:cubicBezTo>
                      <a:pt x="92500" y="52571"/>
                      <a:pt x="89166" y="53714"/>
                      <a:pt x="89166" y="54857"/>
                    </a:cubicBezTo>
                    <a:cubicBezTo>
                      <a:pt x="89166" y="57142"/>
                      <a:pt x="92500" y="58285"/>
                      <a:pt x="93333" y="58285"/>
                    </a:cubicBezTo>
                    <a:cubicBezTo>
                      <a:pt x="95000" y="59428"/>
                      <a:pt x="97500" y="59428"/>
                      <a:pt x="98333" y="61714"/>
                    </a:cubicBezTo>
                    <a:cubicBezTo>
                      <a:pt x="99166" y="62857"/>
                      <a:pt x="99166" y="64000"/>
                      <a:pt x="100000" y="64000"/>
                    </a:cubicBezTo>
                    <a:cubicBezTo>
                      <a:pt x="100000" y="64000"/>
                      <a:pt x="101666" y="62857"/>
                      <a:pt x="101666" y="62857"/>
                    </a:cubicBezTo>
                    <a:cubicBezTo>
                      <a:pt x="101666" y="62857"/>
                      <a:pt x="101666" y="65142"/>
                      <a:pt x="102500" y="65142"/>
                    </a:cubicBezTo>
                    <a:cubicBezTo>
                      <a:pt x="102500" y="65142"/>
                      <a:pt x="102500" y="62857"/>
                      <a:pt x="103333" y="62857"/>
                    </a:cubicBezTo>
                    <a:cubicBezTo>
                      <a:pt x="103333" y="62857"/>
                      <a:pt x="103333" y="65142"/>
                      <a:pt x="103333" y="65142"/>
                    </a:cubicBezTo>
                    <a:cubicBezTo>
                      <a:pt x="103333" y="66285"/>
                      <a:pt x="105000" y="65142"/>
                      <a:pt x="105833" y="65142"/>
                    </a:cubicBezTo>
                    <a:cubicBezTo>
                      <a:pt x="105833" y="65142"/>
                      <a:pt x="107500" y="66285"/>
                      <a:pt x="107500" y="67428"/>
                    </a:cubicBezTo>
                    <a:cubicBezTo>
                      <a:pt x="107500" y="68571"/>
                      <a:pt x="106666" y="67428"/>
                      <a:pt x="106666" y="68571"/>
                    </a:cubicBezTo>
                    <a:cubicBezTo>
                      <a:pt x="107500" y="67428"/>
                      <a:pt x="115000" y="70857"/>
                      <a:pt x="115000" y="70857"/>
                    </a:cubicBezTo>
                    <a:cubicBezTo>
                      <a:pt x="114166" y="72000"/>
                      <a:pt x="114166" y="72000"/>
                      <a:pt x="114166" y="72000"/>
                    </a:cubicBezTo>
                    <a:cubicBezTo>
                      <a:pt x="114166" y="73142"/>
                      <a:pt x="115833" y="72000"/>
                      <a:pt x="115833" y="72000"/>
                    </a:cubicBezTo>
                    <a:cubicBezTo>
                      <a:pt x="116666" y="70857"/>
                      <a:pt x="116666" y="72000"/>
                      <a:pt x="117500" y="73142"/>
                    </a:cubicBezTo>
                    <a:cubicBezTo>
                      <a:pt x="118333" y="73142"/>
                      <a:pt x="120000" y="75428"/>
                      <a:pt x="119166" y="76571"/>
                    </a:cubicBezTo>
                    <a:cubicBezTo>
                      <a:pt x="119166" y="76571"/>
                      <a:pt x="117500" y="76571"/>
                      <a:pt x="117500" y="76571"/>
                    </a:cubicBezTo>
                    <a:cubicBezTo>
                      <a:pt x="117500" y="77714"/>
                      <a:pt x="119166" y="77714"/>
                      <a:pt x="118333" y="78857"/>
                    </a:cubicBezTo>
                    <a:cubicBezTo>
                      <a:pt x="118333" y="78857"/>
                      <a:pt x="115833" y="78857"/>
                      <a:pt x="115833" y="78857"/>
                    </a:cubicBezTo>
                    <a:cubicBezTo>
                      <a:pt x="114166" y="80000"/>
                      <a:pt x="115833" y="80000"/>
                      <a:pt x="115833" y="81142"/>
                    </a:cubicBezTo>
                    <a:cubicBezTo>
                      <a:pt x="116666" y="83428"/>
                      <a:pt x="113333" y="81142"/>
                      <a:pt x="112500" y="81142"/>
                    </a:cubicBezTo>
                    <a:cubicBezTo>
                      <a:pt x="113333" y="82285"/>
                      <a:pt x="115000" y="83428"/>
                      <a:pt x="114166" y="84571"/>
                    </a:cubicBezTo>
                    <a:cubicBezTo>
                      <a:pt x="113333" y="84571"/>
                      <a:pt x="110000" y="84571"/>
                      <a:pt x="110833" y="83428"/>
                    </a:cubicBezTo>
                    <a:cubicBezTo>
                      <a:pt x="110000" y="84571"/>
                      <a:pt x="112500" y="86857"/>
                      <a:pt x="111666" y="88000"/>
                    </a:cubicBezTo>
                    <a:cubicBezTo>
                      <a:pt x="110833" y="88000"/>
                      <a:pt x="110833" y="85714"/>
                      <a:pt x="110000" y="86857"/>
                    </a:cubicBezTo>
                    <a:cubicBezTo>
                      <a:pt x="109166" y="88000"/>
                      <a:pt x="112500" y="93714"/>
                      <a:pt x="109166" y="90285"/>
                    </a:cubicBezTo>
                    <a:cubicBezTo>
                      <a:pt x="109166" y="90285"/>
                      <a:pt x="106666" y="88000"/>
                      <a:pt x="106666" y="88000"/>
                    </a:cubicBezTo>
                    <a:cubicBezTo>
                      <a:pt x="105833" y="89142"/>
                      <a:pt x="105833" y="90285"/>
                      <a:pt x="105000" y="90285"/>
                    </a:cubicBezTo>
                    <a:cubicBezTo>
                      <a:pt x="105000" y="89142"/>
                      <a:pt x="105833" y="88000"/>
                      <a:pt x="105833" y="86857"/>
                    </a:cubicBezTo>
                    <a:cubicBezTo>
                      <a:pt x="105833" y="88000"/>
                      <a:pt x="104166" y="88000"/>
                      <a:pt x="104166" y="88000"/>
                    </a:cubicBezTo>
                    <a:cubicBezTo>
                      <a:pt x="103333" y="86857"/>
                      <a:pt x="105000" y="85714"/>
                      <a:pt x="104166" y="84571"/>
                    </a:cubicBezTo>
                    <a:cubicBezTo>
                      <a:pt x="104166" y="84571"/>
                      <a:pt x="102500" y="85714"/>
                      <a:pt x="102500" y="85714"/>
                    </a:cubicBezTo>
                    <a:cubicBezTo>
                      <a:pt x="101666" y="84571"/>
                      <a:pt x="102500" y="82285"/>
                      <a:pt x="102500" y="82285"/>
                    </a:cubicBezTo>
                    <a:cubicBezTo>
                      <a:pt x="103333" y="82285"/>
                      <a:pt x="106666" y="80000"/>
                      <a:pt x="105833" y="80000"/>
                    </a:cubicBezTo>
                    <a:cubicBezTo>
                      <a:pt x="105000" y="78857"/>
                      <a:pt x="101666" y="83428"/>
                      <a:pt x="100000" y="82285"/>
                    </a:cubicBezTo>
                    <a:cubicBezTo>
                      <a:pt x="100000" y="82285"/>
                      <a:pt x="102500" y="78857"/>
                      <a:pt x="101666" y="78857"/>
                    </a:cubicBezTo>
                    <a:cubicBezTo>
                      <a:pt x="100833" y="78857"/>
                      <a:pt x="100000" y="81142"/>
                      <a:pt x="99166" y="80000"/>
                    </a:cubicBezTo>
                    <a:cubicBezTo>
                      <a:pt x="98333" y="78857"/>
                      <a:pt x="97500" y="78857"/>
                      <a:pt x="96666" y="77714"/>
                    </a:cubicBezTo>
                    <a:cubicBezTo>
                      <a:pt x="95833" y="76571"/>
                      <a:pt x="95000" y="75428"/>
                      <a:pt x="94166" y="76571"/>
                    </a:cubicBezTo>
                    <a:cubicBezTo>
                      <a:pt x="94166" y="77714"/>
                      <a:pt x="94166" y="77714"/>
                      <a:pt x="94166" y="78857"/>
                    </a:cubicBezTo>
                    <a:cubicBezTo>
                      <a:pt x="94166" y="78857"/>
                      <a:pt x="93333" y="78857"/>
                      <a:pt x="93333" y="78857"/>
                    </a:cubicBezTo>
                    <a:cubicBezTo>
                      <a:pt x="93333" y="80000"/>
                      <a:pt x="96666" y="82285"/>
                      <a:pt x="93333" y="82285"/>
                    </a:cubicBezTo>
                    <a:cubicBezTo>
                      <a:pt x="92500" y="82285"/>
                      <a:pt x="89166" y="81142"/>
                      <a:pt x="90000" y="80000"/>
                    </a:cubicBezTo>
                    <a:cubicBezTo>
                      <a:pt x="89166" y="82285"/>
                      <a:pt x="92500" y="84571"/>
                      <a:pt x="93333" y="85714"/>
                    </a:cubicBezTo>
                    <a:cubicBezTo>
                      <a:pt x="95000" y="85714"/>
                      <a:pt x="95000" y="89142"/>
                      <a:pt x="95833" y="90285"/>
                    </a:cubicBezTo>
                    <a:cubicBezTo>
                      <a:pt x="96666" y="91428"/>
                      <a:pt x="96666" y="92571"/>
                      <a:pt x="97500" y="92571"/>
                    </a:cubicBezTo>
                    <a:cubicBezTo>
                      <a:pt x="98333" y="92571"/>
                      <a:pt x="97500" y="91428"/>
                      <a:pt x="98333" y="91428"/>
                    </a:cubicBezTo>
                    <a:cubicBezTo>
                      <a:pt x="98333" y="91428"/>
                      <a:pt x="99166" y="92571"/>
                      <a:pt x="99166" y="93714"/>
                    </a:cubicBezTo>
                    <a:cubicBezTo>
                      <a:pt x="100000" y="94857"/>
                      <a:pt x="100000" y="93714"/>
                      <a:pt x="100833" y="92571"/>
                    </a:cubicBezTo>
                    <a:cubicBezTo>
                      <a:pt x="101666" y="92571"/>
                      <a:pt x="100833" y="97142"/>
                      <a:pt x="101666" y="96000"/>
                    </a:cubicBezTo>
                    <a:cubicBezTo>
                      <a:pt x="102500" y="96000"/>
                      <a:pt x="101666" y="94857"/>
                      <a:pt x="102500" y="93714"/>
                    </a:cubicBezTo>
                    <a:cubicBezTo>
                      <a:pt x="102500" y="93714"/>
                      <a:pt x="102500" y="96000"/>
                      <a:pt x="102500" y="97142"/>
                    </a:cubicBezTo>
                    <a:cubicBezTo>
                      <a:pt x="102500" y="98285"/>
                      <a:pt x="102500" y="98285"/>
                      <a:pt x="103333" y="99428"/>
                    </a:cubicBezTo>
                    <a:cubicBezTo>
                      <a:pt x="104166" y="99428"/>
                      <a:pt x="105000" y="100571"/>
                      <a:pt x="105000" y="101714"/>
                    </a:cubicBezTo>
                    <a:cubicBezTo>
                      <a:pt x="105833" y="101714"/>
                      <a:pt x="106666" y="106285"/>
                      <a:pt x="106666" y="106285"/>
                    </a:cubicBezTo>
                    <a:cubicBezTo>
                      <a:pt x="105833" y="105142"/>
                      <a:pt x="105833" y="104000"/>
                      <a:pt x="105833" y="104000"/>
                    </a:cubicBezTo>
                    <a:cubicBezTo>
                      <a:pt x="105000" y="104000"/>
                      <a:pt x="105833" y="108571"/>
                      <a:pt x="105833" y="108571"/>
                    </a:cubicBezTo>
                    <a:cubicBezTo>
                      <a:pt x="105833" y="108571"/>
                      <a:pt x="104166" y="104000"/>
                      <a:pt x="103333" y="102857"/>
                    </a:cubicBezTo>
                    <a:cubicBezTo>
                      <a:pt x="103333" y="102857"/>
                      <a:pt x="104166" y="107428"/>
                      <a:pt x="105000" y="108571"/>
                    </a:cubicBezTo>
                    <a:cubicBezTo>
                      <a:pt x="105000" y="112000"/>
                      <a:pt x="103333" y="108571"/>
                      <a:pt x="103333" y="109714"/>
                    </a:cubicBezTo>
                    <a:cubicBezTo>
                      <a:pt x="102500" y="110857"/>
                      <a:pt x="106666" y="113142"/>
                      <a:pt x="106666" y="114285"/>
                    </a:cubicBezTo>
                    <a:cubicBezTo>
                      <a:pt x="106666" y="115428"/>
                      <a:pt x="99166" y="108571"/>
                      <a:pt x="98333" y="108571"/>
                    </a:cubicBezTo>
                    <a:cubicBezTo>
                      <a:pt x="98333" y="108571"/>
                      <a:pt x="98333" y="109714"/>
                      <a:pt x="98333" y="109714"/>
                    </a:cubicBezTo>
                    <a:cubicBezTo>
                      <a:pt x="98333" y="110857"/>
                      <a:pt x="96666" y="106285"/>
                      <a:pt x="95833" y="106285"/>
                    </a:cubicBezTo>
                    <a:cubicBezTo>
                      <a:pt x="95833" y="106285"/>
                      <a:pt x="96666" y="108571"/>
                      <a:pt x="96666" y="108571"/>
                    </a:cubicBezTo>
                    <a:cubicBezTo>
                      <a:pt x="95833" y="109714"/>
                      <a:pt x="94166" y="105142"/>
                      <a:pt x="93333" y="104000"/>
                    </a:cubicBezTo>
                    <a:cubicBezTo>
                      <a:pt x="92500" y="102857"/>
                      <a:pt x="92500" y="105142"/>
                      <a:pt x="91666" y="106285"/>
                    </a:cubicBezTo>
                    <a:cubicBezTo>
                      <a:pt x="91666" y="107428"/>
                      <a:pt x="90000" y="102857"/>
                      <a:pt x="90000" y="102857"/>
                    </a:cubicBezTo>
                    <a:cubicBezTo>
                      <a:pt x="90000" y="102857"/>
                      <a:pt x="87500" y="102857"/>
                      <a:pt x="87500" y="102857"/>
                    </a:cubicBezTo>
                    <a:cubicBezTo>
                      <a:pt x="87500" y="104000"/>
                      <a:pt x="88333" y="105142"/>
                      <a:pt x="89166" y="105142"/>
                    </a:cubicBezTo>
                    <a:cubicBezTo>
                      <a:pt x="90000" y="106285"/>
                      <a:pt x="90000" y="106285"/>
                      <a:pt x="90833" y="107428"/>
                    </a:cubicBezTo>
                    <a:cubicBezTo>
                      <a:pt x="91666" y="108571"/>
                      <a:pt x="93333" y="109714"/>
                      <a:pt x="95000" y="110857"/>
                    </a:cubicBezTo>
                    <a:cubicBezTo>
                      <a:pt x="96666" y="113142"/>
                      <a:pt x="97500" y="114285"/>
                      <a:pt x="98333" y="116571"/>
                    </a:cubicBezTo>
                    <a:cubicBezTo>
                      <a:pt x="100000" y="120000"/>
                      <a:pt x="100000" y="120000"/>
                      <a:pt x="97500" y="118857"/>
                    </a:cubicBezTo>
                    <a:cubicBezTo>
                      <a:pt x="94166" y="116571"/>
                      <a:pt x="88333" y="117714"/>
                      <a:pt x="85833" y="113142"/>
                    </a:cubicBezTo>
                    <a:cubicBezTo>
                      <a:pt x="85000" y="110857"/>
                      <a:pt x="82500" y="113142"/>
                      <a:pt x="80833" y="110857"/>
                    </a:cubicBezTo>
                    <a:cubicBezTo>
                      <a:pt x="80000" y="109714"/>
                      <a:pt x="75000" y="107428"/>
                      <a:pt x="75000" y="106285"/>
                    </a:cubicBezTo>
                    <a:cubicBezTo>
                      <a:pt x="75000" y="105142"/>
                      <a:pt x="77500" y="106285"/>
                      <a:pt x="77500" y="105142"/>
                    </a:cubicBezTo>
                    <a:cubicBezTo>
                      <a:pt x="78333" y="104000"/>
                      <a:pt x="75833" y="102857"/>
                      <a:pt x="75833" y="102857"/>
                    </a:cubicBezTo>
                    <a:cubicBezTo>
                      <a:pt x="73333" y="101714"/>
                      <a:pt x="71666" y="99428"/>
                      <a:pt x="70000" y="98285"/>
                    </a:cubicBezTo>
                    <a:cubicBezTo>
                      <a:pt x="69166" y="97142"/>
                      <a:pt x="70000" y="96000"/>
                      <a:pt x="68333" y="96000"/>
                    </a:cubicBezTo>
                    <a:cubicBezTo>
                      <a:pt x="68333" y="94857"/>
                      <a:pt x="64166" y="94857"/>
                      <a:pt x="64166" y="94857"/>
                    </a:cubicBezTo>
                    <a:cubicBezTo>
                      <a:pt x="64166" y="96000"/>
                      <a:pt x="65000" y="93714"/>
                      <a:pt x="64166" y="94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2" name="Shape 2427">
                <a:extLst>
                  <a:ext uri="{FF2B5EF4-FFF2-40B4-BE49-F238E27FC236}">
                    <a16:creationId xmlns:a16="http://schemas.microsoft.com/office/drawing/2014/main" id="{D5BEB36E-316A-034D-BEE8-1DA1EEEB54DE}"/>
                  </a:ext>
                  <a:ext uri="{C183D7F6-B498-43B3-948B-1728B52AA6E4}">
                    <adec:decorative xmlns:adec="http://schemas.microsoft.com/office/drawing/2017/decorative" val="1"/>
                  </a:ext>
                </a:extLst>
              </p:cNvPr>
              <p:cNvSpPr/>
              <p:nvPr/>
            </p:nvSpPr>
            <p:spPr>
              <a:xfrm>
                <a:off x="6486081" y="2991100"/>
                <a:ext cx="21267" cy="7512"/>
              </a:xfrm>
              <a:custGeom>
                <a:avLst/>
                <a:gdLst/>
                <a:ahLst/>
                <a:cxnLst/>
                <a:rect l="0" t="0" r="0" b="0"/>
                <a:pathLst>
                  <a:path w="120000" h="120000" extrusionOk="0">
                    <a:moveTo>
                      <a:pt x="100000" y="60000"/>
                    </a:moveTo>
                    <a:cubicBezTo>
                      <a:pt x="100000" y="120000"/>
                      <a:pt x="0" y="0"/>
                      <a:pt x="20000" y="0"/>
                    </a:cubicBezTo>
                    <a:cubicBezTo>
                      <a:pt x="60000" y="0"/>
                      <a:pt x="120000" y="0"/>
                      <a:pt x="10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3" name="Shape 2428">
                <a:extLst>
                  <a:ext uri="{FF2B5EF4-FFF2-40B4-BE49-F238E27FC236}">
                    <a16:creationId xmlns:a16="http://schemas.microsoft.com/office/drawing/2014/main" id="{6B9DC794-E558-69FA-14AE-73B66E248DA8}"/>
                  </a:ext>
                  <a:ext uri="{C183D7F6-B498-43B3-948B-1728B52AA6E4}">
                    <adec:decorative xmlns:adec="http://schemas.microsoft.com/office/drawing/2017/decorative" val="1"/>
                  </a:ext>
                </a:extLst>
              </p:cNvPr>
              <p:cNvSpPr/>
              <p:nvPr/>
            </p:nvSpPr>
            <p:spPr>
              <a:xfrm>
                <a:off x="6423459" y="2829594"/>
                <a:ext cx="28357" cy="7512"/>
              </a:xfrm>
              <a:custGeom>
                <a:avLst/>
                <a:gdLst/>
                <a:ahLst/>
                <a:cxnLst/>
                <a:rect l="0" t="0" r="0" b="0"/>
                <a:pathLst>
                  <a:path w="120000" h="120000" extrusionOk="0">
                    <a:moveTo>
                      <a:pt x="105000" y="60000"/>
                    </a:moveTo>
                    <a:cubicBezTo>
                      <a:pt x="120000" y="120000"/>
                      <a:pt x="45000" y="120000"/>
                      <a:pt x="30000" y="120000"/>
                    </a:cubicBezTo>
                    <a:cubicBezTo>
                      <a:pt x="0" y="60000"/>
                      <a:pt x="30000" y="0"/>
                      <a:pt x="45000" y="0"/>
                    </a:cubicBezTo>
                    <a:cubicBezTo>
                      <a:pt x="75000" y="0"/>
                      <a:pt x="105000" y="0"/>
                      <a:pt x="105000" y="60000"/>
                    </a:cubicBezTo>
                    <a:cubicBezTo>
                      <a:pt x="120000" y="120000"/>
                      <a:pt x="105000" y="0"/>
                      <a:pt x="105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4" name="Shape 2429">
                <a:extLst>
                  <a:ext uri="{FF2B5EF4-FFF2-40B4-BE49-F238E27FC236}">
                    <a16:creationId xmlns:a16="http://schemas.microsoft.com/office/drawing/2014/main" id="{0FDEAA08-790B-DBDD-413A-F774B96BF0FF}"/>
                  </a:ext>
                  <a:ext uri="{C183D7F6-B498-43B3-948B-1728B52AA6E4}">
                    <adec:decorative xmlns:adec="http://schemas.microsoft.com/office/drawing/2017/decorative" val="1"/>
                  </a:ext>
                </a:extLst>
              </p:cNvPr>
              <p:cNvSpPr/>
              <p:nvPr/>
            </p:nvSpPr>
            <p:spPr>
              <a:xfrm>
                <a:off x="6382105" y="2822081"/>
                <a:ext cx="41354" cy="36307"/>
              </a:xfrm>
              <a:custGeom>
                <a:avLst/>
                <a:gdLst/>
                <a:ahLst/>
                <a:cxnLst/>
                <a:rect l="0" t="0" r="0" b="0"/>
                <a:pathLst>
                  <a:path w="120000" h="120000" extrusionOk="0">
                    <a:moveTo>
                      <a:pt x="100000" y="84000"/>
                    </a:moveTo>
                    <a:cubicBezTo>
                      <a:pt x="80000" y="96000"/>
                      <a:pt x="60000" y="120000"/>
                      <a:pt x="30000" y="108000"/>
                    </a:cubicBezTo>
                    <a:cubicBezTo>
                      <a:pt x="0" y="84000"/>
                      <a:pt x="0" y="48000"/>
                      <a:pt x="20000" y="24000"/>
                    </a:cubicBezTo>
                    <a:cubicBezTo>
                      <a:pt x="30000" y="0"/>
                      <a:pt x="70000" y="0"/>
                      <a:pt x="90000" y="0"/>
                    </a:cubicBezTo>
                    <a:cubicBezTo>
                      <a:pt x="110000" y="0"/>
                      <a:pt x="120000" y="60000"/>
                      <a:pt x="100000" y="84000"/>
                    </a:cubicBezTo>
                    <a:cubicBezTo>
                      <a:pt x="90000" y="96000"/>
                      <a:pt x="120000" y="72000"/>
                      <a:pt x="100000" y="8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5" name="Shape 2430">
                <a:extLst>
                  <a:ext uri="{FF2B5EF4-FFF2-40B4-BE49-F238E27FC236}">
                    <a16:creationId xmlns:a16="http://schemas.microsoft.com/office/drawing/2014/main" id="{AE3ABB8C-2E3E-18C2-83D6-BBF7C629354C}"/>
                  </a:ext>
                  <a:ext uri="{C183D7F6-B498-43B3-948B-1728B52AA6E4}">
                    <adec:decorative xmlns:adec="http://schemas.microsoft.com/office/drawing/2017/decorative" val="1"/>
                  </a:ext>
                </a:extLst>
              </p:cNvPr>
              <p:cNvSpPr/>
              <p:nvPr/>
            </p:nvSpPr>
            <p:spPr>
              <a:xfrm>
                <a:off x="6344295" y="2789530"/>
                <a:ext cx="23631" cy="13772"/>
              </a:xfrm>
              <a:custGeom>
                <a:avLst/>
                <a:gdLst/>
                <a:ahLst/>
                <a:cxnLst/>
                <a:rect l="0" t="0" r="0" b="0"/>
                <a:pathLst>
                  <a:path w="120000" h="120000" extrusionOk="0">
                    <a:moveTo>
                      <a:pt x="17142" y="120000"/>
                    </a:moveTo>
                    <a:cubicBezTo>
                      <a:pt x="0" y="120000"/>
                      <a:pt x="68571" y="0"/>
                      <a:pt x="85714" y="0"/>
                    </a:cubicBezTo>
                    <a:cubicBezTo>
                      <a:pt x="119999" y="30000"/>
                      <a:pt x="51428" y="120000"/>
                      <a:pt x="17142"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6" name="Shape 2431">
                <a:extLst>
                  <a:ext uri="{FF2B5EF4-FFF2-40B4-BE49-F238E27FC236}">
                    <a16:creationId xmlns:a16="http://schemas.microsoft.com/office/drawing/2014/main" id="{87297F00-46F7-B073-FC88-32FD0138425A}"/>
                  </a:ext>
                  <a:ext uri="{C183D7F6-B498-43B3-948B-1728B52AA6E4}">
                    <adec:decorative xmlns:adec="http://schemas.microsoft.com/office/drawing/2017/decorative" val="1"/>
                  </a:ext>
                </a:extLst>
              </p:cNvPr>
              <p:cNvSpPr/>
              <p:nvPr/>
            </p:nvSpPr>
            <p:spPr>
              <a:xfrm>
                <a:off x="6378560" y="2785773"/>
                <a:ext cx="21267" cy="11267"/>
              </a:xfrm>
              <a:custGeom>
                <a:avLst/>
                <a:gdLst/>
                <a:ahLst/>
                <a:cxnLst/>
                <a:rect l="0" t="0" r="0" b="0"/>
                <a:pathLst>
                  <a:path w="120000" h="120000" extrusionOk="0">
                    <a:moveTo>
                      <a:pt x="40000" y="120000"/>
                    </a:moveTo>
                    <a:cubicBezTo>
                      <a:pt x="40000" y="120000"/>
                      <a:pt x="0" y="40000"/>
                      <a:pt x="40000" y="40000"/>
                    </a:cubicBezTo>
                    <a:cubicBezTo>
                      <a:pt x="60000" y="0"/>
                      <a:pt x="120000" y="120000"/>
                      <a:pt x="4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7" name="Shape 2432">
                <a:extLst>
                  <a:ext uri="{FF2B5EF4-FFF2-40B4-BE49-F238E27FC236}">
                    <a16:creationId xmlns:a16="http://schemas.microsoft.com/office/drawing/2014/main" id="{2AF6B5C4-9AB1-3565-86A7-6E859F7345FC}"/>
                  </a:ext>
                  <a:ext uri="{C183D7F6-B498-43B3-948B-1728B52AA6E4}">
                    <adec:decorative xmlns:adec="http://schemas.microsoft.com/office/drawing/2017/decorative" val="1"/>
                  </a:ext>
                </a:extLst>
              </p:cNvPr>
              <p:cNvSpPr/>
              <p:nvPr/>
            </p:nvSpPr>
            <p:spPr>
              <a:xfrm>
                <a:off x="6358473" y="2778262"/>
                <a:ext cx="16542" cy="7512"/>
              </a:xfrm>
              <a:custGeom>
                <a:avLst/>
                <a:gdLst/>
                <a:ahLst/>
                <a:cxnLst/>
                <a:rect l="0" t="0" r="0" b="0"/>
                <a:pathLst>
                  <a:path w="120000" h="120000" extrusionOk="0">
                    <a:moveTo>
                      <a:pt x="0" y="60000"/>
                    </a:moveTo>
                    <a:cubicBezTo>
                      <a:pt x="48000" y="120000"/>
                      <a:pt x="120000" y="60000"/>
                      <a:pt x="96000" y="0"/>
                    </a:cubicBezTo>
                    <a:cubicBezTo>
                      <a:pt x="48000" y="0"/>
                      <a:pt x="0" y="60000"/>
                      <a:pt x="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8" name="Shape 2433">
                <a:extLst>
                  <a:ext uri="{FF2B5EF4-FFF2-40B4-BE49-F238E27FC236}">
                    <a16:creationId xmlns:a16="http://schemas.microsoft.com/office/drawing/2014/main" id="{DA823802-576D-CEEE-CDE7-A9AF7AD3C56D}"/>
                  </a:ext>
                  <a:ext uri="{C183D7F6-B498-43B3-948B-1728B52AA6E4}">
                    <adec:decorative xmlns:adec="http://schemas.microsoft.com/office/drawing/2017/decorative" val="1"/>
                  </a:ext>
                </a:extLst>
              </p:cNvPr>
              <p:cNvSpPr/>
              <p:nvPr/>
            </p:nvSpPr>
            <p:spPr>
              <a:xfrm>
                <a:off x="6315938" y="2638039"/>
                <a:ext cx="90980" cy="41315"/>
              </a:xfrm>
              <a:custGeom>
                <a:avLst/>
                <a:gdLst/>
                <a:ahLst/>
                <a:cxnLst/>
                <a:rect l="0" t="0" r="0" b="0"/>
                <a:pathLst>
                  <a:path w="120000" h="120000" extrusionOk="0">
                    <a:moveTo>
                      <a:pt x="115384" y="98181"/>
                    </a:moveTo>
                    <a:cubicBezTo>
                      <a:pt x="101538" y="98181"/>
                      <a:pt x="92307" y="87272"/>
                      <a:pt x="83076" y="87272"/>
                    </a:cubicBezTo>
                    <a:cubicBezTo>
                      <a:pt x="69230" y="87272"/>
                      <a:pt x="60000" y="109090"/>
                      <a:pt x="46153" y="109090"/>
                    </a:cubicBezTo>
                    <a:cubicBezTo>
                      <a:pt x="32307" y="120000"/>
                      <a:pt x="27692" y="76363"/>
                      <a:pt x="13846" y="65454"/>
                    </a:cubicBezTo>
                    <a:cubicBezTo>
                      <a:pt x="9230" y="54545"/>
                      <a:pt x="0" y="32727"/>
                      <a:pt x="9230" y="10909"/>
                    </a:cubicBezTo>
                    <a:cubicBezTo>
                      <a:pt x="13846" y="0"/>
                      <a:pt x="32307" y="21818"/>
                      <a:pt x="36923" y="21818"/>
                    </a:cubicBezTo>
                    <a:cubicBezTo>
                      <a:pt x="50769" y="32727"/>
                      <a:pt x="64615" y="10909"/>
                      <a:pt x="78461" y="21818"/>
                    </a:cubicBezTo>
                    <a:cubicBezTo>
                      <a:pt x="87692" y="21818"/>
                      <a:pt x="92307" y="43636"/>
                      <a:pt x="101538" y="54545"/>
                    </a:cubicBezTo>
                    <a:cubicBezTo>
                      <a:pt x="101538" y="65454"/>
                      <a:pt x="115384" y="98181"/>
                      <a:pt x="115384" y="98181"/>
                    </a:cubicBezTo>
                    <a:cubicBezTo>
                      <a:pt x="106153" y="98181"/>
                      <a:pt x="120000" y="98181"/>
                      <a:pt x="115384" y="9818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79" name="Shape 2434">
                <a:extLst>
                  <a:ext uri="{FF2B5EF4-FFF2-40B4-BE49-F238E27FC236}">
                    <a16:creationId xmlns:a16="http://schemas.microsoft.com/office/drawing/2014/main" id="{6935FDE8-928D-6427-5D07-FC97187B096F}"/>
                  </a:ext>
                  <a:ext uri="{C183D7F6-B498-43B3-948B-1728B52AA6E4}">
                    <adec:decorative xmlns:adec="http://schemas.microsoft.com/office/drawing/2017/decorative" val="1"/>
                  </a:ext>
                </a:extLst>
              </p:cNvPr>
              <p:cNvSpPr/>
              <p:nvPr/>
            </p:nvSpPr>
            <p:spPr>
              <a:xfrm>
                <a:off x="5498298" y="3304095"/>
                <a:ext cx="100432" cy="70112"/>
              </a:xfrm>
              <a:custGeom>
                <a:avLst/>
                <a:gdLst/>
                <a:ahLst/>
                <a:cxnLst/>
                <a:rect l="0" t="0" r="0" b="0"/>
                <a:pathLst>
                  <a:path w="120000" h="120000" extrusionOk="0">
                    <a:moveTo>
                      <a:pt x="111724" y="101052"/>
                    </a:moveTo>
                    <a:cubicBezTo>
                      <a:pt x="107586" y="94736"/>
                      <a:pt x="103448" y="82105"/>
                      <a:pt x="99310" y="75789"/>
                    </a:cubicBezTo>
                    <a:cubicBezTo>
                      <a:pt x="95172" y="63157"/>
                      <a:pt x="86896" y="63157"/>
                      <a:pt x="78620" y="63157"/>
                    </a:cubicBezTo>
                    <a:cubicBezTo>
                      <a:pt x="70344" y="50526"/>
                      <a:pt x="70344" y="25263"/>
                      <a:pt x="57931" y="18947"/>
                    </a:cubicBezTo>
                    <a:cubicBezTo>
                      <a:pt x="53793" y="18947"/>
                      <a:pt x="41379" y="18947"/>
                      <a:pt x="33103" y="12631"/>
                    </a:cubicBezTo>
                    <a:cubicBezTo>
                      <a:pt x="28965" y="6315"/>
                      <a:pt x="20689" y="0"/>
                      <a:pt x="8275" y="0"/>
                    </a:cubicBezTo>
                    <a:cubicBezTo>
                      <a:pt x="0" y="0"/>
                      <a:pt x="4137" y="12631"/>
                      <a:pt x="12413" y="12631"/>
                    </a:cubicBezTo>
                    <a:cubicBezTo>
                      <a:pt x="16551" y="12631"/>
                      <a:pt x="16551" y="12631"/>
                      <a:pt x="20689" y="18947"/>
                    </a:cubicBezTo>
                    <a:cubicBezTo>
                      <a:pt x="20689" y="18947"/>
                      <a:pt x="24827" y="25263"/>
                      <a:pt x="24827" y="25263"/>
                    </a:cubicBezTo>
                    <a:cubicBezTo>
                      <a:pt x="20689" y="25263"/>
                      <a:pt x="16551" y="18947"/>
                      <a:pt x="16551" y="12631"/>
                    </a:cubicBezTo>
                    <a:cubicBezTo>
                      <a:pt x="16551" y="12631"/>
                      <a:pt x="16551" y="25263"/>
                      <a:pt x="16551" y="25263"/>
                    </a:cubicBezTo>
                    <a:cubicBezTo>
                      <a:pt x="16551" y="37894"/>
                      <a:pt x="24827" y="37894"/>
                      <a:pt x="28965" y="37894"/>
                    </a:cubicBezTo>
                    <a:cubicBezTo>
                      <a:pt x="28965" y="37894"/>
                      <a:pt x="49655" y="56842"/>
                      <a:pt x="49655" y="56842"/>
                    </a:cubicBezTo>
                    <a:cubicBezTo>
                      <a:pt x="49655" y="56842"/>
                      <a:pt x="45517" y="56842"/>
                      <a:pt x="41379" y="63157"/>
                    </a:cubicBezTo>
                    <a:cubicBezTo>
                      <a:pt x="41379" y="63157"/>
                      <a:pt x="57931" y="63157"/>
                      <a:pt x="57931" y="63157"/>
                    </a:cubicBezTo>
                    <a:cubicBezTo>
                      <a:pt x="66206" y="69473"/>
                      <a:pt x="57931" y="75789"/>
                      <a:pt x="57931" y="75789"/>
                    </a:cubicBezTo>
                    <a:cubicBezTo>
                      <a:pt x="62068" y="82105"/>
                      <a:pt x="74482" y="75789"/>
                      <a:pt x="78620" y="75789"/>
                    </a:cubicBezTo>
                    <a:cubicBezTo>
                      <a:pt x="57931" y="82105"/>
                      <a:pt x="120000" y="120000"/>
                      <a:pt x="111724" y="101052"/>
                    </a:cubicBezTo>
                    <a:cubicBezTo>
                      <a:pt x="107586" y="94736"/>
                      <a:pt x="115862" y="113684"/>
                      <a:pt x="111724" y="10105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0" name="Shape 2435">
                <a:extLst>
                  <a:ext uri="{FF2B5EF4-FFF2-40B4-BE49-F238E27FC236}">
                    <a16:creationId xmlns:a16="http://schemas.microsoft.com/office/drawing/2014/main" id="{58532F49-40EB-15AB-B0A9-3975B411C4EF}"/>
                  </a:ext>
                  <a:ext uri="{C183D7F6-B498-43B3-948B-1728B52AA6E4}">
                    <adec:decorative xmlns:adec="http://schemas.microsoft.com/office/drawing/2017/decorative" val="1"/>
                  </a:ext>
                </a:extLst>
              </p:cNvPr>
              <p:cNvSpPr/>
              <p:nvPr/>
            </p:nvSpPr>
            <p:spPr>
              <a:xfrm>
                <a:off x="5419134" y="3222716"/>
                <a:ext cx="44899" cy="51331"/>
              </a:xfrm>
              <a:custGeom>
                <a:avLst/>
                <a:gdLst/>
                <a:ahLst/>
                <a:cxnLst/>
                <a:rect l="0" t="0" r="0" b="0"/>
                <a:pathLst>
                  <a:path w="120000" h="120000" extrusionOk="0">
                    <a:moveTo>
                      <a:pt x="101538" y="119999"/>
                    </a:moveTo>
                    <a:cubicBezTo>
                      <a:pt x="101538" y="119999"/>
                      <a:pt x="101538" y="119999"/>
                      <a:pt x="101538" y="119999"/>
                    </a:cubicBezTo>
                    <a:cubicBezTo>
                      <a:pt x="101538" y="111428"/>
                      <a:pt x="83076" y="94285"/>
                      <a:pt x="73846" y="94285"/>
                    </a:cubicBezTo>
                    <a:cubicBezTo>
                      <a:pt x="64615" y="77142"/>
                      <a:pt x="73846" y="68571"/>
                      <a:pt x="64615" y="59999"/>
                    </a:cubicBezTo>
                    <a:cubicBezTo>
                      <a:pt x="55384" y="51428"/>
                      <a:pt x="55384" y="51428"/>
                      <a:pt x="55384" y="42857"/>
                    </a:cubicBezTo>
                    <a:cubicBezTo>
                      <a:pt x="46153" y="25714"/>
                      <a:pt x="55384" y="25714"/>
                      <a:pt x="64615" y="17142"/>
                    </a:cubicBezTo>
                    <a:cubicBezTo>
                      <a:pt x="83076" y="0"/>
                      <a:pt x="27692" y="25714"/>
                      <a:pt x="36923" y="34285"/>
                    </a:cubicBezTo>
                    <a:cubicBezTo>
                      <a:pt x="27692" y="25714"/>
                      <a:pt x="55384" y="8571"/>
                      <a:pt x="55384" y="8571"/>
                    </a:cubicBezTo>
                    <a:cubicBezTo>
                      <a:pt x="46153" y="0"/>
                      <a:pt x="9230" y="0"/>
                      <a:pt x="9230" y="0"/>
                    </a:cubicBezTo>
                    <a:cubicBezTo>
                      <a:pt x="0" y="8571"/>
                      <a:pt x="18461" y="42857"/>
                      <a:pt x="27692" y="51428"/>
                    </a:cubicBezTo>
                    <a:cubicBezTo>
                      <a:pt x="46153" y="68571"/>
                      <a:pt x="73846" y="111428"/>
                      <a:pt x="101538" y="119999"/>
                    </a:cubicBezTo>
                    <a:cubicBezTo>
                      <a:pt x="120000" y="119999"/>
                      <a:pt x="73846" y="111428"/>
                      <a:pt x="101538" y="11999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1" name="Shape 2436">
                <a:extLst>
                  <a:ext uri="{FF2B5EF4-FFF2-40B4-BE49-F238E27FC236}">
                    <a16:creationId xmlns:a16="http://schemas.microsoft.com/office/drawing/2014/main" id="{6670245C-B62B-5D57-4B6C-C2C96F9F1A0D}"/>
                  </a:ext>
                  <a:ext uri="{C183D7F6-B498-43B3-948B-1728B52AA6E4}">
                    <adec:decorative xmlns:adec="http://schemas.microsoft.com/office/drawing/2017/decorative" val="1"/>
                  </a:ext>
                </a:extLst>
              </p:cNvPr>
              <p:cNvSpPr/>
              <p:nvPr/>
            </p:nvSpPr>
            <p:spPr>
              <a:xfrm>
                <a:off x="5422679" y="3163872"/>
                <a:ext cx="14179" cy="15024"/>
              </a:xfrm>
              <a:custGeom>
                <a:avLst/>
                <a:gdLst/>
                <a:ahLst/>
                <a:cxnLst/>
                <a:rect l="0" t="0" r="0" b="0"/>
                <a:pathLst>
                  <a:path w="120000" h="120000" extrusionOk="0">
                    <a:moveTo>
                      <a:pt x="90000" y="90000"/>
                    </a:moveTo>
                    <a:cubicBezTo>
                      <a:pt x="60000" y="60000"/>
                      <a:pt x="0" y="60000"/>
                      <a:pt x="60000" y="30000"/>
                    </a:cubicBezTo>
                    <a:cubicBezTo>
                      <a:pt x="90000" y="0"/>
                      <a:pt x="120000" y="90000"/>
                      <a:pt x="90000" y="90000"/>
                    </a:cubicBezTo>
                    <a:cubicBezTo>
                      <a:pt x="90000" y="90000"/>
                      <a:pt x="90000" y="90000"/>
                      <a:pt x="90000" y="90000"/>
                    </a:cubicBezTo>
                    <a:cubicBezTo>
                      <a:pt x="60000" y="60000"/>
                      <a:pt x="120000" y="120000"/>
                      <a:pt x="90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2" name="Shape 2437">
                <a:extLst>
                  <a:ext uri="{FF2B5EF4-FFF2-40B4-BE49-F238E27FC236}">
                    <a16:creationId xmlns:a16="http://schemas.microsoft.com/office/drawing/2014/main" id="{154677D7-7AF7-F0A5-C2B6-206662ED8D13}"/>
                  </a:ext>
                  <a:ext uri="{C183D7F6-B498-43B3-948B-1728B52AA6E4}">
                    <adec:decorative xmlns:adec="http://schemas.microsoft.com/office/drawing/2017/decorative" val="1"/>
                  </a:ext>
                </a:extLst>
              </p:cNvPr>
              <p:cNvSpPr/>
              <p:nvPr/>
            </p:nvSpPr>
            <p:spPr>
              <a:xfrm>
                <a:off x="5404955" y="3146346"/>
                <a:ext cx="21267" cy="21283"/>
              </a:xfrm>
              <a:custGeom>
                <a:avLst/>
                <a:gdLst/>
                <a:ahLst/>
                <a:cxnLst/>
                <a:rect l="0" t="0" r="0" b="0"/>
                <a:pathLst>
                  <a:path w="120000" h="120000" extrusionOk="0">
                    <a:moveTo>
                      <a:pt x="100000" y="40000"/>
                    </a:moveTo>
                    <a:cubicBezTo>
                      <a:pt x="80000" y="40000"/>
                      <a:pt x="20000" y="0"/>
                      <a:pt x="0" y="20000"/>
                    </a:cubicBezTo>
                    <a:cubicBezTo>
                      <a:pt x="20000" y="0"/>
                      <a:pt x="40000" y="80000"/>
                      <a:pt x="20000" y="60000"/>
                    </a:cubicBezTo>
                    <a:cubicBezTo>
                      <a:pt x="20000" y="80000"/>
                      <a:pt x="20000" y="100000"/>
                      <a:pt x="20000" y="120000"/>
                    </a:cubicBezTo>
                    <a:cubicBezTo>
                      <a:pt x="20000" y="100000"/>
                      <a:pt x="100000" y="80000"/>
                      <a:pt x="100000" y="100000"/>
                    </a:cubicBezTo>
                    <a:cubicBezTo>
                      <a:pt x="100000" y="80000"/>
                      <a:pt x="80000" y="80000"/>
                      <a:pt x="60000" y="60000"/>
                    </a:cubicBezTo>
                    <a:cubicBezTo>
                      <a:pt x="80000" y="80000"/>
                      <a:pt x="120000" y="40000"/>
                      <a:pt x="100000" y="40000"/>
                    </a:cubicBezTo>
                    <a:cubicBezTo>
                      <a:pt x="80000" y="40000"/>
                      <a:pt x="120000" y="40000"/>
                      <a:pt x="10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3" name="Shape 2438">
                <a:extLst>
                  <a:ext uri="{FF2B5EF4-FFF2-40B4-BE49-F238E27FC236}">
                    <a16:creationId xmlns:a16="http://schemas.microsoft.com/office/drawing/2014/main" id="{4AD59E92-1D33-2C14-0C3B-C460BF1B0A1B}"/>
                  </a:ext>
                  <a:ext uri="{C183D7F6-B498-43B3-948B-1728B52AA6E4}">
                    <adec:decorative xmlns:adec="http://schemas.microsoft.com/office/drawing/2017/decorative" val="1"/>
                  </a:ext>
                </a:extLst>
              </p:cNvPr>
              <p:cNvSpPr/>
              <p:nvPr/>
            </p:nvSpPr>
            <p:spPr>
              <a:xfrm>
                <a:off x="5395503" y="3152605"/>
                <a:ext cx="12997" cy="22535"/>
              </a:xfrm>
              <a:custGeom>
                <a:avLst/>
                <a:gdLst/>
                <a:ahLst/>
                <a:cxnLst/>
                <a:rect l="0" t="0" r="0" b="0"/>
                <a:pathLst>
                  <a:path w="120000" h="120000" extrusionOk="0">
                    <a:moveTo>
                      <a:pt x="60000" y="0"/>
                    </a:moveTo>
                    <a:cubicBezTo>
                      <a:pt x="0" y="0"/>
                      <a:pt x="60000" y="20000"/>
                      <a:pt x="60000" y="40000"/>
                    </a:cubicBezTo>
                    <a:cubicBezTo>
                      <a:pt x="60000" y="60000"/>
                      <a:pt x="30000" y="100000"/>
                      <a:pt x="60000" y="100000"/>
                    </a:cubicBezTo>
                    <a:cubicBezTo>
                      <a:pt x="90000" y="120000"/>
                      <a:pt x="90000" y="60000"/>
                      <a:pt x="90000" y="60000"/>
                    </a:cubicBezTo>
                    <a:cubicBezTo>
                      <a:pt x="90000" y="40000"/>
                      <a:pt x="120000" y="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4" name="Shape 2439">
                <a:extLst>
                  <a:ext uri="{FF2B5EF4-FFF2-40B4-BE49-F238E27FC236}">
                    <a16:creationId xmlns:a16="http://schemas.microsoft.com/office/drawing/2014/main" id="{0DFC07DC-1C8D-B79B-2357-78F24D5DA2D8}"/>
                  </a:ext>
                  <a:ext uri="{C183D7F6-B498-43B3-948B-1728B52AA6E4}">
                    <adec:decorative xmlns:adec="http://schemas.microsoft.com/office/drawing/2017/decorative" val="1"/>
                  </a:ext>
                </a:extLst>
              </p:cNvPr>
              <p:cNvSpPr/>
              <p:nvPr/>
            </p:nvSpPr>
            <p:spPr>
              <a:xfrm>
                <a:off x="5374234" y="3131320"/>
                <a:ext cx="17723" cy="40063"/>
              </a:xfrm>
              <a:custGeom>
                <a:avLst/>
                <a:gdLst/>
                <a:ahLst/>
                <a:cxnLst/>
                <a:rect l="0" t="0" r="0" b="0"/>
                <a:pathLst>
                  <a:path w="120000" h="120000" extrusionOk="0">
                    <a:moveTo>
                      <a:pt x="96000" y="109090"/>
                    </a:moveTo>
                    <a:cubicBezTo>
                      <a:pt x="96000" y="98181"/>
                      <a:pt x="48000" y="65454"/>
                      <a:pt x="48000" y="65454"/>
                    </a:cubicBezTo>
                    <a:cubicBezTo>
                      <a:pt x="96000" y="43636"/>
                      <a:pt x="0" y="43636"/>
                      <a:pt x="24000" y="32727"/>
                    </a:cubicBezTo>
                    <a:cubicBezTo>
                      <a:pt x="48000" y="0"/>
                      <a:pt x="120000" y="54545"/>
                      <a:pt x="120000" y="54545"/>
                    </a:cubicBezTo>
                    <a:cubicBezTo>
                      <a:pt x="120000" y="65454"/>
                      <a:pt x="120000" y="120000"/>
                      <a:pt x="96000" y="109090"/>
                    </a:cubicBezTo>
                    <a:cubicBezTo>
                      <a:pt x="96000" y="98181"/>
                      <a:pt x="120000" y="120000"/>
                      <a:pt x="96000" y="10909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5" name="Shape 2440">
                <a:extLst>
                  <a:ext uri="{FF2B5EF4-FFF2-40B4-BE49-F238E27FC236}">
                    <a16:creationId xmlns:a16="http://schemas.microsoft.com/office/drawing/2014/main" id="{ECCBF142-4133-90D9-4D63-25CA44D1D756}"/>
                  </a:ext>
                  <a:ext uri="{C183D7F6-B498-43B3-948B-1728B52AA6E4}">
                    <adec:decorative xmlns:adec="http://schemas.microsoft.com/office/drawing/2017/decorative" val="1"/>
                  </a:ext>
                </a:extLst>
              </p:cNvPr>
              <p:cNvSpPr/>
              <p:nvPr/>
            </p:nvSpPr>
            <p:spPr>
              <a:xfrm>
                <a:off x="5360056" y="3116297"/>
                <a:ext cx="24812" cy="26292"/>
              </a:xfrm>
              <a:custGeom>
                <a:avLst/>
                <a:gdLst/>
                <a:ahLst/>
                <a:cxnLst/>
                <a:rect l="0" t="0" r="0" b="0"/>
                <a:pathLst>
                  <a:path w="120000" h="120000" extrusionOk="0">
                    <a:moveTo>
                      <a:pt x="68571" y="102857"/>
                    </a:moveTo>
                    <a:cubicBezTo>
                      <a:pt x="34285" y="68571"/>
                      <a:pt x="17142" y="68571"/>
                      <a:pt x="34285" y="51428"/>
                    </a:cubicBezTo>
                    <a:cubicBezTo>
                      <a:pt x="34285" y="34285"/>
                      <a:pt x="0" y="34285"/>
                      <a:pt x="0" y="34285"/>
                    </a:cubicBezTo>
                    <a:cubicBezTo>
                      <a:pt x="0" y="17142"/>
                      <a:pt x="68571" y="0"/>
                      <a:pt x="85714" y="17142"/>
                    </a:cubicBezTo>
                    <a:cubicBezTo>
                      <a:pt x="85714" y="17142"/>
                      <a:pt x="51428" y="34285"/>
                      <a:pt x="68571" y="51428"/>
                    </a:cubicBezTo>
                    <a:cubicBezTo>
                      <a:pt x="85714" y="51428"/>
                      <a:pt x="119999" y="68571"/>
                      <a:pt x="119999" y="68571"/>
                    </a:cubicBezTo>
                    <a:cubicBezTo>
                      <a:pt x="119999" y="85714"/>
                      <a:pt x="85714" y="85714"/>
                      <a:pt x="85714" y="85714"/>
                    </a:cubicBezTo>
                    <a:cubicBezTo>
                      <a:pt x="68571" y="85714"/>
                      <a:pt x="85714" y="119999"/>
                      <a:pt x="68571" y="102857"/>
                    </a:cubicBezTo>
                    <a:cubicBezTo>
                      <a:pt x="34285" y="85714"/>
                      <a:pt x="68571" y="102857"/>
                      <a:pt x="68571" y="102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6" name="Shape 2441">
                <a:extLst>
                  <a:ext uri="{FF2B5EF4-FFF2-40B4-BE49-F238E27FC236}">
                    <a16:creationId xmlns:a16="http://schemas.microsoft.com/office/drawing/2014/main" id="{2924ED24-A70D-B1C5-A605-09666325EF3B}"/>
                  </a:ext>
                  <a:ext uri="{C183D7F6-B498-43B3-948B-1728B52AA6E4}">
                    <adec:decorative xmlns:adec="http://schemas.microsoft.com/office/drawing/2017/decorative" val="1"/>
                  </a:ext>
                </a:extLst>
              </p:cNvPr>
              <p:cNvSpPr/>
              <p:nvPr/>
            </p:nvSpPr>
            <p:spPr>
              <a:xfrm>
                <a:off x="5384868" y="3116297"/>
                <a:ext cx="23631" cy="33803"/>
              </a:xfrm>
              <a:custGeom>
                <a:avLst/>
                <a:gdLst/>
                <a:ahLst/>
                <a:cxnLst/>
                <a:rect l="0" t="0" r="0" b="0"/>
                <a:pathLst>
                  <a:path w="120000" h="120000" extrusionOk="0">
                    <a:moveTo>
                      <a:pt x="51428" y="106666"/>
                    </a:moveTo>
                    <a:cubicBezTo>
                      <a:pt x="68571" y="93333"/>
                      <a:pt x="85714" y="93333"/>
                      <a:pt x="68571" y="80000"/>
                    </a:cubicBezTo>
                    <a:cubicBezTo>
                      <a:pt x="68571" y="66666"/>
                      <a:pt x="34285" y="66666"/>
                      <a:pt x="34285" y="53333"/>
                    </a:cubicBezTo>
                    <a:cubicBezTo>
                      <a:pt x="51428" y="40000"/>
                      <a:pt x="0" y="0"/>
                      <a:pt x="51428" y="13333"/>
                    </a:cubicBezTo>
                    <a:cubicBezTo>
                      <a:pt x="102857" y="26666"/>
                      <a:pt x="102857" y="40000"/>
                      <a:pt x="102857" y="66666"/>
                    </a:cubicBezTo>
                    <a:cubicBezTo>
                      <a:pt x="119999" y="93333"/>
                      <a:pt x="51428" y="106666"/>
                      <a:pt x="51428" y="106666"/>
                    </a:cubicBezTo>
                    <a:cubicBezTo>
                      <a:pt x="51428" y="106666"/>
                      <a:pt x="51428" y="106666"/>
                      <a:pt x="51428" y="106666"/>
                    </a:cubicBezTo>
                    <a:cubicBezTo>
                      <a:pt x="68571" y="93333"/>
                      <a:pt x="34285" y="120000"/>
                      <a:pt x="51428"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7" name="Shape 2442">
                <a:extLst>
                  <a:ext uri="{FF2B5EF4-FFF2-40B4-BE49-F238E27FC236}">
                    <a16:creationId xmlns:a16="http://schemas.microsoft.com/office/drawing/2014/main" id="{3BA97B94-27B5-4F43-D16D-2BB683E83D54}"/>
                  </a:ext>
                  <a:ext uri="{C183D7F6-B498-43B3-948B-1728B52AA6E4}">
                    <adec:decorative xmlns:adec="http://schemas.microsoft.com/office/drawing/2017/decorative" val="1"/>
                  </a:ext>
                </a:extLst>
              </p:cNvPr>
              <p:cNvSpPr/>
              <p:nvPr/>
            </p:nvSpPr>
            <p:spPr>
              <a:xfrm>
                <a:off x="5377778" y="3123809"/>
                <a:ext cx="10634" cy="3755"/>
              </a:xfrm>
              <a:custGeom>
                <a:avLst/>
                <a:gdLst/>
                <a:ahLst/>
                <a:cxnLst/>
                <a:rect l="0" t="0" r="0" b="0"/>
                <a:pathLst>
                  <a:path w="120000" h="120000" extrusionOk="0">
                    <a:moveTo>
                      <a:pt x="80000" y="120000"/>
                    </a:moveTo>
                    <a:cubicBezTo>
                      <a:pt x="40000" y="120000"/>
                      <a:pt x="0" y="120000"/>
                      <a:pt x="0" y="0"/>
                    </a:cubicBezTo>
                    <a:cubicBezTo>
                      <a:pt x="0" y="0"/>
                      <a:pt x="80000" y="0"/>
                      <a:pt x="120000" y="0"/>
                    </a:cubicBezTo>
                    <a:cubicBezTo>
                      <a:pt x="120000" y="0"/>
                      <a:pt x="80000" y="120000"/>
                      <a:pt x="8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8" name="Shape 2443">
                <a:extLst>
                  <a:ext uri="{FF2B5EF4-FFF2-40B4-BE49-F238E27FC236}">
                    <a16:creationId xmlns:a16="http://schemas.microsoft.com/office/drawing/2014/main" id="{DD4F603C-55F7-A274-9284-802945E425B3}"/>
                  </a:ext>
                  <a:ext uri="{C183D7F6-B498-43B3-948B-1728B52AA6E4}">
                    <adec:decorative xmlns:adec="http://schemas.microsoft.com/office/drawing/2017/decorative" val="1"/>
                  </a:ext>
                </a:extLst>
              </p:cNvPr>
              <p:cNvSpPr/>
              <p:nvPr/>
            </p:nvSpPr>
            <p:spPr>
              <a:xfrm>
                <a:off x="5044580" y="3127565"/>
                <a:ext cx="46080" cy="25040"/>
              </a:xfrm>
              <a:custGeom>
                <a:avLst/>
                <a:gdLst/>
                <a:ahLst/>
                <a:cxnLst/>
                <a:rect l="0" t="0" r="0" b="0"/>
                <a:pathLst>
                  <a:path w="120000" h="120000" extrusionOk="0">
                    <a:moveTo>
                      <a:pt x="92307" y="17142"/>
                    </a:moveTo>
                    <a:cubicBezTo>
                      <a:pt x="83076" y="17142"/>
                      <a:pt x="73846" y="17142"/>
                      <a:pt x="64615" y="17142"/>
                    </a:cubicBezTo>
                    <a:cubicBezTo>
                      <a:pt x="55384" y="17142"/>
                      <a:pt x="55384" y="17142"/>
                      <a:pt x="46153" y="17142"/>
                    </a:cubicBezTo>
                    <a:cubicBezTo>
                      <a:pt x="27692" y="34285"/>
                      <a:pt x="36923" y="68571"/>
                      <a:pt x="46153" y="68571"/>
                    </a:cubicBezTo>
                    <a:cubicBezTo>
                      <a:pt x="36923" y="68571"/>
                      <a:pt x="18461" y="17142"/>
                      <a:pt x="9230" y="51428"/>
                    </a:cubicBezTo>
                    <a:cubicBezTo>
                      <a:pt x="0" y="68571"/>
                      <a:pt x="0" y="85714"/>
                      <a:pt x="9230" y="102857"/>
                    </a:cubicBezTo>
                    <a:cubicBezTo>
                      <a:pt x="18461" y="119999"/>
                      <a:pt x="92307" y="85714"/>
                      <a:pt x="101538" y="68571"/>
                    </a:cubicBezTo>
                    <a:cubicBezTo>
                      <a:pt x="101538" y="68571"/>
                      <a:pt x="92307" y="51428"/>
                      <a:pt x="83076" y="51428"/>
                    </a:cubicBezTo>
                    <a:cubicBezTo>
                      <a:pt x="92307" y="51428"/>
                      <a:pt x="110769" y="51428"/>
                      <a:pt x="110769" y="51428"/>
                    </a:cubicBezTo>
                    <a:cubicBezTo>
                      <a:pt x="120000" y="34285"/>
                      <a:pt x="101538" y="0"/>
                      <a:pt x="92307" y="17142"/>
                    </a:cubicBezTo>
                    <a:cubicBezTo>
                      <a:pt x="83076" y="17142"/>
                      <a:pt x="101538" y="0"/>
                      <a:pt x="92307" y="1714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89" name="Shape 2444">
                <a:extLst>
                  <a:ext uri="{FF2B5EF4-FFF2-40B4-BE49-F238E27FC236}">
                    <a16:creationId xmlns:a16="http://schemas.microsoft.com/office/drawing/2014/main" id="{0E3D3969-D43F-F10D-D279-9DF8E6892A95}"/>
                  </a:ext>
                  <a:ext uri="{C183D7F6-B498-43B3-948B-1728B52AA6E4}">
                    <adec:decorative xmlns:adec="http://schemas.microsoft.com/office/drawing/2017/decorative" val="1"/>
                  </a:ext>
                </a:extLst>
              </p:cNvPr>
              <p:cNvSpPr/>
              <p:nvPr/>
            </p:nvSpPr>
            <p:spPr>
              <a:xfrm>
                <a:off x="5062302" y="3105029"/>
                <a:ext cx="28357" cy="26292"/>
              </a:xfrm>
              <a:custGeom>
                <a:avLst/>
                <a:gdLst/>
                <a:ahLst/>
                <a:cxnLst/>
                <a:rect l="0" t="0" r="0" b="0"/>
                <a:pathLst>
                  <a:path w="120000" h="120000" extrusionOk="0">
                    <a:moveTo>
                      <a:pt x="30000" y="102857"/>
                    </a:moveTo>
                    <a:cubicBezTo>
                      <a:pt x="45000" y="85714"/>
                      <a:pt x="60000" y="85714"/>
                      <a:pt x="75000" y="68571"/>
                    </a:cubicBezTo>
                    <a:cubicBezTo>
                      <a:pt x="90000" y="68571"/>
                      <a:pt x="120000" y="68571"/>
                      <a:pt x="120000" y="68571"/>
                    </a:cubicBezTo>
                    <a:cubicBezTo>
                      <a:pt x="120000" y="68571"/>
                      <a:pt x="105000" y="0"/>
                      <a:pt x="75000" y="34285"/>
                    </a:cubicBezTo>
                    <a:cubicBezTo>
                      <a:pt x="75000" y="34285"/>
                      <a:pt x="15000" y="85714"/>
                      <a:pt x="30000" y="102857"/>
                    </a:cubicBezTo>
                    <a:cubicBezTo>
                      <a:pt x="30000" y="102857"/>
                      <a:pt x="30000" y="102857"/>
                      <a:pt x="30000" y="102857"/>
                    </a:cubicBezTo>
                    <a:cubicBezTo>
                      <a:pt x="60000" y="85714"/>
                      <a:pt x="0" y="119999"/>
                      <a:pt x="30000" y="102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0" name="Shape 2445">
                <a:extLst>
                  <a:ext uri="{FF2B5EF4-FFF2-40B4-BE49-F238E27FC236}">
                    <a16:creationId xmlns:a16="http://schemas.microsoft.com/office/drawing/2014/main" id="{835CA4D7-597E-7D0D-13F4-5AD2EFE1BB14}"/>
                  </a:ext>
                  <a:ext uri="{C183D7F6-B498-43B3-948B-1728B52AA6E4}">
                    <adec:decorative xmlns:adec="http://schemas.microsoft.com/office/drawing/2017/decorative" val="1"/>
                  </a:ext>
                </a:extLst>
              </p:cNvPr>
              <p:cNvSpPr/>
              <p:nvPr/>
            </p:nvSpPr>
            <p:spPr>
              <a:xfrm>
                <a:off x="4864982" y="3205187"/>
                <a:ext cx="34265" cy="13772"/>
              </a:xfrm>
              <a:custGeom>
                <a:avLst/>
                <a:gdLst/>
                <a:ahLst/>
                <a:cxnLst/>
                <a:rect l="0" t="0" r="0" b="0"/>
                <a:pathLst>
                  <a:path w="120000" h="120000" extrusionOk="0">
                    <a:moveTo>
                      <a:pt x="108000" y="60000"/>
                    </a:moveTo>
                    <a:cubicBezTo>
                      <a:pt x="120000" y="60000"/>
                      <a:pt x="96000" y="30000"/>
                      <a:pt x="108000" y="30000"/>
                    </a:cubicBezTo>
                    <a:cubicBezTo>
                      <a:pt x="96000" y="0"/>
                      <a:pt x="84000" y="0"/>
                      <a:pt x="72000" y="0"/>
                    </a:cubicBezTo>
                    <a:cubicBezTo>
                      <a:pt x="60000" y="30000"/>
                      <a:pt x="36000" y="30000"/>
                      <a:pt x="24000" y="60000"/>
                    </a:cubicBezTo>
                    <a:cubicBezTo>
                      <a:pt x="0" y="90000"/>
                      <a:pt x="24000" y="120000"/>
                      <a:pt x="36000" y="120000"/>
                    </a:cubicBezTo>
                    <a:cubicBezTo>
                      <a:pt x="60000" y="120000"/>
                      <a:pt x="84000" y="30000"/>
                      <a:pt x="108000" y="60000"/>
                    </a:cubicBezTo>
                    <a:cubicBezTo>
                      <a:pt x="120000" y="60000"/>
                      <a:pt x="84000" y="30000"/>
                      <a:pt x="108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1" name="Shape 2446">
                <a:extLst>
                  <a:ext uri="{FF2B5EF4-FFF2-40B4-BE49-F238E27FC236}">
                    <a16:creationId xmlns:a16="http://schemas.microsoft.com/office/drawing/2014/main" id="{3297C56F-9D88-DE47-35B6-09DDFD320D64}"/>
                  </a:ext>
                  <a:ext uri="{C183D7F6-B498-43B3-948B-1728B52AA6E4}">
                    <adec:decorative xmlns:adec="http://schemas.microsoft.com/office/drawing/2017/decorative" val="1"/>
                  </a:ext>
                </a:extLst>
              </p:cNvPr>
              <p:cNvSpPr/>
              <p:nvPr/>
            </p:nvSpPr>
            <p:spPr>
              <a:xfrm>
                <a:off x="4823627" y="3226471"/>
                <a:ext cx="20086" cy="18780"/>
              </a:xfrm>
              <a:custGeom>
                <a:avLst/>
                <a:gdLst/>
                <a:ahLst/>
                <a:cxnLst/>
                <a:rect l="0" t="0" r="0" b="0"/>
                <a:pathLst>
                  <a:path w="120000" h="120000" extrusionOk="0">
                    <a:moveTo>
                      <a:pt x="120000" y="48000"/>
                    </a:moveTo>
                    <a:cubicBezTo>
                      <a:pt x="120000" y="0"/>
                      <a:pt x="80000" y="24000"/>
                      <a:pt x="60000" y="48000"/>
                    </a:cubicBezTo>
                    <a:cubicBezTo>
                      <a:pt x="60000" y="48000"/>
                      <a:pt x="60000" y="72000"/>
                      <a:pt x="60000" y="96000"/>
                    </a:cubicBezTo>
                    <a:cubicBezTo>
                      <a:pt x="40000" y="96000"/>
                      <a:pt x="0" y="120000"/>
                      <a:pt x="0" y="120000"/>
                    </a:cubicBezTo>
                    <a:cubicBezTo>
                      <a:pt x="0" y="120000"/>
                      <a:pt x="120000" y="120000"/>
                      <a:pt x="120000" y="4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2" name="Shape 2447">
                <a:extLst>
                  <a:ext uri="{FF2B5EF4-FFF2-40B4-BE49-F238E27FC236}">
                    <a16:creationId xmlns:a16="http://schemas.microsoft.com/office/drawing/2014/main" id="{253B14CA-C355-338A-7BBD-9F14532A5F27}"/>
                  </a:ext>
                  <a:ext uri="{C183D7F6-B498-43B3-948B-1728B52AA6E4}">
                    <adec:decorative xmlns:adec="http://schemas.microsoft.com/office/drawing/2017/decorative" val="1"/>
                  </a:ext>
                </a:extLst>
              </p:cNvPr>
              <p:cNvSpPr/>
              <p:nvPr/>
            </p:nvSpPr>
            <p:spPr>
              <a:xfrm>
                <a:off x="6001642" y="2770749"/>
                <a:ext cx="72075" cy="47575"/>
              </a:xfrm>
              <a:custGeom>
                <a:avLst/>
                <a:gdLst/>
                <a:ahLst/>
                <a:cxnLst/>
                <a:rect l="0" t="0" r="0" b="0"/>
                <a:pathLst>
                  <a:path w="120000" h="120000" extrusionOk="0">
                    <a:moveTo>
                      <a:pt x="108571" y="83076"/>
                    </a:moveTo>
                    <a:cubicBezTo>
                      <a:pt x="85714" y="92307"/>
                      <a:pt x="108571" y="73846"/>
                      <a:pt x="102857" y="64615"/>
                    </a:cubicBezTo>
                    <a:cubicBezTo>
                      <a:pt x="97142" y="64615"/>
                      <a:pt x="85714" y="36923"/>
                      <a:pt x="80000" y="36923"/>
                    </a:cubicBezTo>
                    <a:cubicBezTo>
                      <a:pt x="68571" y="36923"/>
                      <a:pt x="57142" y="9230"/>
                      <a:pt x="45714" y="9230"/>
                    </a:cubicBezTo>
                    <a:cubicBezTo>
                      <a:pt x="34285" y="0"/>
                      <a:pt x="34285" y="46153"/>
                      <a:pt x="28571" y="55384"/>
                    </a:cubicBezTo>
                    <a:cubicBezTo>
                      <a:pt x="22857" y="55384"/>
                      <a:pt x="0" y="55384"/>
                      <a:pt x="0" y="73846"/>
                    </a:cubicBezTo>
                    <a:cubicBezTo>
                      <a:pt x="5714" y="92307"/>
                      <a:pt x="34285" y="101538"/>
                      <a:pt x="40000" y="101538"/>
                    </a:cubicBezTo>
                    <a:cubicBezTo>
                      <a:pt x="51428" y="110769"/>
                      <a:pt x="74285" y="120000"/>
                      <a:pt x="85714" y="110769"/>
                    </a:cubicBezTo>
                    <a:cubicBezTo>
                      <a:pt x="85714" y="110769"/>
                      <a:pt x="114285" y="92307"/>
                      <a:pt x="114285" y="83076"/>
                    </a:cubicBezTo>
                    <a:cubicBezTo>
                      <a:pt x="114285" y="83076"/>
                      <a:pt x="108571" y="83076"/>
                      <a:pt x="108571" y="83076"/>
                    </a:cubicBezTo>
                    <a:cubicBezTo>
                      <a:pt x="102857" y="92307"/>
                      <a:pt x="120000" y="83076"/>
                      <a:pt x="108571" y="8307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3" name="Shape 2448">
                <a:extLst>
                  <a:ext uri="{FF2B5EF4-FFF2-40B4-BE49-F238E27FC236}">
                    <a16:creationId xmlns:a16="http://schemas.microsoft.com/office/drawing/2014/main" id="{E2FBE281-2899-5BFC-8AEE-933648DC10AC}"/>
                  </a:ext>
                  <a:ext uri="{C183D7F6-B498-43B3-948B-1728B52AA6E4}">
                    <adec:decorative xmlns:adec="http://schemas.microsoft.com/office/drawing/2017/decorative" val="1"/>
                  </a:ext>
                </a:extLst>
              </p:cNvPr>
              <p:cNvSpPr/>
              <p:nvPr/>
            </p:nvSpPr>
            <p:spPr>
              <a:xfrm>
                <a:off x="5976830" y="2793286"/>
                <a:ext cx="17723" cy="13772"/>
              </a:xfrm>
              <a:custGeom>
                <a:avLst/>
                <a:gdLst/>
                <a:ahLst/>
                <a:cxnLst/>
                <a:rect l="0" t="0" r="0" b="0"/>
                <a:pathLst>
                  <a:path w="120000" h="120000" extrusionOk="0">
                    <a:moveTo>
                      <a:pt x="48000" y="120000"/>
                    </a:moveTo>
                    <a:cubicBezTo>
                      <a:pt x="0" y="120000"/>
                      <a:pt x="96000" y="0"/>
                      <a:pt x="96000" y="30000"/>
                    </a:cubicBezTo>
                    <a:cubicBezTo>
                      <a:pt x="120000" y="30000"/>
                      <a:pt x="72000" y="120000"/>
                      <a:pt x="48000" y="120000"/>
                    </a:cubicBezTo>
                    <a:cubicBezTo>
                      <a:pt x="24000" y="120000"/>
                      <a:pt x="96000" y="120000"/>
                      <a:pt x="48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4" name="Shape 2449">
                <a:extLst>
                  <a:ext uri="{FF2B5EF4-FFF2-40B4-BE49-F238E27FC236}">
                    <a16:creationId xmlns:a16="http://schemas.microsoft.com/office/drawing/2014/main" id="{334475C9-5613-D250-6168-879C5F8FF2B7}"/>
                  </a:ext>
                  <a:ext uri="{C183D7F6-B498-43B3-948B-1728B52AA6E4}">
                    <adec:decorative xmlns:adec="http://schemas.microsoft.com/office/drawing/2017/decorative" val="1"/>
                  </a:ext>
                </a:extLst>
              </p:cNvPr>
              <p:cNvSpPr/>
              <p:nvPr/>
            </p:nvSpPr>
            <p:spPr>
              <a:xfrm>
                <a:off x="5955562" y="2807057"/>
                <a:ext cx="7089" cy="7512"/>
              </a:xfrm>
              <a:custGeom>
                <a:avLst/>
                <a:gdLst/>
                <a:ahLst/>
                <a:cxnLst/>
                <a:rect l="0" t="0" r="0" b="0"/>
                <a:pathLst>
                  <a:path w="120000" h="120000" extrusionOk="0">
                    <a:moveTo>
                      <a:pt x="60000" y="120000"/>
                    </a:moveTo>
                    <a:cubicBezTo>
                      <a:pt x="0" y="120000"/>
                      <a:pt x="0" y="60000"/>
                      <a:pt x="60000" y="0"/>
                    </a:cubicBezTo>
                    <a:cubicBezTo>
                      <a:pt x="120000" y="0"/>
                      <a:pt x="120000" y="120000"/>
                      <a:pt x="6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5" name="Shape 2450">
                <a:extLst>
                  <a:ext uri="{FF2B5EF4-FFF2-40B4-BE49-F238E27FC236}">
                    <a16:creationId xmlns:a16="http://schemas.microsoft.com/office/drawing/2014/main" id="{8D180871-2917-D04C-8B81-708F52F6772A}"/>
                  </a:ext>
                  <a:ext uri="{C183D7F6-B498-43B3-948B-1728B52AA6E4}">
                    <adec:decorative xmlns:adec="http://schemas.microsoft.com/office/drawing/2017/decorative" val="1"/>
                  </a:ext>
                </a:extLst>
              </p:cNvPr>
              <p:cNvSpPr/>
              <p:nvPr/>
            </p:nvSpPr>
            <p:spPr>
              <a:xfrm>
                <a:off x="5657808" y="2653063"/>
                <a:ext cx="319021" cy="165262"/>
              </a:xfrm>
              <a:custGeom>
                <a:avLst/>
                <a:gdLst/>
                <a:ahLst/>
                <a:cxnLst/>
                <a:rect l="0" t="0" r="0" b="0"/>
                <a:pathLst>
                  <a:path w="120000" h="120000" extrusionOk="0">
                    <a:moveTo>
                      <a:pt x="108260" y="109333"/>
                    </a:moveTo>
                    <a:cubicBezTo>
                      <a:pt x="105652" y="109333"/>
                      <a:pt x="103043" y="109333"/>
                      <a:pt x="99130" y="109333"/>
                    </a:cubicBezTo>
                    <a:cubicBezTo>
                      <a:pt x="97826" y="109333"/>
                      <a:pt x="96521" y="109333"/>
                      <a:pt x="95217" y="109333"/>
                    </a:cubicBezTo>
                    <a:cubicBezTo>
                      <a:pt x="93913" y="109333"/>
                      <a:pt x="93913" y="106666"/>
                      <a:pt x="92608" y="104000"/>
                    </a:cubicBezTo>
                    <a:cubicBezTo>
                      <a:pt x="91304" y="104000"/>
                      <a:pt x="86086" y="106666"/>
                      <a:pt x="84782" y="101333"/>
                    </a:cubicBezTo>
                    <a:cubicBezTo>
                      <a:pt x="84782" y="93333"/>
                      <a:pt x="82173" y="98666"/>
                      <a:pt x="79565" y="101333"/>
                    </a:cubicBezTo>
                    <a:cubicBezTo>
                      <a:pt x="75652" y="106666"/>
                      <a:pt x="73043" y="104000"/>
                      <a:pt x="70434" y="106666"/>
                    </a:cubicBezTo>
                    <a:cubicBezTo>
                      <a:pt x="66521" y="109333"/>
                      <a:pt x="62608" y="112000"/>
                      <a:pt x="58695" y="114666"/>
                    </a:cubicBezTo>
                    <a:cubicBezTo>
                      <a:pt x="53478" y="114666"/>
                      <a:pt x="45652" y="120000"/>
                      <a:pt x="40434" y="114666"/>
                    </a:cubicBezTo>
                    <a:cubicBezTo>
                      <a:pt x="40434" y="114666"/>
                      <a:pt x="37826" y="112000"/>
                      <a:pt x="37826" y="109333"/>
                    </a:cubicBezTo>
                    <a:cubicBezTo>
                      <a:pt x="37826" y="106666"/>
                      <a:pt x="37826" y="101333"/>
                      <a:pt x="35217" y="101333"/>
                    </a:cubicBezTo>
                    <a:cubicBezTo>
                      <a:pt x="32608" y="101333"/>
                      <a:pt x="30000" y="101333"/>
                      <a:pt x="27391" y="101333"/>
                    </a:cubicBezTo>
                    <a:cubicBezTo>
                      <a:pt x="24782" y="101333"/>
                      <a:pt x="22173" y="101333"/>
                      <a:pt x="19565" y="96000"/>
                    </a:cubicBezTo>
                    <a:cubicBezTo>
                      <a:pt x="18260" y="96000"/>
                      <a:pt x="11739" y="85333"/>
                      <a:pt x="13043" y="82666"/>
                    </a:cubicBezTo>
                    <a:cubicBezTo>
                      <a:pt x="20869" y="74666"/>
                      <a:pt x="30000" y="77333"/>
                      <a:pt x="36521" y="77333"/>
                    </a:cubicBezTo>
                    <a:cubicBezTo>
                      <a:pt x="37826" y="77333"/>
                      <a:pt x="52173" y="77333"/>
                      <a:pt x="52173" y="77333"/>
                    </a:cubicBezTo>
                    <a:cubicBezTo>
                      <a:pt x="52173" y="72000"/>
                      <a:pt x="33913" y="66666"/>
                      <a:pt x="32608" y="66666"/>
                    </a:cubicBezTo>
                    <a:cubicBezTo>
                      <a:pt x="26086" y="66666"/>
                      <a:pt x="18260" y="74666"/>
                      <a:pt x="11739" y="69333"/>
                    </a:cubicBezTo>
                    <a:cubicBezTo>
                      <a:pt x="9130" y="66666"/>
                      <a:pt x="3913" y="61333"/>
                      <a:pt x="9130" y="56000"/>
                    </a:cubicBezTo>
                    <a:cubicBezTo>
                      <a:pt x="13043" y="53333"/>
                      <a:pt x="16956" y="50666"/>
                      <a:pt x="20869" y="50666"/>
                    </a:cubicBezTo>
                    <a:cubicBezTo>
                      <a:pt x="23478" y="48000"/>
                      <a:pt x="26086" y="48000"/>
                      <a:pt x="27391" y="48000"/>
                    </a:cubicBezTo>
                    <a:cubicBezTo>
                      <a:pt x="24782" y="50666"/>
                      <a:pt x="20869" y="48000"/>
                      <a:pt x="18260" y="48000"/>
                    </a:cubicBezTo>
                    <a:cubicBezTo>
                      <a:pt x="16956" y="48000"/>
                      <a:pt x="9130" y="50666"/>
                      <a:pt x="7826" y="48000"/>
                    </a:cubicBezTo>
                    <a:cubicBezTo>
                      <a:pt x="7826" y="48000"/>
                      <a:pt x="9130" y="45333"/>
                      <a:pt x="9130" y="45333"/>
                    </a:cubicBezTo>
                    <a:cubicBezTo>
                      <a:pt x="9130" y="42666"/>
                      <a:pt x="0" y="45333"/>
                      <a:pt x="1304" y="40000"/>
                    </a:cubicBezTo>
                    <a:cubicBezTo>
                      <a:pt x="2608" y="37333"/>
                      <a:pt x="3913" y="32000"/>
                      <a:pt x="5217" y="29333"/>
                    </a:cubicBezTo>
                    <a:cubicBezTo>
                      <a:pt x="10434" y="26666"/>
                      <a:pt x="5217" y="26666"/>
                      <a:pt x="5217" y="24000"/>
                    </a:cubicBezTo>
                    <a:cubicBezTo>
                      <a:pt x="5217" y="24000"/>
                      <a:pt x="9130" y="18666"/>
                      <a:pt x="10434" y="18666"/>
                    </a:cubicBezTo>
                    <a:cubicBezTo>
                      <a:pt x="13043" y="16000"/>
                      <a:pt x="14347" y="13333"/>
                      <a:pt x="16956" y="10666"/>
                    </a:cubicBezTo>
                    <a:cubicBezTo>
                      <a:pt x="22173" y="5333"/>
                      <a:pt x="26086" y="2666"/>
                      <a:pt x="31304" y="2666"/>
                    </a:cubicBezTo>
                    <a:cubicBezTo>
                      <a:pt x="37826" y="2666"/>
                      <a:pt x="31304" y="18666"/>
                      <a:pt x="31304" y="18666"/>
                    </a:cubicBezTo>
                    <a:cubicBezTo>
                      <a:pt x="33913" y="21333"/>
                      <a:pt x="36521" y="21333"/>
                      <a:pt x="37826" y="18666"/>
                    </a:cubicBezTo>
                    <a:cubicBezTo>
                      <a:pt x="39130" y="18666"/>
                      <a:pt x="39130" y="10666"/>
                      <a:pt x="40434" y="10666"/>
                    </a:cubicBezTo>
                    <a:cubicBezTo>
                      <a:pt x="43043" y="10666"/>
                      <a:pt x="48260" y="10666"/>
                      <a:pt x="50869" y="16000"/>
                    </a:cubicBezTo>
                    <a:cubicBezTo>
                      <a:pt x="54782" y="21333"/>
                      <a:pt x="45652" y="29333"/>
                      <a:pt x="52173" y="26666"/>
                    </a:cubicBezTo>
                    <a:cubicBezTo>
                      <a:pt x="53478" y="26666"/>
                      <a:pt x="54782" y="24000"/>
                      <a:pt x="56086" y="21333"/>
                    </a:cubicBezTo>
                    <a:cubicBezTo>
                      <a:pt x="57391" y="21333"/>
                      <a:pt x="57391" y="21333"/>
                      <a:pt x="58695" y="21333"/>
                    </a:cubicBezTo>
                    <a:cubicBezTo>
                      <a:pt x="60000" y="21333"/>
                      <a:pt x="60000" y="21333"/>
                      <a:pt x="61304" y="24000"/>
                    </a:cubicBezTo>
                    <a:cubicBezTo>
                      <a:pt x="62608" y="24000"/>
                      <a:pt x="62608" y="18666"/>
                      <a:pt x="62608" y="16000"/>
                    </a:cubicBezTo>
                    <a:cubicBezTo>
                      <a:pt x="61304" y="16000"/>
                      <a:pt x="57391" y="10666"/>
                      <a:pt x="56086" y="10666"/>
                    </a:cubicBezTo>
                    <a:cubicBezTo>
                      <a:pt x="58695" y="8000"/>
                      <a:pt x="63913" y="13333"/>
                      <a:pt x="65217" y="16000"/>
                    </a:cubicBezTo>
                    <a:cubicBezTo>
                      <a:pt x="69130" y="18666"/>
                      <a:pt x="69130" y="21333"/>
                      <a:pt x="70434" y="26666"/>
                    </a:cubicBezTo>
                    <a:cubicBezTo>
                      <a:pt x="70434" y="29333"/>
                      <a:pt x="70434" y="42666"/>
                      <a:pt x="73043" y="42666"/>
                    </a:cubicBezTo>
                    <a:cubicBezTo>
                      <a:pt x="74347" y="42666"/>
                      <a:pt x="79565" y="42666"/>
                      <a:pt x="78260" y="37333"/>
                    </a:cubicBezTo>
                    <a:cubicBezTo>
                      <a:pt x="76956" y="26666"/>
                      <a:pt x="74347" y="18666"/>
                      <a:pt x="73043" y="8000"/>
                    </a:cubicBezTo>
                    <a:cubicBezTo>
                      <a:pt x="71739" y="0"/>
                      <a:pt x="75652" y="2666"/>
                      <a:pt x="76956" y="2666"/>
                    </a:cubicBezTo>
                    <a:cubicBezTo>
                      <a:pt x="80869" y="5333"/>
                      <a:pt x="80869" y="0"/>
                      <a:pt x="83478" y="2666"/>
                    </a:cubicBezTo>
                    <a:cubicBezTo>
                      <a:pt x="86086" y="8000"/>
                      <a:pt x="90000" y="10666"/>
                      <a:pt x="90000" y="16000"/>
                    </a:cubicBezTo>
                    <a:cubicBezTo>
                      <a:pt x="91304" y="24000"/>
                      <a:pt x="92608" y="29333"/>
                      <a:pt x="95217" y="34666"/>
                    </a:cubicBezTo>
                    <a:cubicBezTo>
                      <a:pt x="96521" y="42666"/>
                      <a:pt x="97826" y="45333"/>
                      <a:pt x="96521" y="50666"/>
                    </a:cubicBezTo>
                    <a:cubicBezTo>
                      <a:pt x="95217" y="58666"/>
                      <a:pt x="99130" y="66666"/>
                      <a:pt x="101739" y="69333"/>
                    </a:cubicBezTo>
                    <a:cubicBezTo>
                      <a:pt x="103043" y="69333"/>
                      <a:pt x="105652" y="69333"/>
                      <a:pt x="106956" y="69333"/>
                    </a:cubicBezTo>
                    <a:cubicBezTo>
                      <a:pt x="108260" y="72000"/>
                      <a:pt x="109565" y="74666"/>
                      <a:pt x="110869" y="74666"/>
                    </a:cubicBezTo>
                    <a:cubicBezTo>
                      <a:pt x="114782" y="77333"/>
                      <a:pt x="120000" y="77333"/>
                      <a:pt x="120000" y="88000"/>
                    </a:cubicBezTo>
                    <a:cubicBezTo>
                      <a:pt x="120000" y="93333"/>
                      <a:pt x="108260" y="85333"/>
                      <a:pt x="108260" y="85333"/>
                    </a:cubicBezTo>
                    <a:cubicBezTo>
                      <a:pt x="108260" y="88000"/>
                      <a:pt x="108260" y="90666"/>
                      <a:pt x="108260" y="93333"/>
                    </a:cubicBezTo>
                    <a:cubicBezTo>
                      <a:pt x="108260" y="93333"/>
                      <a:pt x="104347" y="93333"/>
                      <a:pt x="104347" y="93333"/>
                    </a:cubicBezTo>
                    <a:cubicBezTo>
                      <a:pt x="105652" y="93333"/>
                      <a:pt x="105652" y="96000"/>
                      <a:pt x="105652" y="96000"/>
                    </a:cubicBezTo>
                    <a:cubicBezTo>
                      <a:pt x="105652" y="98666"/>
                      <a:pt x="105652" y="101333"/>
                      <a:pt x="105652" y="101333"/>
                    </a:cubicBezTo>
                    <a:cubicBezTo>
                      <a:pt x="105652" y="101333"/>
                      <a:pt x="110869" y="96000"/>
                      <a:pt x="110869" y="96000"/>
                    </a:cubicBezTo>
                    <a:cubicBezTo>
                      <a:pt x="113478" y="96000"/>
                      <a:pt x="112173" y="98666"/>
                      <a:pt x="112173" y="101333"/>
                    </a:cubicBezTo>
                    <a:cubicBezTo>
                      <a:pt x="112173" y="101333"/>
                      <a:pt x="114782" y="101333"/>
                      <a:pt x="116086" y="104000"/>
                    </a:cubicBezTo>
                    <a:cubicBezTo>
                      <a:pt x="116086" y="104000"/>
                      <a:pt x="108260" y="109333"/>
                      <a:pt x="108260" y="109333"/>
                    </a:cubicBezTo>
                    <a:cubicBezTo>
                      <a:pt x="105652" y="109333"/>
                      <a:pt x="112173" y="109333"/>
                      <a:pt x="108260" y="109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6" name="Shape 2451">
                <a:extLst>
                  <a:ext uri="{FF2B5EF4-FFF2-40B4-BE49-F238E27FC236}">
                    <a16:creationId xmlns:a16="http://schemas.microsoft.com/office/drawing/2014/main" id="{E52AA87B-22E2-FD86-A919-8F9F57BBF338}"/>
                  </a:ext>
                  <a:ext uri="{C183D7F6-B498-43B3-948B-1728B52AA6E4}">
                    <adec:decorative xmlns:adec="http://schemas.microsoft.com/office/drawing/2017/decorative" val="1"/>
                  </a:ext>
                </a:extLst>
              </p:cNvPr>
              <p:cNvSpPr/>
              <p:nvPr/>
            </p:nvSpPr>
            <p:spPr>
              <a:xfrm>
                <a:off x="5869308" y="2638039"/>
                <a:ext cx="48444" cy="33803"/>
              </a:xfrm>
              <a:custGeom>
                <a:avLst/>
                <a:gdLst/>
                <a:ahLst/>
                <a:cxnLst/>
                <a:rect l="0" t="0" r="0" b="0"/>
                <a:pathLst>
                  <a:path w="120000" h="120000" extrusionOk="0">
                    <a:moveTo>
                      <a:pt x="77142" y="106666"/>
                    </a:moveTo>
                    <a:cubicBezTo>
                      <a:pt x="59999" y="106666"/>
                      <a:pt x="51428" y="66666"/>
                      <a:pt x="42857" y="66666"/>
                    </a:cubicBezTo>
                    <a:cubicBezTo>
                      <a:pt x="34285" y="53333"/>
                      <a:pt x="0" y="40000"/>
                      <a:pt x="0" y="40000"/>
                    </a:cubicBezTo>
                    <a:cubicBezTo>
                      <a:pt x="8571" y="26666"/>
                      <a:pt x="25714" y="13333"/>
                      <a:pt x="34285" y="0"/>
                    </a:cubicBezTo>
                    <a:cubicBezTo>
                      <a:pt x="51428" y="0"/>
                      <a:pt x="68571" y="0"/>
                      <a:pt x="85714" y="13333"/>
                    </a:cubicBezTo>
                    <a:cubicBezTo>
                      <a:pt x="102857" y="26666"/>
                      <a:pt x="119999" y="26666"/>
                      <a:pt x="102857" y="53333"/>
                    </a:cubicBezTo>
                    <a:cubicBezTo>
                      <a:pt x="94285" y="66666"/>
                      <a:pt x="85714" y="120000"/>
                      <a:pt x="77142" y="106666"/>
                    </a:cubicBezTo>
                    <a:cubicBezTo>
                      <a:pt x="68571" y="106666"/>
                      <a:pt x="77142" y="106666"/>
                      <a:pt x="77142"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7" name="Shape 2452">
                <a:extLst>
                  <a:ext uri="{FF2B5EF4-FFF2-40B4-BE49-F238E27FC236}">
                    <a16:creationId xmlns:a16="http://schemas.microsoft.com/office/drawing/2014/main" id="{C81F2F9E-6479-3830-1F26-2180AF1A94C2}"/>
                  </a:ext>
                  <a:ext uri="{C183D7F6-B498-43B3-948B-1728B52AA6E4}">
                    <adec:decorative xmlns:adec="http://schemas.microsoft.com/office/drawing/2017/decorative" val="1"/>
                  </a:ext>
                </a:extLst>
              </p:cNvPr>
              <p:cNvSpPr/>
              <p:nvPr/>
            </p:nvSpPr>
            <p:spPr>
              <a:xfrm>
                <a:off x="5946109" y="2623015"/>
                <a:ext cx="109885" cy="107671"/>
              </a:xfrm>
              <a:custGeom>
                <a:avLst/>
                <a:gdLst/>
                <a:ahLst/>
                <a:cxnLst/>
                <a:rect l="0" t="0" r="0" b="0"/>
                <a:pathLst>
                  <a:path w="120000" h="120000" extrusionOk="0">
                    <a:moveTo>
                      <a:pt x="67500" y="111724"/>
                    </a:moveTo>
                    <a:cubicBezTo>
                      <a:pt x="56250" y="103448"/>
                      <a:pt x="48750" y="86896"/>
                      <a:pt x="37500" y="78620"/>
                    </a:cubicBezTo>
                    <a:cubicBezTo>
                      <a:pt x="26250" y="74482"/>
                      <a:pt x="15000" y="66206"/>
                      <a:pt x="3750" y="62068"/>
                    </a:cubicBezTo>
                    <a:cubicBezTo>
                      <a:pt x="0" y="57931"/>
                      <a:pt x="0" y="57931"/>
                      <a:pt x="0" y="53793"/>
                    </a:cubicBezTo>
                    <a:cubicBezTo>
                      <a:pt x="0" y="41379"/>
                      <a:pt x="7500" y="45517"/>
                      <a:pt x="15000" y="49655"/>
                    </a:cubicBezTo>
                    <a:cubicBezTo>
                      <a:pt x="22500" y="53793"/>
                      <a:pt x="30000" y="62068"/>
                      <a:pt x="41250" y="57931"/>
                    </a:cubicBezTo>
                    <a:cubicBezTo>
                      <a:pt x="45000" y="57931"/>
                      <a:pt x="41250" y="49655"/>
                      <a:pt x="41250" y="49655"/>
                    </a:cubicBezTo>
                    <a:cubicBezTo>
                      <a:pt x="41250" y="45517"/>
                      <a:pt x="48750" y="49655"/>
                      <a:pt x="48750" y="45517"/>
                    </a:cubicBezTo>
                    <a:cubicBezTo>
                      <a:pt x="52500" y="41379"/>
                      <a:pt x="26250" y="33103"/>
                      <a:pt x="26250" y="33103"/>
                    </a:cubicBezTo>
                    <a:cubicBezTo>
                      <a:pt x="18750" y="28965"/>
                      <a:pt x="22500" y="24827"/>
                      <a:pt x="26250" y="24827"/>
                    </a:cubicBezTo>
                    <a:cubicBezTo>
                      <a:pt x="33750" y="20689"/>
                      <a:pt x="33750" y="24827"/>
                      <a:pt x="37500" y="28965"/>
                    </a:cubicBezTo>
                    <a:cubicBezTo>
                      <a:pt x="37500" y="28965"/>
                      <a:pt x="41250" y="20689"/>
                      <a:pt x="41250" y="20689"/>
                    </a:cubicBezTo>
                    <a:cubicBezTo>
                      <a:pt x="45000" y="20689"/>
                      <a:pt x="30000" y="16551"/>
                      <a:pt x="30000" y="16551"/>
                    </a:cubicBezTo>
                    <a:cubicBezTo>
                      <a:pt x="30000" y="16551"/>
                      <a:pt x="37500" y="12413"/>
                      <a:pt x="37500" y="12413"/>
                    </a:cubicBezTo>
                    <a:cubicBezTo>
                      <a:pt x="41250" y="12413"/>
                      <a:pt x="48750" y="16551"/>
                      <a:pt x="52500" y="16551"/>
                    </a:cubicBezTo>
                    <a:cubicBezTo>
                      <a:pt x="52500" y="16551"/>
                      <a:pt x="48750" y="12413"/>
                      <a:pt x="48750" y="12413"/>
                    </a:cubicBezTo>
                    <a:cubicBezTo>
                      <a:pt x="52500" y="8275"/>
                      <a:pt x="67500" y="20689"/>
                      <a:pt x="71250" y="20689"/>
                    </a:cubicBezTo>
                    <a:cubicBezTo>
                      <a:pt x="75000" y="16551"/>
                      <a:pt x="67500" y="16551"/>
                      <a:pt x="67500" y="12413"/>
                    </a:cubicBezTo>
                    <a:cubicBezTo>
                      <a:pt x="67500" y="12413"/>
                      <a:pt x="71250" y="12413"/>
                      <a:pt x="71250" y="12413"/>
                    </a:cubicBezTo>
                    <a:cubicBezTo>
                      <a:pt x="71250" y="12413"/>
                      <a:pt x="63750" y="12413"/>
                      <a:pt x="63750" y="8275"/>
                    </a:cubicBezTo>
                    <a:cubicBezTo>
                      <a:pt x="63750" y="8275"/>
                      <a:pt x="90000" y="0"/>
                      <a:pt x="93750" y="4137"/>
                    </a:cubicBezTo>
                    <a:cubicBezTo>
                      <a:pt x="97500" y="4137"/>
                      <a:pt x="86250" y="8275"/>
                      <a:pt x="86250" y="12413"/>
                    </a:cubicBezTo>
                    <a:cubicBezTo>
                      <a:pt x="90000" y="16551"/>
                      <a:pt x="101250" y="12413"/>
                      <a:pt x="105000" y="16551"/>
                    </a:cubicBezTo>
                    <a:cubicBezTo>
                      <a:pt x="105000" y="20689"/>
                      <a:pt x="90000" y="28965"/>
                      <a:pt x="101250" y="28965"/>
                    </a:cubicBezTo>
                    <a:cubicBezTo>
                      <a:pt x="105000" y="28965"/>
                      <a:pt x="101250" y="33103"/>
                      <a:pt x="97500" y="33103"/>
                    </a:cubicBezTo>
                    <a:cubicBezTo>
                      <a:pt x="93750" y="33103"/>
                      <a:pt x="90000" y="33103"/>
                      <a:pt x="86250" y="41379"/>
                    </a:cubicBezTo>
                    <a:cubicBezTo>
                      <a:pt x="86250" y="41379"/>
                      <a:pt x="78750" y="53793"/>
                      <a:pt x="78750" y="53793"/>
                    </a:cubicBezTo>
                    <a:cubicBezTo>
                      <a:pt x="82500" y="53793"/>
                      <a:pt x="86250" y="45517"/>
                      <a:pt x="90000" y="45517"/>
                    </a:cubicBezTo>
                    <a:cubicBezTo>
                      <a:pt x="93750" y="45517"/>
                      <a:pt x="93750" y="49655"/>
                      <a:pt x="97500" y="53793"/>
                    </a:cubicBezTo>
                    <a:cubicBezTo>
                      <a:pt x="101250" y="53793"/>
                      <a:pt x="112500" y="70344"/>
                      <a:pt x="108750" y="53793"/>
                    </a:cubicBezTo>
                    <a:cubicBezTo>
                      <a:pt x="108750" y="49655"/>
                      <a:pt x="101250" y="45517"/>
                      <a:pt x="105000" y="41379"/>
                    </a:cubicBezTo>
                    <a:cubicBezTo>
                      <a:pt x="108750" y="41379"/>
                      <a:pt x="112500" y="41379"/>
                      <a:pt x="112500" y="45517"/>
                    </a:cubicBezTo>
                    <a:cubicBezTo>
                      <a:pt x="112500" y="49655"/>
                      <a:pt x="108750" y="53793"/>
                      <a:pt x="112500" y="57931"/>
                    </a:cubicBezTo>
                    <a:cubicBezTo>
                      <a:pt x="116250" y="62068"/>
                      <a:pt x="120000" y="66206"/>
                      <a:pt x="116250" y="70344"/>
                    </a:cubicBezTo>
                    <a:cubicBezTo>
                      <a:pt x="108750" y="78620"/>
                      <a:pt x="120000" y="91034"/>
                      <a:pt x="105000" y="95172"/>
                    </a:cubicBezTo>
                    <a:cubicBezTo>
                      <a:pt x="105000" y="95172"/>
                      <a:pt x="78750" y="103448"/>
                      <a:pt x="82500" y="95172"/>
                    </a:cubicBezTo>
                    <a:cubicBezTo>
                      <a:pt x="82500" y="91034"/>
                      <a:pt x="78750" y="91034"/>
                      <a:pt x="78750" y="95172"/>
                    </a:cubicBezTo>
                    <a:cubicBezTo>
                      <a:pt x="82500" y="99310"/>
                      <a:pt x="82500" y="103448"/>
                      <a:pt x="86250" y="107586"/>
                    </a:cubicBezTo>
                    <a:cubicBezTo>
                      <a:pt x="86250" y="115862"/>
                      <a:pt x="71250" y="111724"/>
                      <a:pt x="67500" y="111724"/>
                    </a:cubicBezTo>
                    <a:cubicBezTo>
                      <a:pt x="63750" y="107586"/>
                      <a:pt x="82500" y="120000"/>
                      <a:pt x="67500" y="11172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8" name="Shape 2453">
                <a:extLst>
                  <a:ext uri="{FF2B5EF4-FFF2-40B4-BE49-F238E27FC236}">
                    <a16:creationId xmlns:a16="http://schemas.microsoft.com/office/drawing/2014/main" id="{DAC30BAD-69B7-6140-2F34-BBF5335BE99E}"/>
                  </a:ext>
                  <a:ext uri="{C183D7F6-B498-43B3-948B-1728B52AA6E4}">
                    <adec:decorative xmlns:adec="http://schemas.microsoft.com/office/drawing/2017/decorative" val="1"/>
                  </a:ext>
                </a:extLst>
              </p:cNvPr>
              <p:cNvSpPr/>
              <p:nvPr/>
            </p:nvSpPr>
            <p:spPr>
              <a:xfrm>
                <a:off x="6063083" y="2623015"/>
                <a:ext cx="96887" cy="81379"/>
              </a:xfrm>
              <a:custGeom>
                <a:avLst/>
                <a:gdLst/>
                <a:ahLst/>
                <a:cxnLst/>
                <a:rect l="0" t="0" r="0" b="0"/>
                <a:pathLst>
                  <a:path w="120000" h="120000" extrusionOk="0">
                    <a:moveTo>
                      <a:pt x="29999" y="120000"/>
                    </a:moveTo>
                    <a:cubicBezTo>
                      <a:pt x="21428" y="114545"/>
                      <a:pt x="12857" y="114545"/>
                      <a:pt x="12857" y="103636"/>
                    </a:cubicBezTo>
                    <a:cubicBezTo>
                      <a:pt x="12857" y="87272"/>
                      <a:pt x="0" y="76363"/>
                      <a:pt x="4285" y="60000"/>
                    </a:cubicBezTo>
                    <a:cubicBezTo>
                      <a:pt x="4285" y="49090"/>
                      <a:pt x="0" y="32727"/>
                      <a:pt x="4285" y="21818"/>
                    </a:cubicBezTo>
                    <a:cubicBezTo>
                      <a:pt x="8571" y="21818"/>
                      <a:pt x="25714" y="27272"/>
                      <a:pt x="25714" y="21818"/>
                    </a:cubicBezTo>
                    <a:cubicBezTo>
                      <a:pt x="25714" y="16363"/>
                      <a:pt x="0" y="16363"/>
                      <a:pt x="21428" y="5454"/>
                    </a:cubicBezTo>
                    <a:cubicBezTo>
                      <a:pt x="38571" y="0"/>
                      <a:pt x="51428" y="5454"/>
                      <a:pt x="68571" y="10909"/>
                    </a:cubicBezTo>
                    <a:cubicBezTo>
                      <a:pt x="81428" y="10909"/>
                      <a:pt x="94285" y="10909"/>
                      <a:pt x="107142" y="16363"/>
                    </a:cubicBezTo>
                    <a:cubicBezTo>
                      <a:pt x="119999" y="21818"/>
                      <a:pt x="107142" y="32727"/>
                      <a:pt x="98571" y="43636"/>
                    </a:cubicBezTo>
                    <a:cubicBezTo>
                      <a:pt x="94285" y="54545"/>
                      <a:pt x="89999" y="65454"/>
                      <a:pt x="81428" y="70909"/>
                    </a:cubicBezTo>
                    <a:cubicBezTo>
                      <a:pt x="77142" y="81818"/>
                      <a:pt x="59999" y="70909"/>
                      <a:pt x="51428" y="70909"/>
                    </a:cubicBezTo>
                    <a:cubicBezTo>
                      <a:pt x="51428" y="70909"/>
                      <a:pt x="38571" y="70909"/>
                      <a:pt x="42857" y="76363"/>
                    </a:cubicBezTo>
                    <a:cubicBezTo>
                      <a:pt x="42857" y="81818"/>
                      <a:pt x="51428" y="81818"/>
                      <a:pt x="47142" y="92727"/>
                    </a:cubicBezTo>
                    <a:cubicBezTo>
                      <a:pt x="42857" y="92727"/>
                      <a:pt x="34285" y="120000"/>
                      <a:pt x="29999" y="120000"/>
                    </a:cubicBezTo>
                    <a:cubicBezTo>
                      <a:pt x="21428" y="114545"/>
                      <a:pt x="34285" y="120000"/>
                      <a:pt x="29999"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099" name="Shape 2454">
                <a:extLst>
                  <a:ext uri="{FF2B5EF4-FFF2-40B4-BE49-F238E27FC236}">
                    <a16:creationId xmlns:a16="http://schemas.microsoft.com/office/drawing/2014/main" id="{0595F96B-B730-BBEB-5C14-6137BB43AE00}"/>
                  </a:ext>
                  <a:ext uri="{C183D7F6-B498-43B3-948B-1728B52AA6E4}">
                    <adec:decorative xmlns:adec="http://schemas.microsoft.com/office/drawing/2017/decorative" val="1"/>
                  </a:ext>
                </a:extLst>
              </p:cNvPr>
              <p:cNvSpPr/>
              <p:nvPr/>
            </p:nvSpPr>
            <p:spPr>
              <a:xfrm>
                <a:off x="5544379" y="2613000"/>
                <a:ext cx="186686" cy="121442"/>
              </a:xfrm>
              <a:custGeom>
                <a:avLst/>
                <a:gdLst/>
                <a:ahLst/>
                <a:cxnLst/>
                <a:rect l="0" t="0" r="0" b="0"/>
                <a:pathLst>
                  <a:path w="120000" h="120000" extrusionOk="0">
                    <a:moveTo>
                      <a:pt x="115555" y="36363"/>
                    </a:moveTo>
                    <a:cubicBezTo>
                      <a:pt x="111111" y="29090"/>
                      <a:pt x="106666" y="21818"/>
                      <a:pt x="100000" y="14545"/>
                    </a:cubicBezTo>
                    <a:cubicBezTo>
                      <a:pt x="97777" y="14545"/>
                      <a:pt x="93333" y="10909"/>
                      <a:pt x="91111" y="10909"/>
                    </a:cubicBezTo>
                    <a:cubicBezTo>
                      <a:pt x="84444" y="7272"/>
                      <a:pt x="82222" y="10909"/>
                      <a:pt x="77777" y="14545"/>
                    </a:cubicBezTo>
                    <a:cubicBezTo>
                      <a:pt x="75555" y="14545"/>
                      <a:pt x="73333" y="10909"/>
                      <a:pt x="71111" y="10909"/>
                    </a:cubicBezTo>
                    <a:cubicBezTo>
                      <a:pt x="68888" y="7272"/>
                      <a:pt x="64444" y="7272"/>
                      <a:pt x="60000" y="3636"/>
                    </a:cubicBezTo>
                    <a:cubicBezTo>
                      <a:pt x="55555" y="3636"/>
                      <a:pt x="48888" y="0"/>
                      <a:pt x="44444" y="0"/>
                    </a:cubicBezTo>
                    <a:cubicBezTo>
                      <a:pt x="37777" y="0"/>
                      <a:pt x="31111" y="3636"/>
                      <a:pt x="24444" y="3636"/>
                    </a:cubicBezTo>
                    <a:cubicBezTo>
                      <a:pt x="20000" y="7272"/>
                      <a:pt x="13333" y="3636"/>
                      <a:pt x="17777" y="10909"/>
                    </a:cubicBezTo>
                    <a:cubicBezTo>
                      <a:pt x="22222" y="25454"/>
                      <a:pt x="22222" y="29090"/>
                      <a:pt x="15555" y="40000"/>
                    </a:cubicBezTo>
                    <a:cubicBezTo>
                      <a:pt x="11111" y="47272"/>
                      <a:pt x="15555" y="50909"/>
                      <a:pt x="15555" y="54545"/>
                    </a:cubicBezTo>
                    <a:cubicBezTo>
                      <a:pt x="13333" y="58181"/>
                      <a:pt x="8888" y="58181"/>
                      <a:pt x="8888" y="65454"/>
                    </a:cubicBezTo>
                    <a:cubicBezTo>
                      <a:pt x="6666" y="72727"/>
                      <a:pt x="2222" y="80000"/>
                      <a:pt x="0" y="87272"/>
                    </a:cubicBezTo>
                    <a:cubicBezTo>
                      <a:pt x="0" y="90909"/>
                      <a:pt x="13333" y="94545"/>
                      <a:pt x="15555" y="94545"/>
                    </a:cubicBezTo>
                    <a:cubicBezTo>
                      <a:pt x="22222" y="101818"/>
                      <a:pt x="26666" y="116363"/>
                      <a:pt x="33333" y="116363"/>
                    </a:cubicBezTo>
                    <a:cubicBezTo>
                      <a:pt x="35555" y="120000"/>
                      <a:pt x="40000" y="112727"/>
                      <a:pt x="42222" y="109090"/>
                    </a:cubicBezTo>
                    <a:cubicBezTo>
                      <a:pt x="46666" y="105454"/>
                      <a:pt x="51111" y="109090"/>
                      <a:pt x="55555" y="105454"/>
                    </a:cubicBezTo>
                    <a:cubicBezTo>
                      <a:pt x="60000" y="105454"/>
                      <a:pt x="60000" y="101818"/>
                      <a:pt x="62222" y="94545"/>
                    </a:cubicBezTo>
                    <a:cubicBezTo>
                      <a:pt x="62222" y="87272"/>
                      <a:pt x="62222" y="83636"/>
                      <a:pt x="68888" y="76363"/>
                    </a:cubicBezTo>
                    <a:cubicBezTo>
                      <a:pt x="73333" y="72727"/>
                      <a:pt x="75555" y="65454"/>
                      <a:pt x="82222" y="61818"/>
                    </a:cubicBezTo>
                    <a:cubicBezTo>
                      <a:pt x="88888" y="54545"/>
                      <a:pt x="95555" y="50909"/>
                      <a:pt x="102222" y="47272"/>
                    </a:cubicBezTo>
                    <a:cubicBezTo>
                      <a:pt x="102222" y="47272"/>
                      <a:pt x="117777" y="36363"/>
                      <a:pt x="115555" y="36363"/>
                    </a:cubicBezTo>
                    <a:cubicBezTo>
                      <a:pt x="113333" y="32727"/>
                      <a:pt x="120000" y="40000"/>
                      <a:pt x="115555" y="363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0" name="Shape 2455">
                <a:extLst>
                  <a:ext uri="{FF2B5EF4-FFF2-40B4-BE49-F238E27FC236}">
                    <a16:creationId xmlns:a16="http://schemas.microsoft.com/office/drawing/2014/main" id="{64936D31-B39A-AC43-237F-0D0F8B48EB18}"/>
                  </a:ext>
                  <a:ext uri="{C183D7F6-B498-43B3-948B-1728B52AA6E4}">
                    <adec:decorative xmlns:adec="http://schemas.microsoft.com/office/drawing/2017/decorative" val="1"/>
                  </a:ext>
                </a:extLst>
              </p:cNvPr>
              <p:cNvSpPr/>
              <p:nvPr/>
            </p:nvSpPr>
            <p:spPr>
              <a:xfrm>
                <a:off x="5907117" y="2579196"/>
                <a:ext cx="24812" cy="15024"/>
              </a:xfrm>
              <a:custGeom>
                <a:avLst/>
                <a:gdLst/>
                <a:ahLst/>
                <a:cxnLst/>
                <a:rect l="0" t="0" r="0" b="0"/>
                <a:pathLst>
                  <a:path w="120000" h="120000" extrusionOk="0">
                    <a:moveTo>
                      <a:pt x="68571" y="120000"/>
                    </a:moveTo>
                    <a:cubicBezTo>
                      <a:pt x="51428" y="120000"/>
                      <a:pt x="17142" y="120000"/>
                      <a:pt x="17142" y="90000"/>
                    </a:cubicBezTo>
                    <a:cubicBezTo>
                      <a:pt x="0" y="60000"/>
                      <a:pt x="51428" y="0"/>
                      <a:pt x="51428" y="0"/>
                    </a:cubicBezTo>
                    <a:cubicBezTo>
                      <a:pt x="102857" y="0"/>
                      <a:pt x="119999" y="120000"/>
                      <a:pt x="68571" y="120000"/>
                    </a:cubicBezTo>
                    <a:cubicBezTo>
                      <a:pt x="17142" y="90000"/>
                      <a:pt x="102857" y="120000"/>
                      <a:pt x="68571"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1" name="Shape 2456">
                <a:extLst>
                  <a:ext uri="{FF2B5EF4-FFF2-40B4-BE49-F238E27FC236}">
                    <a16:creationId xmlns:a16="http://schemas.microsoft.com/office/drawing/2014/main" id="{C1678194-D99F-BACA-30C9-B65CA6DC057F}"/>
                  </a:ext>
                  <a:ext uri="{C183D7F6-B498-43B3-948B-1728B52AA6E4}">
                    <adec:decorative xmlns:adec="http://schemas.microsoft.com/office/drawing/2017/decorative" val="1"/>
                  </a:ext>
                </a:extLst>
              </p:cNvPr>
              <p:cNvSpPr/>
              <p:nvPr/>
            </p:nvSpPr>
            <p:spPr>
              <a:xfrm>
                <a:off x="5693255" y="2512842"/>
                <a:ext cx="207954" cy="103914"/>
              </a:xfrm>
              <a:custGeom>
                <a:avLst/>
                <a:gdLst/>
                <a:ahLst/>
                <a:cxnLst/>
                <a:rect l="0" t="0" r="0" b="0"/>
                <a:pathLst>
                  <a:path w="120000" h="120000" extrusionOk="0">
                    <a:moveTo>
                      <a:pt x="100000" y="94285"/>
                    </a:moveTo>
                    <a:cubicBezTo>
                      <a:pt x="98000" y="94285"/>
                      <a:pt x="98000" y="89999"/>
                      <a:pt x="96000" y="89999"/>
                    </a:cubicBezTo>
                    <a:cubicBezTo>
                      <a:pt x="96000" y="89999"/>
                      <a:pt x="92000" y="94285"/>
                      <a:pt x="92000" y="98571"/>
                    </a:cubicBezTo>
                    <a:cubicBezTo>
                      <a:pt x="90000" y="98571"/>
                      <a:pt x="88000" y="98571"/>
                      <a:pt x="86000" y="94285"/>
                    </a:cubicBezTo>
                    <a:cubicBezTo>
                      <a:pt x="84000" y="94285"/>
                      <a:pt x="82000" y="94285"/>
                      <a:pt x="80000" y="98571"/>
                    </a:cubicBezTo>
                    <a:cubicBezTo>
                      <a:pt x="70000" y="107142"/>
                      <a:pt x="60000" y="111428"/>
                      <a:pt x="48000" y="115714"/>
                    </a:cubicBezTo>
                    <a:cubicBezTo>
                      <a:pt x="46000" y="115714"/>
                      <a:pt x="40000" y="119999"/>
                      <a:pt x="38000" y="119999"/>
                    </a:cubicBezTo>
                    <a:cubicBezTo>
                      <a:pt x="34000" y="115714"/>
                      <a:pt x="26000" y="111428"/>
                      <a:pt x="34000" y="102857"/>
                    </a:cubicBezTo>
                    <a:cubicBezTo>
                      <a:pt x="38000" y="102857"/>
                      <a:pt x="44000" y="94285"/>
                      <a:pt x="48000" y="94285"/>
                    </a:cubicBezTo>
                    <a:cubicBezTo>
                      <a:pt x="52000" y="94285"/>
                      <a:pt x="56000" y="94285"/>
                      <a:pt x="58000" y="94285"/>
                    </a:cubicBezTo>
                    <a:cubicBezTo>
                      <a:pt x="58000" y="94285"/>
                      <a:pt x="64000" y="85714"/>
                      <a:pt x="62000" y="85714"/>
                    </a:cubicBezTo>
                    <a:cubicBezTo>
                      <a:pt x="60000" y="81428"/>
                      <a:pt x="50000" y="85714"/>
                      <a:pt x="48000" y="85714"/>
                    </a:cubicBezTo>
                    <a:cubicBezTo>
                      <a:pt x="44000" y="89999"/>
                      <a:pt x="42000" y="89999"/>
                      <a:pt x="38000" y="89999"/>
                    </a:cubicBezTo>
                    <a:cubicBezTo>
                      <a:pt x="34000" y="89999"/>
                      <a:pt x="38000" y="85714"/>
                      <a:pt x="38000" y="81428"/>
                    </a:cubicBezTo>
                    <a:cubicBezTo>
                      <a:pt x="38000" y="68571"/>
                      <a:pt x="26000" y="89999"/>
                      <a:pt x="24000" y="89999"/>
                    </a:cubicBezTo>
                    <a:cubicBezTo>
                      <a:pt x="24000" y="89999"/>
                      <a:pt x="22000" y="94285"/>
                      <a:pt x="22000" y="94285"/>
                    </a:cubicBezTo>
                    <a:cubicBezTo>
                      <a:pt x="18000" y="85714"/>
                      <a:pt x="18000" y="94285"/>
                      <a:pt x="18000" y="98571"/>
                    </a:cubicBezTo>
                    <a:cubicBezTo>
                      <a:pt x="18000" y="98571"/>
                      <a:pt x="12000" y="89999"/>
                      <a:pt x="10000" y="89999"/>
                    </a:cubicBezTo>
                    <a:cubicBezTo>
                      <a:pt x="8000" y="89999"/>
                      <a:pt x="0" y="94285"/>
                      <a:pt x="0" y="85714"/>
                    </a:cubicBezTo>
                    <a:cubicBezTo>
                      <a:pt x="0" y="77142"/>
                      <a:pt x="4000" y="81428"/>
                      <a:pt x="8000" y="77142"/>
                    </a:cubicBezTo>
                    <a:cubicBezTo>
                      <a:pt x="12000" y="77142"/>
                      <a:pt x="16000" y="77142"/>
                      <a:pt x="18000" y="72857"/>
                    </a:cubicBezTo>
                    <a:cubicBezTo>
                      <a:pt x="18000" y="72857"/>
                      <a:pt x="24000" y="68571"/>
                      <a:pt x="22000" y="68571"/>
                    </a:cubicBezTo>
                    <a:cubicBezTo>
                      <a:pt x="18000" y="64285"/>
                      <a:pt x="12000" y="68571"/>
                      <a:pt x="10000" y="68571"/>
                    </a:cubicBezTo>
                    <a:cubicBezTo>
                      <a:pt x="4000" y="68571"/>
                      <a:pt x="0" y="59999"/>
                      <a:pt x="8000" y="59999"/>
                    </a:cubicBezTo>
                    <a:cubicBezTo>
                      <a:pt x="12000" y="59999"/>
                      <a:pt x="20000" y="55714"/>
                      <a:pt x="24000" y="55714"/>
                    </a:cubicBezTo>
                    <a:cubicBezTo>
                      <a:pt x="22000" y="55714"/>
                      <a:pt x="8000" y="59999"/>
                      <a:pt x="8000" y="51428"/>
                    </a:cubicBezTo>
                    <a:cubicBezTo>
                      <a:pt x="6000" y="42857"/>
                      <a:pt x="24000" y="47142"/>
                      <a:pt x="26000" y="42857"/>
                    </a:cubicBezTo>
                    <a:cubicBezTo>
                      <a:pt x="26000" y="42857"/>
                      <a:pt x="18000" y="38571"/>
                      <a:pt x="18000" y="34285"/>
                    </a:cubicBezTo>
                    <a:cubicBezTo>
                      <a:pt x="16000" y="29999"/>
                      <a:pt x="28000" y="25714"/>
                      <a:pt x="28000" y="25714"/>
                    </a:cubicBezTo>
                    <a:cubicBezTo>
                      <a:pt x="34000" y="25714"/>
                      <a:pt x="30000" y="42857"/>
                      <a:pt x="34000" y="42857"/>
                    </a:cubicBezTo>
                    <a:cubicBezTo>
                      <a:pt x="40000" y="42857"/>
                      <a:pt x="44000" y="42857"/>
                      <a:pt x="50000" y="47142"/>
                    </a:cubicBezTo>
                    <a:cubicBezTo>
                      <a:pt x="52000" y="51428"/>
                      <a:pt x="56000" y="55714"/>
                      <a:pt x="58000" y="59999"/>
                    </a:cubicBezTo>
                    <a:cubicBezTo>
                      <a:pt x="62000" y="68571"/>
                      <a:pt x="60000" y="72857"/>
                      <a:pt x="64000" y="72857"/>
                    </a:cubicBezTo>
                    <a:cubicBezTo>
                      <a:pt x="70000" y="72857"/>
                      <a:pt x="74000" y="72857"/>
                      <a:pt x="78000" y="68571"/>
                    </a:cubicBezTo>
                    <a:cubicBezTo>
                      <a:pt x="86000" y="64285"/>
                      <a:pt x="74000" y="59999"/>
                      <a:pt x="74000" y="55714"/>
                    </a:cubicBezTo>
                    <a:cubicBezTo>
                      <a:pt x="74000" y="55714"/>
                      <a:pt x="90000" y="51428"/>
                      <a:pt x="76000" y="38571"/>
                    </a:cubicBezTo>
                    <a:cubicBezTo>
                      <a:pt x="74000" y="38571"/>
                      <a:pt x="70000" y="38571"/>
                      <a:pt x="72000" y="34285"/>
                    </a:cubicBezTo>
                    <a:cubicBezTo>
                      <a:pt x="74000" y="29999"/>
                      <a:pt x="76000" y="25714"/>
                      <a:pt x="76000" y="21428"/>
                    </a:cubicBezTo>
                    <a:cubicBezTo>
                      <a:pt x="78000" y="17142"/>
                      <a:pt x="86000" y="0"/>
                      <a:pt x="86000" y="12857"/>
                    </a:cubicBezTo>
                    <a:cubicBezTo>
                      <a:pt x="86000" y="17142"/>
                      <a:pt x="88000" y="21428"/>
                      <a:pt x="88000" y="29999"/>
                    </a:cubicBezTo>
                    <a:cubicBezTo>
                      <a:pt x="90000" y="29999"/>
                      <a:pt x="90000" y="34285"/>
                      <a:pt x="90000" y="38571"/>
                    </a:cubicBezTo>
                    <a:cubicBezTo>
                      <a:pt x="92000" y="42857"/>
                      <a:pt x="88000" y="38571"/>
                      <a:pt x="88000" y="42857"/>
                    </a:cubicBezTo>
                    <a:cubicBezTo>
                      <a:pt x="88000" y="51428"/>
                      <a:pt x="94000" y="42857"/>
                      <a:pt x="94000" y="47142"/>
                    </a:cubicBezTo>
                    <a:cubicBezTo>
                      <a:pt x="94000" y="55714"/>
                      <a:pt x="100000" y="59999"/>
                      <a:pt x="102000" y="59999"/>
                    </a:cubicBezTo>
                    <a:cubicBezTo>
                      <a:pt x="106000" y="59999"/>
                      <a:pt x="106000" y="64285"/>
                      <a:pt x="106000" y="55714"/>
                    </a:cubicBezTo>
                    <a:cubicBezTo>
                      <a:pt x="106000" y="47142"/>
                      <a:pt x="110000" y="47142"/>
                      <a:pt x="114000" y="51428"/>
                    </a:cubicBezTo>
                    <a:cubicBezTo>
                      <a:pt x="116000" y="51428"/>
                      <a:pt x="120000" y="59999"/>
                      <a:pt x="118000" y="64285"/>
                    </a:cubicBezTo>
                    <a:cubicBezTo>
                      <a:pt x="118000" y="68571"/>
                      <a:pt x="116000" y="81428"/>
                      <a:pt x="116000" y="85714"/>
                    </a:cubicBezTo>
                    <a:cubicBezTo>
                      <a:pt x="114000" y="89999"/>
                      <a:pt x="102000" y="94285"/>
                      <a:pt x="100000" y="94285"/>
                    </a:cubicBezTo>
                    <a:cubicBezTo>
                      <a:pt x="96000" y="89999"/>
                      <a:pt x="102000" y="94285"/>
                      <a:pt x="100000" y="9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2" name="Shape 2457">
                <a:extLst>
                  <a:ext uri="{FF2B5EF4-FFF2-40B4-BE49-F238E27FC236}">
                    <a16:creationId xmlns:a16="http://schemas.microsoft.com/office/drawing/2014/main" id="{29E41927-DC81-5E3C-0E1D-A5EB7378DCC8}"/>
                  </a:ext>
                  <a:ext uri="{C183D7F6-B498-43B3-948B-1728B52AA6E4}">
                    <adec:decorative xmlns:adec="http://schemas.microsoft.com/office/drawing/2017/decorative" val="1"/>
                  </a:ext>
                </a:extLst>
              </p:cNvPr>
              <p:cNvSpPr/>
              <p:nvPr/>
            </p:nvSpPr>
            <p:spPr>
              <a:xfrm>
                <a:off x="5657808" y="2554158"/>
                <a:ext cx="35447" cy="25040"/>
              </a:xfrm>
              <a:custGeom>
                <a:avLst/>
                <a:gdLst/>
                <a:ahLst/>
                <a:cxnLst/>
                <a:rect l="0" t="0" r="0" b="0"/>
                <a:pathLst>
                  <a:path w="120000" h="120000" extrusionOk="0">
                    <a:moveTo>
                      <a:pt x="108000" y="17142"/>
                    </a:moveTo>
                    <a:cubicBezTo>
                      <a:pt x="96000" y="17142"/>
                      <a:pt x="0" y="85714"/>
                      <a:pt x="0" y="85714"/>
                    </a:cubicBezTo>
                    <a:cubicBezTo>
                      <a:pt x="24000" y="102857"/>
                      <a:pt x="60000" y="119999"/>
                      <a:pt x="72000" y="85714"/>
                    </a:cubicBezTo>
                    <a:cubicBezTo>
                      <a:pt x="84000" y="68571"/>
                      <a:pt x="108000" y="0"/>
                      <a:pt x="108000" y="17142"/>
                    </a:cubicBezTo>
                    <a:cubicBezTo>
                      <a:pt x="84000" y="17142"/>
                      <a:pt x="120000" y="0"/>
                      <a:pt x="108000" y="1714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3" name="Shape 2458">
                <a:extLst>
                  <a:ext uri="{FF2B5EF4-FFF2-40B4-BE49-F238E27FC236}">
                    <a16:creationId xmlns:a16="http://schemas.microsoft.com/office/drawing/2014/main" id="{545F2B19-A5A2-C468-377C-417B3535E208}"/>
                  </a:ext>
                  <a:ext uri="{C183D7F6-B498-43B3-948B-1728B52AA6E4}">
                    <adec:decorative xmlns:adec="http://schemas.microsoft.com/office/drawing/2017/decorative" val="1"/>
                  </a:ext>
                </a:extLst>
              </p:cNvPr>
              <p:cNvSpPr/>
              <p:nvPr/>
            </p:nvSpPr>
            <p:spPr>
              <a:xfrm>
                <a:off x="5596367" y="2499070"/>
                <a:ext cx="127609" cy="62600"/>
              </a:xfrm>
              <a:custGeom>
                <a:avLst/>
                <a:gdLst/>
                <a:ahLst/>
                <a:cxnLst/>
                <a:rect l="0" t="0" r="0" b="0"/>
                <a:pathLst>
                  <a:path w="120000" h="120000" extrusionOk="0">
                    <a:moveTo>
                      <a:pt x="97297" y="84705"/>
                    </a:moveTo>
                    <a:cubicBezTo>
                      <a:pt x="94054" y="91764"/>
                      <a:pt x="87567" y="91764"/>
                      <a:pt x="87567" y="91764"/>
                    </a:cubicBezTo>
                    <a:cubicBezTo>
                      <a:pt x="77837" y="91764"/>
                      <a:pt x="81081" y="77647"/>
                      <a:pt x="84324" y="70588"/>
                    </a:cubicBezTo>
                    <a:cubicBezTo>
                      <a:pt x="87567" y="56470"/>
                      <a:pt x="77837" y="49411"/>
                      <a:pt x="74594" y="56470"/>
                    </a:cubicBezTo>
                    <a:cubicBezTo>
                      <a:pt x="74594" y="63529"/>
                      <a:pt x="74594" y="70588"/>
                      <a:pt x="71351" y="70588"/>
                    </a:cubicBezTo>
                    <a:cubicBezTo>
                      <a:pt x="71351" y="70588"/>
                      <a:pt x="68108" y="70588"/>
                      <a:pt x="68108" y="63529"/>
                    </a:cubicBezTo>
                    <a:cubicBezTo>
                      <a:pt x="64864" y="70588"/>
                      <a:pt x="68108" y="84705"/>
                      <a:pt x="64864" y="91764"/>
                    </a:cubicBezTo>
                    <a:cubicBezTo>
                      <a:pt x="61621" y="105882"/>
                      <a:pt x="58378" y="91764"/>
                      <a:pt x="55135" y="98823"/>
                    </a:cubicBezTo>
                    <a:cubicBezTo>
                      <a:pt x="51891" y="98823"/>
                      <a:pt x="55135" y="112941"/>
                      <a:pt x="51891" y="112941"/>
                    </a:cubicBezTo>
                    <a:cubicBezTo>
                      <a:pt x="51891" y="120000"/>
                      <a:pt x="42162" y="120000"/>
                      <a:pt x="38918" y="120000"/>
                    </a:cubicBezTo>
                    <a:cubicBezTo>
                      <a:pt x="35675" y="112941"/>
                      <a:pt x="35675" y="98823"/>
                      <a:pt x="32432" y="105882"/>
                    </a:cubicBezTo>
                    <a:cubicBezTo>
                      <a:pt x="25945" y="112941"/>
                      <a:pt x="22702" y="112941"/>
                      <a:pt x="16216" y="112941"/>
                    </a:cubicBezTo>
                    <a:cubicBezTo>
                      <a:pt x="12972" y="112941"/>
                      <a:pt x="6486" y="120000"/>
                      <a:pt x="3243" y="120000"/>
                    </a:cubicBezTo>
                    <a:cubicBezTo>
                      <a:pt x="0" y="120000"/>
                      <a:pt x="9729" y="98823"/>
                      <a:pt x="6486" y="91764"/>
                    </a:cubicBezTo>
                    <a:cubicBezTo>
                      <a:pt x="6486" y="91764"/>
                      <a:pt x="3243" y="98823"/>
                      <a:pt x="0" y="98823"/>
                    </a:cubicBezTo>
                    <a:cubicBezTo>
                      <a:pt x="0" y="91764"/>
                      <a:pt x="16216" y="84705"/>
                      <a:pt x="19459" y="84705"/>
                    </a:cubicBezTo>
                    <a:cubicBezTo>
                      <a:pt x="25945" y="84705"/>
                      <a:pt x="25945" y="77647"/>
                      <a:pt x="29189" y="70588"/>
                    </a:cubicBezTo>
                    <a:cubicBezTo>
                      <a:pt x="35675" y="56470"/>
                      <a:pt x="38918" y="56470"/>
                      <a:pt x="42162" y="49411"/>
                    </a:cubicBezTo>
                    <a:cubicBezTo>
                      <a:pt x="48648" y="35294"/>
                      <a:pt x="51891" y="21176"/>
                      <a:pt x="58378" y="21176"/>
                    </a:cubicBezTo>
                    <a:cubicBezTo>
                      <a:pt x="64864" y="14117"/>
                      <a:pt x="71351" y="14117"/>
                      <a:pt x="77837" y="21176"/>
                    </a:cubicBezTo>
                    <a:cubicBezTo>
                      <a:pt x="84324" y="21176"/>
                      <a:pt x="94054" y="28235"/>
                      <a:pt x="97297" y="21176"/>
                    </a:cubicBezTo>
                    <a:cubicBezTo>
                      <a:pt x="100540" y="14117"/>
                      <a:pt x="97297" y="0"/>
                      <a:pt x="103783" y="0"/>
                    </a:cubicBezTo>
                    <a:cubicBezTo>
                      <a:pt x="103783" y="0"/>
                      <a:pt x="116756" y="7058"/>
                      <a:pt x="116756" y="14117"/>
                    </a:cubicBezTo>
                    <a:cubicBezTo>
                      <a:pt x="120000" y="14117"/>
                      <a:pt x="110270" y="21176"/>
                      <a:pt x="110270" y="28235"/>
                    </a:cubicBezTo>
                    <a:cubicBezTo>
                      <a:pt x="110270" y="35294"/>
                      <a:pt x="120000" y="42352"/>
                      <a:pt x="110270" y="49411"/>
                    </a:cubicBezTo>
                    <a:cubicBezTo>
                      <a:pt x="107027" y="56470"/>
                      <a:pt x="116756" y="63529"/>
                      <a:pt x="113513" y="63529"/>
                    </a:cubicBezTo>
                    <a:cubicBezTo>
                      <a:pt x="107027" y="70588"/>
                      <a:pt x="103783" y="70588"/>
                      <a:pt x="100540" y="70588"/>
                    </a:cubicBezTo>
                    <a:cubicBezTo>
                      <a:pt x="100540" y="77647"/>
                      <a:pt x="100540" y="77647"/>
                      <a:pt x="97297" y="84705"/>
                    </a:cubicBezTo>
                    <a:cubicBezTo>
                      <a:pt x="94054" y="91764"/>
                      <a:pt x="100540" y="77647"/>
                      <a:pt x="97297" y="8470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4" name="Shape 2459">
                <a:extLst>
                  <a:ext uri="{FF2B5EF4-FFF2-40B4-BE49-F238E27FC236}">
                    <a16:creationId xmlns:a16="http://schemas.microsoft.com/office/drawing/2014/main" id="{5C870AC0-5428-B45C-1E1D-4CF96D3A27E7}"/>
                  </a:ext>
                  <a:ext uri="{C183D7F6-B498-43B3-948B-1728B52AA6E4}">
                    <adec:decorative xmlns:adec="http://schemas.microsoft.com/office/drawing/2017/decorative" val="1"/>
                  </a:ext>
                </a:extLst>
              </p:cNvPr>
              <p:cNvSpPr/>
              <p:nvPr/>
            </p:nvSpPr>
            <p:spPr>
              <a:xfrm>
                <a:off x="5734610" y="2524108"/>
                <a:ext cx="27175" cy="7512"/>
              </a:xfrm>
              <a:custGeom>
                <a:avLst/>
                <a:gdLst/>
                <a:ahLst/>
                <a:cxnLst/>
                <a:rect l="0" t="0" r="0" b="0"/>
                <a:pathLst>
                  <a:path w="120000" h="120000" extrusionOk="0">
                    <a:moveTo>
                      <a:pt x="90000" y="120000"/>
                    </a:moveTo>
                    <a:cubicBezTo>
                      <a:pt x="60000" y="120000"/>
                      <a:pt x="0" y="60000"/>
                      <a:pt x="45000" y="0"/>
                    </a:cubicBezTo>
                    <a:cubicBezTo>
                      <a:pt x="75000" y="0"/>
                      <a:pt x="120000" y="120000"/>
                      <a:pt x="9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5" name="Shape 2460">
                <a:extLst>
                  <a:ext uri="{FF2B5EF4-FFF2-40B4-BE49-F238E27FC236}">
                    <a16:creationId xmlns:a16="http://schemas.microsoft.com/office/drawing/2014/main" id="{CE4FB668-8A88-A4F7-14D0-0326C7D79991}"/>
                  </a:ext>
                  <a:ext uri="{C183D7F6-B498-43B3-948B-1728B52AA6E4}">
                    <adec:decorative xmlns:adec="http://schemas.microsoft.com/office/drawing/2017/decorative" val="1"/>
                  </a:ext>
                </a:extLst>
              </p:cNvPr>
              <p:cNvSpPr/>
              <p:nvPr/>
            </p:nvSpPr>
            <p:spPr>
              <a:xfrm>
                <a:off x="5758241" y="2472779"/>
                <a:ext cx="73257" cy="36307"/>
              </a:xfrm>
              <a:custGeom>
                <a:avLst/>
                <a:gdLst/>
                <a:ahLst/>
                <a:cxnLst/>
                <a:rect l="0" t="0" r="0" b="0"/>
                <a:pathLst>
                  <a:path w="120000" h="120000" extrusionOk="0">
                    <a:moveTo>
                      <a:pt x="40000" y="108000"/>
                    </a:moveTo>
                    <a:cubicBezTo>
                      <a:pt x="34285" y="108000"/>
                      <a:pt x="0" y="72000"/>
                      <a:pt x="11428" y="48000"/>
                    </a:cubicBezTo>
                    <a:cubicBezTo>
                      <a:pt x="22857" y="24000"/>
                      <a:pt x="40000" y="24000"/>
                      <a:pt x="51428" y="24000"/>
                    </a:cubicBezTo>
                    <a:cubicBezTo>
                      <a:pt x="68571" y="12000"/>
                      <a:pt x="85714" y="0"/>
                      <a:pt x="97142" y="0"/>
                    </a:cubicBezTo>
                    <a:cubicBezTo>
                      <a:pt x="102857" y="0"/>
                      <a:pt x="120000" y="12000"/>
                      <a:pt x="108571" y="24000"/>
                    </a:cubicBezTo>
                    <a:cubicBezTo>
                      <a:pt x="102857" y="36000"/>
                      <a:pt x="85714" y="24000"/>
                      <a:pt x="80000" y="48000"/>
                    </a:cubicBezTo>
                    <a:cubicBezTo>
                      <a:pt x="80000" y="48000"/>
                      <a:pt x="108571" y="72000"/>
                      <a:pt x="85714" y="84000"/>
                    </a:cubicBezTo>
                    <a:cubicBezTo>
                      <a:pt x="74285" y="96000"/>
                      <a:pt x="57142" y="120000"/>
                      <a:pt x="40000" y="108000"/>
                    </a:cubicBezTo>
                    <a:cubicBezTo>
                      <a:pt x="28571" y="108000"/>
                      <a:pt x="51428" y="120000"/>
                      <a:pt x="40000" y="10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6" name="Shape 2461">
                <a:extLst>
                  <a:ext uri="{FF2B5EF4-FFF2-40B4-BE49-F238E27FC236}">
                    <a16:creationId xmlns:a16="http://schemas.microsoft.com/office/drawing/2014/main" id="{F440771A-2FD2-FEB1-31F8-CC489953D9E2}"/>
                  </a:ext>
                  <a:ext uri="{C183D7F6-B498-43B3-948B-1728B52AA6E4}">
                    <adec:decorative xmlns:adec="http://schemas.microsoft.com/office/drawing/2017/decorative" val="1"/>
                  </a:ext>
                </a:extLst>
              </p:cNvPr>
              <p:cNvSpPr/>
              <p:nvPr/>
            </p:nvSpPr>
            <p:spPr>
              <a:xfrm>
                <a:off x="5727520" y="2480290"/>
                <a:ext cx="27175" cy="15024"/>
              </a:xfrm>
              <a:custGeom>
                <a:avLst/>
                <a:gdLst/>
                <a:ahLst/>
                <a:cxnLst/>
                <a:rect l="0" t="0" r="0" b="0"/>
                <a:pathLst>
                  <a:path w="120000" h="120000" extrusionOk="0">
                    <a:moveTo>
                      <a:pt x="90000" y="120000"/>
                    </a:moveTo>
                    <a:cubicBezTo>
                      <a:pt x="60000" y="120000"/>
                      <a:pt x="0" y="0"/>
                      <a:pt x="45000" y="0"/>
                    </a:cubicBezTo>
                    <a:cubicBezTo>
                      <a:pt x="90000" y="0"/>
                      <a:pt x="120000" y="90000"/>
                      <a:pt x="9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7" name="Shape 2462">
                <a:extLst>
                  <a:ext uri="{FF2B5EF4-FFF2-40B4-BE49-F238E27FC236}">
                    <a16:creationId xmlns:a16="http://schemas.microsoft.com/office/drawing/2014/main" id="{35BA6EB6-8E77-5E4A-3D2D-3FE225AAC156}"/>
                  </a:ext>
                  <a:ext uri="{C183D7F6-B498-43B3-948B-1728B52AA6E4}">
                    <adec:decorative xmlns:adec="http://schemas.microsoft.com/office/drawing/2017/decorative" val="1"/>
                  </a:ext>
                </a:extLst>
              </p:cNvPr>
              <p:cNvSpPr/>
              <p:nvPr/>
            </p:nvSpPr>
            <p:spPr>
              <a:xfrm>
                <a:off x="5765331" y="2446486"/>
                <a:ext cx="73257" cy="26292"/>
              </a:xfrm>
              <a:custGeom>
                <a:avLst/>
                <a:gdLst/>
                <a:ahLst/>
                <a:cxnLst/>
                <a:rect l="0" t="0" r="0" b="0"/>
                <a:pathLst>
                  <a:path w="120000" h="120000" extrusionOk="0">
                    <a:moveTo>
                      <a:pt x="5714" y="85714"/>
                    </a:moveTo>
                    <a:cubicBezTo>
                      <a:pt x="0" y="85714"/>
                      <a:pt x="17142" y="68571"/>
                      <a:pt x="22857" y="68571"/>
                    </a:cubicBezTo>
                    <a:cubicBezTo>
                      <a:pt x="34285" y="51428"/>
                      <a:pt x="40000" y="34285"/>
                      <a:pt x="51428" y="17142"/>
                    </a:cubicBezTo>
                    <a:cubicBezTo>
                      <a:pt x="68571" y="0"/>
                      <a:pt x="85714" y="17142"/>
                      <a:pt x="102857" y="51428"/>
                    </a:cubicBezTo>
                    <a:cubicBezTo>
                      <a:pt x="120000" y="102857"/>
                      <a:pt x="68571" y="102857"/>
                      <a:pt x="62857" y="102857"/>
                    </a:cubicBezTo>
                    <a:cubicBezTo>
                      <a:pt x="51428" y="102857"/>
                      <a:pt x="45714" y="119999"/>
                      <a:pt x="34285" y="102857"/>
                    </a:cubicBezTo>
                    <a:cubicBezTo>
                      <a:pt x="22857" y="85714"/>
                      <a:pt x="11428" y="102857"/>
                      <a:pt x="5714" y="85714"/>
                    </a:cubicBezTo>
                    <a:cubicBezTo>
                      <a:pt x="0" y="68571"/>
                      <a:pt x="11428" y="102857"/>
                      <a:pt x="5714" y="8571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8" name="Shape 2463">
                <a:extLst>
                  <a:ext uri="{FF2B5EF4-FFF2-40B4-BE49-F238E27FC236}">
                    <a16:creationId xmlns:a16="http://schemas.microsoft.com/office/drawing/2014/main" id="{8685AB2A-7B81-2E74-4251-1379DFD4CB72}"/>
                  </a:ext>
                  <a:ext uri="{C183D7F6-B498-43B3-948B-1728B52AA6E4}">
                    <adec:decorative xmlns:adec="http://schemas.microsoft.com/office/drawing/2017/decorative" val="1"/>
                  </a:ext>
                </a:extLst>
              </p:cNvPr>
              <p:cNvSpPr/>
              <p:nvPr/>
            </p:nvSpPr>
            <p:spPr>
              <a:xfrm>
                <a:off x="5942564" y="2524108"/>
                <a:ext cx="96887" cy="70112"/>
              </a:xfrm>
              <a:custGeom>
                <a:avLst/>
                <a:gdLst/>
                <a:ahLst/>
                <a:cxnLst/>
                <a:rect l="0" t="0" r="0" b="0"/>
                <a:pathLst>
                  <a:path w="120000" h="120000" extrusionOk="0">
                    <a:moveTo>
                      <a:pt x="94285" y="120000"/>
                    </a:moveTo>
                    <a:cubicBezTo>
                      <a:pt x="85714" y="120000"/>
                      <a:pt x="72857" y="120000"/>
                      <a:pt x="64285" y="120000"/>
                    </a:cubicBezTo>
                    <a:cubicBezTo>
                      <a:pt x="51428" y="120000"/>
                      <a:pt x="64285" y="113684"/>
                      <a:pt x="64285" y="107368"/>
                    </a:cubicBezTo>
                    <a:cubicBezTo>
                      <a:pt x="68571" y="101052"/>
                      <a:pt x="47142" y="101052"/>
                      <a:pt x="51428" y="94736"/>
                    </a:cubicBezTo>
                    <a:cubicBezTo>
                      <a:pt x="55714" y="88421"/>
                      <a:pt x="64285" y="82105"/>
                      <a:pt x="72857" y="82105"/>
                    </a:cubicBezTo>
                    <a:cubicBezTo>
                      <a:pt x="77142" y="75789"/>
                      <a:pt x="72857" y="75789"/>
                      <a:pt x="68571" y="75789"/>
                    </a:cubicBezTo>
                    <a:cubicBezTo>
                      <a:pt x="59999" y="69473"/>
                      <a:pt x="51428" y="75789"/>
                      <a:pt x="38571" y="82105"/>
                    </a:cubicBezTo>
                    <a:cubicBezTo>
                      <a:pt x="29999" y="82105"/>
                      <a:pt x="21428" y="82105"/>
                      <a:pt x="8571" y="82105"/>
                    </a:cubicBezTo>
                    <a:cubicBezTo>
                      <a:pt x="8571" y="88421"/>
                      <a:pt x="0" y="88421"/>
                      <a:pt x="4285" y="75789"/>
                    </a:cubicBezTo>
                    <a:cubicBezTo>
                      <a:pt x="12857" y="63157"/>
                      <a:pt x="21428" y="69473"/>
                      <a:pt x="29999" y="63157"/>
                    </a:cubicBezTo>
                    <a:cubicBezTo>
                      <a:pt x="47142" y="56842"/>
                      <a:pt x="17142" y="56842"/>
                      <a:pt x="17142" y="50526"/>
                    </a:cubicBezTo>
                    <a:cubicBezTo>
                      <a:pt x="12857" y="50526"/>
                      <a:pt x="29999" y="37894"/>
                      <a:pt x="29999" y="37894"/>
                    </a:cubicBezTo>
                    <a:cubicBezTo>
                      <a:pt x="29999" y="37894"/>
                      <a:pt x="17142" y="37894"/>
                      <a:pt x="12857" y="37894"/>
                    </a:cubicBezTo>
                    <a:cubicBezTo>
                      <a:pt x="12857" y="31578"/>
                      <a:pt x="25714" y="25263"/>
                      <a:pt x="29999" y="25263"/>
                    </a:cubicBezTo>
                    <a:cubicBezTo>
                      <a:pt x="38571" y="25263"/>
                      <a:pt x="47142" y="44210"/>
                      <a:pt x="55714" y="50526"/>
                    </a:cubicBezTo>
                    <a:cubicBezTo>
                      <a:pt x="59999" y="50526"/>
                      <a:pt x="64285" y="63157"/>
                      <a:pt x="68571" y="56842"/>
                    </a:cubicBezTo>
                    <a:cubicBezTo>
                      <a:pt x="81428" y="44210"/>
                      <a:pt x="55714" y="44210"/>
                      <a:pt x="55714" y="44210"/>
                    </a:cubicBezTo>
                    <a:cubicBezTo>
                      <a:pt x="59999" y="44210"/>
                      <a:pt x="77142" y="37894"/>
                      <a:pt x="59999" y="31578"/>
                    </a:cubicBezTo>
                    <a:cubicBezTo>
                      <a:pt x="55714" y="31578"/>
                      <a:pt x="51428" y="31578"/>
                      <a:pt x="47142" y="25263"/>
                    </a:cubicBezTo>
                    <a:cubicBezTo>
                      <a:pt x="38571" y="18947"/>
                      <a:pt x="47142" y="18947"/>
                      <a:pt x="47142" y="12631"/>
                    </a:cubicBezTo>
                    <a:cubicBezTo>
                      <a:pt x="42857" y="12631"/>
                      <a:pt x="29999" y="18947"/>
                      <a:pt x="29999" y="18947"/>
                    </a:cubicBezTo>
                    <a:cubicBezTo>
                      <a:pt x="25714" y="12631"/>
                      <a:pt x="55714" y="6315"/>
                      <a:pt x="55714" y="6315"/>
                    </a:cubicBezTo>
                    <a:cubicBezTo>
                      <a:pt x="55714" y="6315"/>
                      <a:pt x="51428" y="12631"/>
                      <a:pt x="51428" y="12631"/>
                    </a:cubicBezTo>
                    <a:cubicBezTo>
                      <a:pt x="47142" y="18947"/>
                      <a:pt x="59999" y="18947"/>
                      <a:pt x="64285" y="18947"/>
                    </a:cubicBezTo>
                    <a:cubicBezTo>
                      <a:pt x="77142" y="25263"/>
                      <a:pt x="81428" y="25263"/>
                      <a:pt x="89999" y="12631"/>
                    </a:cubicBezTo>
                    <a:cubicBezTo>
                      <a:pt x="102857" y="0"/>
                      <a:pt x="115714" y="37894"/>
                      <a:pt x="111428" y="50526"/>
                    </a:cubicBezTo>
                    <a:cubicBezTo>
                      <a:pt x="111428" y="63157"/>
                      <a:pt x="111428" y="69473"/>
                      <a:pt x="115714" y="75789"/>
                    </a:cubicBezTo>
                    <a:cubicBezTo>
                      <a:pt x="119999" y="88421"/>
                      <a:pt x="119999" y="94736"/>
                      <a:pt x="111428" y="88421"/>
                    </a:cubicBezTo>
                    <a:cubicBezTo>
                      <a:pt x="102857" y="75789"/>
                      <a:pt x="107142" y="101052"/>
                      <a:pt x="111428" y="107368"/>
                    </a:cubicBezTo>
                    <a:cubicBezTo>
                      <a:pt x="115714" y="113684"/>
                      <a:pt x="98571" y="120000"/>
                      <a:pt x="94285"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09" name="Shape 2464">
                <a:extLst>
                  <a:ext uri="{FF2B5EF4-FFF2-40B4-BE49-F238E27FC236}">
                    <a16:creationId xmlns:a16="http://schemas.microsoft.com/office/drawing/2014/main" id="{E6FE5035-6966-4C2C-CBAE-5CC5897790A9}"/>
                  </a:ext>
                  <a:ext uri="{C183D7F6-B498-43B3-948B-1728B52AA6E4}">
                    <adec:decorative xmlns:adec="http://schemas.microsoft.com/office/drawing/2017/decorative" val="1"/>
                  </a:ext>
                </a:extLst>
              </p:cNvPr>
              <p:cNvSpPr/>
              <p:nvPr/>
            </p:nvSpPr>
            <p:spPr>
              <a:xfrm>
                <a:off x="5931930" y="2557913"/>
                <a:ext cx="30720" cy="10016"/>
              </a:xfrm>
              <a:custGeom>
                <a:avLst/>
                <a:gdLst/>
                <a:ahLst/>
                <a:cxnLst/>
                <a:rect l="0" t="0" r="0" b="0"/>
                <a:pathLst>
                  <a:path w="120000" h="120000" extrusionOk="0">
                    <a:moveTo>
                      <a:pt x="13333" y="120000"/>
                    </a:moveTo>
                    <a:cubicBezTo>
                      <a:pt x="53333" y="80000"/>
                      <a:pt x="120000" y="0"/>
                      <a:pt x="93333" y="0"/>
                    </a:cubicBezTo>
                    <a:cubicBezTo>
                      <a:pt x="53333" y="0"/>
                      <a:pt x="0" y="120000"/>
                      <a:pt x="13333"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0" name="Shape 2465">
                <a:extLst>
                  <a:ext uri="{FF2B5EF4-FFF2-40B4-BE49-F238E27FC236}">
                    <a16:creationId xmlns:a16="http://schemas.microsoft.com/office/drawing/2014/main" id="{7135F798-EAA8-4A4A-BEC5-345B9024C20F}"/>
                  </a:ext>
                  <a:ext uri="{C183D7F6-B498-43B3-948B-1728B52AA6E4}">
                    <adec:decorative xmlns:adec="http://schemas.microsoft.com/office/drawing/2017/decorative" val="1"/>
                  </a:ext>
                </a:extLst>
              </p:cNvPr>
              <p:cNvSpPr/>
              <p:nvPr/>
            </p:nvSpPr>
            <p:spPr>
              <a:xfrm>
                <a:off x="5924841" y="2554158"/>
                <a:ext cx="28357" cy="7512"/>
              </a:xfrm>
              <a:custGeom>
                <a:avLst/>
                <a:gdLst/>
                <a:ahLst/>
                <a:cxnLst/>
                <a:rect l="0" t="0" r="0" b="0"/>
                <a:pathLst>
                  <a:path w="120000" h="120000" extrusionOk="0">
                    <a:moveTo>
                      <a:pt x="15000" y="120000"/>
                    </a:moveTo>
                    <a:cubicBezTo>
                      <a:pt x="0" y="120000"/>
                      <a:pt x="60000" y="0"/>
                      <a:pt x="90000" y="0"/>
                    </a:cubicBezTo>
                    <a:cubicBezTo>
                      <a:pt x="120000" y="0"/>
                      <a:pt x="60000" y="120000"/>
                      <a:pt x="15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1" name="Shape 2466">
                <a:extLst>
                  <a:ext uri="{FF2B5EF4-FFF2-40B4-BE49-F238E27FC236}">
                    <a16:creationId xmlns:a16="http://schemas.microsoft.com/office/drawing/2014/main" id="{FECACC24-92BD-B405-C7FB-3AEA4DAA157C}"/>
                  </a:ext>
                  <a:ext uri="{C183D7F6-B498-43B3-948B-1728B52AA6E4}">
                    <adec:decorative xmlns:adec="http://schemas.microsoft.com/office/drawing/2017/decorative" val="1"/>
                  </a:ext>
                </a:extLst>
              </p:cNvPr>
              <p:cNvSpPr/>
              <p:nvPr/>
            </p:nvSpPr>
            <p:spPr>
              <a:xfrm>
                <a:off x="5910662" y="2542888"/>
                <a:ext cx="35447" cy="18780"/>
              </a:xfrm>
              <a:custGeom>
                <a:avLst/>
                <a:gdLst/>
                <a:ahLst/>
                <a:cxnLst/>
                <a:rect l="0" t="0" r="0" b="0"/>
                <a:pathLst>
                  <a:path w="120000" h="120000" extrusionOk="0">
                    <a:moveTo>
                      <a:pt x="24000" y="72000"/>
                    </a:moveTo>
                    <a:cubicBezTo>
                      <a:pt x="0" y="48000"/>
                      <a:pt x="120000" y="0"/>
                      <a:pt x="120000" y="24000"/>
                    </a:cubicBezTo>
                    <a:cubicBezTo>
                      <a:pt x="120000" y="48000"/>
                      <a:pt x="72000" y="120000"/>
                      <a:pt x="24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2" name="Shape 2467">
                <a:extLst>
                  <a:ext uri="{FF2B5EF4-FFF2-40B4-BE49-F238E27FC236}">
                    <a16:creationId xmlns:a16="http://schemas.microsoft.com/office/drawing/2014/main" id="{A9CF5457-39DB-29E0-5943-77C44C58AA27}"/>
                  </a:ext>
                  <a:ext uri="{C183D7F6-B498-43B3-948B-1728B52AA6E4}">
                    <adec:decorative xmlns:adec="http://schemas.microsoft.com/office/drawing/2017/decorative" val="1"/>
                  </a:ext>
                </a:extLst>
              </p:cNvPr>
              <p:cNvSpPr/>
              <p:nvPr/>
            </p:nvSpPr>
            <p:spPr>
              <a:xfrm>
                <a:off x="5914207" y="2527866"/>
                <a:ext cx="24812" cy="18780"/>
              </a:xfrm>
              <a:custGeom>
                <a:avLst/>
                <a:gdLst/>
                <a:ahLst/>
                <a:cxnLst/>
                <a:rect l="0" t="0" r="0" b="0"/>
                <a:pathLst>
                  <a:path w="120000" h="120000" extrusionOk="0">
                    <a:moveTo>
                      <a:pt x="17142" y="120000"/>
                    </a:moveTo>
                    <a:cubicBezTo>
                      <a:pt x="0" y="96000"/>
                      <a:pt x="0" y="48000"/>
                      <a:pt x="0" y="24000"/>
                    </a:cubicBezTo>
                    <a:cubicBezTo>
                      <a:pt x="17142" y="0"/>
                      <a:pt x="51428" y="24000"/>
                      <a:pt x="68571" y="48000"/>
                    </a:cubicBezTo>
                    <a:cubicBezTo>
                      <a:pt x="68571" y="48000"/>
                      <a:pt x="119999" y="72000"/>
                      <a:pt x="119999" y="96000"/>
                    </a:cubicBezTo>
                    <a:cubicBezTo>
                      <a:pt x="119999" y="96000"/>
                      <a:pt x="34285" y="120000"/>
                      <a:pt x="17142" y="120000"/>
                    </a:cubicBezTo>
                    <a:cubicBezTo>
                      <a:pt x="0" y="96000"/>
                      <a:pt x="68571" y="120000"/>
                      <a:pt x="17142"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3" name="Shape 2468">
                <a:extLst>
                  <a:ext uri="{FF2B5EF4-FFF2-40B4-BE49-F238E27FC236}">
                    <a16:creationId xmlns:a16="http://schemas.microsoft.com/office/drawing/2014/main" id="{A74D1BBF-DB25-9491-9D3D-1EF5D72F7FA8}"/>
                  </a:ext>
                  <a:ext uri="{C183D7F6-B498-43B3-948B-1728B52AA6E4}">
                    <adec:decorative xmlns:adec="http://schemas.microsoft.com/office/drawing/2017/decorative" val="1"/>
                  </a:ext>
                </a:extLst>
              </p:cNvPr>
              <p:cNvSpPr/>
              <p:nvPr/>
            </p:nvSpPr>
            <p:spPr>
              <a:xfrm>
                <a:off x="5879942" y="2484045"/>
                <a:ext cx="41354" cy="32552"/>
              </a:xfrm>
              <a:custGeom>
                <a:avLst/>
                <a:gdLst/>
                <a:ahLst/>
                <a:cxnLst/>
                <a:rect l="0" t="0" r="0" b="0"/>
                <a:pathLst>
                  <a:path w="120000" h="120000" extrusionOk="0">
                    <a:moveTo>
                      <a:pt x="80000" y="106666"/>
                    </a:moveTo>
                    <a:cubicBezTo>
                      <a:pt x="60000" y="120000"/>
                      <a:pt x="0" y="0"/>
                      <a:pt x="30000" y="13333"/>
                    </a:cubicBezTo>
                    <a:cubicBezTo>
                      <a:pt x="60000" y="40000"/>
                      <a:pt x="120000" y="106666"/>
                      <a:pt x="80000"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4" name="Shape 2469">
                <a:extLst>
                  <a:ext uri="{FF2B5EF4-FFF2-40B4-BE49-F238E27FC236}">
                    <a16:creationId xmlns:a16="http://schemas.microsoft.com/office/drawing/2014/main" id="{617355CB-FCC3-7077-A3C4-A70359ECBB17}"/>
                  </a:ext>
                  <a:ext uri="{C183D7F6-B498-43B3-948B-1728B52AA6E4}">
                    <adec:decorative xmlns:adec="http://schemas.microsoft.com/office/drawing/2017/decorative" val="1"/>
                  </a:ext>
                </a:extLst>
              </p:cNvPr>
              <p:cNvSpPr/>
              <p:nvPr/>
            </p:nvSpPr>
            <p:spPr>
              <a:xfrm>
                <a:off x="5946109" y="2480290"/>
                <a:ext cx="30720" cy="11267"/>
              </a:xfrm>
              <a:custGeom>
                <a:avLst/>
                <a:gdLst/>
                <a:ahLst/>
                <a:cxnLst/>
                <a:rect l="0" t="0" r="0" b="0"/>
                <a:pathLst>
                  <a:path w="120000" h="120000" extrusionOk="0">
                    <a:moveTo>
                      <a:pt x="26666" y="40000"/>
                    </a:moveTo>
                    <a:cubicBezTo>
                      <a:pt x="66666" y="0"/>
                      <a:pt x="120000" y="80000"/>
                      <a:pt x="106666" y="80000"/>
                    </a:cubicBezTo>
                    <a:cubicBezTo>
                      <a:pt x="40000" y="120000"/>
                      <a:pt x="0" y="80000"/>
                      <a:pt x="26666"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5" name="Shape 2470">
                <a:extLst>
                  <a:ext uri="{FF2B5EF4-FFF2-40B4-BE49-F238E27FC236}">
                    <a16:creationId xmlns:a16="http://schemas.microsoft.com/office/drawing/2014/main" id="{F8ADD6BB-49E2-9094-17BA-553535C1391E}"/>
                  </a:ext>
                  <a:ext uri="{C183D7F6-B498-43B3-948B-1728B52AA6E4}">
                    <adec:decorative xmlns:adec="http://schemas.microsoft.com/office/drawing/2017/decorative" val="1"/>
                  </a:ext>
                </a:extLst>
              </p:cNvPr>
              <p:cNvSpPr/>
              <p:nvPr/>
            </p:nvSpPr>
            <p:spPr>
              <a:xfrm>
                <a:off x="5887031" y="2421447"/>
                <a:ext cx="124063" cy="70112"/>
              </a:xfrm>
              <a:custGeom>
                <a:avLst/>
                <a:gdLst/>
                <a:ahLst/>
                <a:cxnLst/>
                <a:rect l="0" t="0" r="0" b="0"/>
                <a:pathLst>
                  <a:path w="120000" h="120000" extrusionOk="0">
                    <a:moveTo>
                      <a:pt x="93333" y="107368"/>
                    </a:moveTo>
                    <a:cubicBezTo>
                      <a:pt x="90000" y="107368"/>
                      <a:pt x="90000" y="101052"/>
                      <a:pt x="90000" y="94736"/>
                    </a:cubicBezTo>
                    <a:cubicBezTo>
                      <a:pt x="86666" y="88421"/>
                      <a:pt x="76666" y="82105"/>
                      <a:pt x="73333" y="82105"/>
                    </a:cubicBezTo>
                    <a:cubicBezTo>
                      <a:pt x="70000" y="82105"/>
                      <a:pt x="46666" y="94736"/>
                      <a:pt x="46666" y="88421"/>
                    </a:cubicBezTo>
                    <a:cubicBezTo>
                      <a:pt x="46666" y="88421"/>
                      <a:pt x="60000" y="75789"/>
                      <a:pt x="60000" y="75789"/>
                    </a:cubicBezTo>
                    <a:cubicBezTo>
                      <a:pt x="50000" y="69473"/>
                      <a:pt x="36666" y="88421"/>
                      <a:pt x="26666" y="75789"/>
                    </a:cubicBezTo>
                    <a:cubicBezTo>
                      <a:pt x="6666" y="56842"/>
                      <a:pt x="43333" y="63157"/>
                      <a:pt x="43333" y="63157"/>
                    </a:cubicBezTo>
                    <a:cubicBezTo>
                      <a:pt x="43333" y="63157"/>
                      <a:pt x="40000" y="56842"/>
                      <a:pt x="40000" y="56842"/>
                    </a:cubicBezTo>
                    <a:cubicBezTo>
                      <a:pt x="40000" y="56842"/>
                      <a:pt x="43333" y="50526"/>
                      <a:pt x="43333" y="50526"/>
                    </a:cubicBezTo>
                    <a:cubicBezTo>
                      <a:pt x="46666" y="44210"/>
                      <a:pt x="36666" y="50526"/>
                      <a:pt x="36666" y="50526"/>
                    </a:cubicBezTo>
                    <a:cubicBezTo>
                      <a:pt x="33333" y="44210"/>
                      <a:pt x="40000" y="37894"/>
                      <a:pt x="33333" y="37894"/>
                    </a:cubicBezTo>
                    <a:cubicBezTo>
                      <a:pt x="30000" y="37894"/>
                      <a:pt x="23333" y="44210"/>
                      <a:pt x="20000" y="37894"/>
                    </a:cubicBezTo>
                    <a:cubicBezTo>
                      <a:pt x="20000" y="31578"/>
                      <a:pt x="13333" y="37894"/>
                      <a:pt x="10000" y="31578"/>
                    </a:cubicBezTo>
                    <a:cubicBezTo>
                      <a:pt x="0" y="0"/>
                      <a:pt x="23333" y="12631"/>
                      <a:pt x="30000" y="12631"/>
                    </a:cubicBezTo>
                    <a:cubicBezTo>
                      <a:pt x="36666" y="6315"/>
                      <a:pt x="46666" y="0"/>
                      <a:pt x="53333" y="6315"/>
                    </a:cubicBezTo>
                    <a:cubicBezTo>
                      <a:pt x="63333" y="12631"/>
                      <a:pt x="46666" y="44210"/>
                      <a:pt x="60000" y="31578"/>
                    </a:cubicBezTo>
                    <a:cubicBezTo>
                      <a:pt x="63333" y="31578"/>
                      <a:pt x="70000" y="18947"/>
                      <a:pt x="73333" y="25263"/>
                    </a:cubicBezTo>
                    <a:cubicBezTo>
                      <a:pt x="76666" y="31578"/>
                      <a:pt x="80000" y="44210"/>
                      <a:pt x="83333" y="44210"/>
                    </a:cubicBezTo>
                    <a:cubicBezTo>
                      <a:pt x="86666" y="44210"/>
                      <a:pt x="96666" y="37894"/>
                      <a:pt x="100000" y="44210"/>
                    </a:cubicBezTo>
                    <a:cubicBezTo>
                      <a:pt x="106666" y="50526"/>
                      <a:pt x="106666" y="69473"/>
                      <a:pt x="110000" y="75789"/>
                    </a:cubicBezTo>
                    <a:cubicBezTo>
                      <a:pt x="113333" y="88421"/>
                      <a:pt x="120000" y="94736"/>
                      <a:pt x="113333" y="101052"/>
                    </a:cubicBezTo>
                    <a:cubicBezTo>
                      <a:pt x="110000" y="113684"/>
                      <a:pt x="100000" y="113684"/>
                      <a:pt x="93333" y="107368"/>
                    </a:cubicBezTo>
                    <a:cubicBezTo>
                      <a:pt x="90000" y="101052"/>
                      <a:pt x="103333" y="120000"/>
                      <a:pt x="93333" y="10736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6" name="Shape 2471">
                <a:extLst>
                  <a:ext uri="{FF2B5EF4-FFF2-40B4-BE49-F238E27FC236}">
                    <a16:creationId xmlns:a16="http://schemas.microsoft.com/office/drawing/2014/main" id="{AF0AAD2A-6EB4-9347-2106-94D1D8AB1CFD}"/>
                  </a:ext>
                  <a:ext uri="{C183D7F6-B498-43B3-948B-1728B52AA6E4}">
                    <adec:decorative xmlns:adec="http://schemas.microsoft.com/office/drawing/2017/decorative" val="1"/>
                  </a:ext>
                </a:extLst>
              </p:cNvPr>
              <p:cNvSpPr/>
              <p:nvPr/>
            </p:nvSpPr>
            <p:spPr>
              <a:xfrm>
                <a:off x="5983919" y="2387643"/>
                <a:ext cx="37809" cy="18780"/>
              </a:xfrm>
              <a:custGeom>
                <a:avLst/>
                <a:gdLst/>
                <a:ahLst/>
                <a:cxnLst/>
                <a:rect l="0" t="0" r="0" b="0"/>
                <a:pathLst>
                  <a:path w="120000" h="120000" extrusionOk="0">
                    <a:moveTo>
                      <a:pt x="87272" y="120000"/>
                    </a:moveTo>
                    <a:cubicBezTo>
                      <a:pt x="65454" y="120000"/>
                      <a:pt x="65454" y="96000"/>
                      <a:pt x="43636" y="96000"/>
                    </a:cubicBezTo>
                    <a:cubicBezTo>
                      <a:pt x="43636" y="96000"/>
                      <a:pt x="0" y="96000"/>
                      <a:pt x="21818" y="72000"/>
                    </a:cubicBezTo>
                    <a:cubicBezTo>
                      <a:pt x="32727" y="24000"/>
                      <a:pt x="65454" y="0"/>
                      <a:pt x="76363" y="48000"/>
                    </a:cubicBezTo>
                    <a:cubicBezTo>
                      <a:pt x="98181" y="72000"/>
                      <a:pt x="120000" y="120000"/>
                      <a:pt x="87272"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7" name="Shape 2472">
                <a:extLst>
                  <a:ext uri="{FF2B5EF4-FFF2-40B4-BE49-F238E27FC236}">
                    <a16:creationId xmlns:a16="http://schemas.microsoft.com/office/drawing/2014/main" id="{2D29785A-6427-65F7-37F9-D775A8481296}"/>
                  </a:ext>
                  <a:ext uri="{C183D7F6-B498-43B3-948B-1728B52AA6E4}">
                    <adec:decorative xmlns:adec="http://schemas.microsoft.com/office/drawing/2017/decorative" val="1"/>
                  </a:ext>
                </a:extLst>
              </p:cNvPr>
              <p:cNvSpPr/>
              <p:nvPr/>
            </p:nvSpPr>
            <p:spPr>
              <a:xfrm>
                <a:off x="6014639" y="2446486"/>
                <a:ext cx="69711" cy="41315"/>
              </a:xfrm>
              <a:custGeom>
                <a:avLst/>
                <a:gdLst/>
                <a:ahLst/>
                <a:cxnLst/>
                <a:rect l="0" t="0" r="0" b="0"/>
                <a:pathLst>
                  <a:path w="120000" h="120000" extrusionOk="0">
                    <a:moveTo>
                      <a:pt x="48000" y="76363"/>
                    </a:moveTo>
                    <a:cubicBezTo>
                      <a:pt x="36000" y="76363"/>
                      <a:pt x="24000" y="65454"/>
                      <a:pt x="18000" y="54545"/>
                    </a:cubicBezTo>
                    <a:cubicBezTo>
                      <a:pt x="0" y="43636"/>
                      <a:pt x="24000" y="32727"/>
                      <a:pt x="24000" y="32727"/>
                    </a:cubicBezTo>
                    <a:cubicBezTo>
                      <a:pt x="24000" y="21818"/>
                      <a:pt x="12000" y="10909"/>
                      <a:pt x="6000" y="10909"/>
                    </a:cubicBezTo>
                    <a:cubicBezTo>
                      <a:pt x="6000" y="0"/>
                      <a:pt x="36000" y="10909"/>
                      <a:pt x="36000" y="10909"/>
                    </a:cubicBezTo>
                    <a:cubicBezTo>
                      <a:pt x="48000" y="10909"/>
                      <a:pt x="60000" y="21818"/>
                      <a:pt x="72000" y="32727"/>
                    </a:cubicBezTo>
                    <a:cubicBezTo>
                      <a:pt x="84000" y="32727"/>
                      <a:pt x="90000" y="32727"/>
                      <a:pt x="96000" y="32727"/>
                    </a:cubicBezTo>
                    <a:cubicBezTo>
                      <a:pt x="102000" y="32727"/>
                      <a:pt x="120000" y="43636"/>
                      <a:pt x="114000" y="43636"/>
                    </a:cubicBezTo>
                    <a:cubicBezTo>
                      <a:pt x="102000" y="65454"/>
                      <a:pt x="96000" y="54545"/>
                      <a:pt x="108000" y="87272"/>
                    </a:cubicBezTo>
                    <a:cubicBezTo>
                      <a:pt x="114000" y="98181"/>
                      <a:pt x="96000" y="98181"/>
                      <a:pt x="90000" y="109090"/>
                    </a:cubicBezTo>
                    <a:cubicBezTo>
                      <a:pt x="78000" y="109090"/>
                      <a:pt x="66000" y="120000"/>
                      <a:pt x="54000" y="120000"/>
                    </a:cubicBezTo>
                    <a:cubicBezTo>
                      <a:pt x="48000" y="109090"/>
                      <a:pt x="24000" y="98181"/>
                      <a:pt x="24000" y="87272"/>
                    </a:cubicBezTo>
                    <a:cubicBezTo>
                      <a:pt x="24000" y="87272"/>
                      <a:pt x="60000" y="76363"/>
                      <a:pt x="48000" y="76363"/>
                    </a:cubicBezTo>
                    <a:cubicBezTo>
                      <a:pt x="30000" y="65454"/>
                      <a:pt x="60000" y="76363"/>
                      <a:pt x="48000" y="763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8" name="Shape 2473">
                <a:extLst>
                  <a:ext uri="{FF2B5EF4-FFF2-40B4-BE49-F238E27FC236}">
                    <a16:creationId xmlns:a16="http://schemas.microsoft.com/office/drawing/2014/main" id="{B1B044DA-DF54-E2DB-717E-42537DC7EB73}"/>
                  </a:ext>
                  <a:ext uri="{C183D7F6-B498-43B3-948B-1728B52AA6E4}">
                    <adec:decorative xmlns:adec="http://schemas.microsoft.com/office/drawing/2017/decorative" val="1"/>
                  </a:ext>
                </a:extLst>
              </p:cNvPr>
              <p:cNvSpPr/>
              <p:nvPr/>
            </p:nvSpPr>
            <p:spPr>
              <a:xfrm>
                <a:off x="6053631" y="2484045"/>
                <a:ext cx="61440" cy="18780"/>
              </a:xfrm>
              <a:custGeom>
                <a:avLst/>
                <a:gdLst/>
                <a:ahLst/>
                <a:cxnLst/>
                <a:rect l="0" t="0" r="0" b="0"/>
                <a:pathLst>
                  <a:path w="120000" h="120000" extrusionOk="0">
                    <a:moveTo>
                      <a:pt x="93333" y="120000"/>
                    </a:moveTo>
                    <a:cubicBezTo>
                      <a:pt x="93333" y="96000"/>
                      <a:pt x="120000" y="48000"/>
                      <a:pt x="106666" y="48000"/>
                    </a:cubicBezTo>
                    <a:cubicBezTo>
                      <a:pt x="100000" y="24000"/>
                      <a:pt x="93333" y="24000"/>
                      <a:pt x="86666" y="24000"/>
                    </a:cubicBezTo>
                    <a:cubicBezTo>
                      <a:pt x="66666" y="24000"/>
                      <a:pt x="40000" y="0"/>
                      <a:pt x="20000" y="24000"/>
                    </a:cubicBezTo>
                    <a:cubicBezTo>
                      <a:pt x="0" y="24000"/>
                      <a:pt x="6666" y="96000"/>
                      <a:pt x="26666" y="96000"/>
                    </a:cubicBezTo>
                    <a:cubicBezTo>
                      <a:pt x="46666" y="96000"/>
                      <a:pt x="73333" y="120000"/>
                      <a:pt x="93333" y="120000"/>
                    </a:cubicBezTo>
                    <a:cubicBezTo>
                      <a:pt x="106666" y="96000"/>
                      <a:pt x="80000" y="120000"/>
                      <a:pt x="93333"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19" name="Shape 2474">
                <a:extLst>
                  <a:ext uri="{FF2B5EF4-FFF2-40B4-BE49-F238E27FC236}">
                    <a16:creationId xmlns:a16="http://schemas.microsoft.com/office/drawing/2014/main" id="{3B2A53E7-1000-0DA1-8F72-9135AED3EEA2}"/>
                  </a:ext>
                  <a:ext uri="{C183D7F6-B498-43B3-948B-1728B52AA6E4}">
                    <adec:decorative xmlns:adec="http://schemas.microsoft.com/office/drawing/2017/decorative" val="1"/>
                  </a:ext>
                </a:extLst>
              </p:cNvPr>
              <p:cNvSpPr/>
              <p:nvPr/>
            </p:nvSpPr>
            <p:spPr>
              <a:xfrm>
                <a:off x="6050087" y="2567929"/>
                <a:ext cx="57896" cy="41315"/>
              </a:xfrm>
              <a:custGeom>
                <a:avLst/>
                <a:gdLst/>
                <a:ahLst/>
                <a:cxnLst/>
                <a:rect l="0" t="0" r="0" b="0"/>
                <a:pathLst>
                  <a:path w="120000" h="120000" extrusionOk="0">
                    <a:moveTo>
                      <a:pt x="49411" y="10909"/>
                    </a:moveTo>
                    <a:cubicBezTo>
                      <a:pt x="35294" y="0"/>
                      <a:pt x="14117" y="43636"/>
                      <a:pt x="7058" y="65454"/>
                    </a:cubicBezTo>
                    <a:cubicBezTo>
                      <a:pt x="0" y="87272"/>
                      <a:pt x="56470" y="109090"/>
                      <a:pt x="70588" y="109090"/>
                    </a:cubicBezTo>
                    <a:cubicBezTo>
                      <a:pt x="77647" y="120000"/>
                      <a:pt x="98823" y="120000"/>
                      <a:pt x="105882" y="109090"/>
                    </a:cubicBezTo>
                    <a:cubicBezTo>
                      <a:pt x="112941" y="109090"/>
                      <a:pt x="105882" y="98181"/>
                      <a:pt x="105882" y="87272"/>
                    </a:cubicBezTo>
                    <a:cubicBezTo>
                      <a:pt x="105882" y="76363"/>
                      <a:pt x="105882" y="65454"/>
                      <a:pt x="112941" y="65454"/>
                    </a:cubicBezTo>
                    <a:cubicBezTo>
                      <a:pt x="120000" y="43636"/>
                      <a:pt x="63529" y="10909"/>
                      <a:pt x="49411" y="10909"/>
                    </a:cubicBezTo>
                    <a:cubicBezTo>
                      <a:pt x="35294" y="0"/>
                      <a:pt x="56470" y="10909"/>
                      <a:pt x="49411" y="1090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0" name="Shape 2475">
                <a:extLst>
                  <a:ext uri="{FF2B5EF4-FFF2-40B4-BE49-F238E27FC236}">
                    <a16:creationId xmlns:a16="http://schemas.microsoft.com/office/drawing/2014/main" id="{7BB21393-7329-59F6-45EB-70F38AADE15E}"/>
                  </a:ext>
                  <a:ext uri="{C183D7F6-B498-43B3-948B-1728B52AA6E4}">
                    <adec:decorative xmlns:adec="http://schemas.microsoft.com/office/drawing/2017/decorative" val="1"/>
                  </a:ext>
                </a:extLst>
              </p:cNvPr>
              <p:cNvSpPr/>
              <p:nvPr/>
            </p:nvSpPr>
            <p:spPr>
              <a:xfrm>
                <a:off x="6077262" y="2557913"/>
                <a:ext cx="14179" cy="10016"/>
              </a:xfrm>
              <a:custGeom>
                <a:avLst/>
                <a:gdLst/>
                <a:ahLst/>
                <a:cxnLst/>
                <a:rect l="0" t="0" r="0" b="0"/>
                <a:pathLst>
                  <a:path w="120000" h="120000" extrusionOk="0">
                    <a:moveTo>
                      <a:pt x="90000" y="80000"/>
                    </a:moveTo>
                    <a:cubicBezTo>
                      <a:pt x="30000" y="120000"/>
                      <a:pt x="0" y="40000"/>
                      <a:pt x="30000" y="40000"/>
                    </a:cubicBezTo>
                    <a:cubicBezTo>
                      <a:pt x="60000" y="0"/>
                      <a:pt x="120000" y="80000"/>
                      <a:pt x="90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1" name="Shape 2476">
                <a:extLst>
                  <a:ext uri="{FF2B5EF4-FFF2-40B4-BE49-F238E27FC236}">
                    <a16:creationId xmlns:a16="http://schemas.microsoft.com/office/drawing/2014/main" id="{971658FB-CB6B-610E-92EB-FB8E7CCE4811}"/>
                  </a:ext>
                  <a:ext uri="{C183D7F6-B498-43B3-948B-1728B52AA6E4}">
                    <adec:decorative xmlns:adec="http://schemas.microsoft.com/office/drawing/2017/decorative" val="1"/>
                  </a:ext>
                </a:extLst>
              </p:cNvPr>
              <p:cNvSpPr/>
              <p:nvPr/>
            </p:nvSpPr>
            <p:spPr>
              <a:xfrm>
                <a:off x="6139884" y="2491557"/>
                <a:ext cx="30720" cy="21283"/>
              </a:xfrm>
              <a:custGeom>
                <a:avLst/>
                <a:gdLst/>
                <a:ahLst/>
                <a:cxnLst/>
                <a:rect l="0" t="0" r="0" b="0"/>
                <a:pathLst>
                  <a:path w="120000" h="120000" extrusionOk="0">
                    <a:moveTo>
                      <a:pt x="13333" y="100000"/>
                    </a:moveTo>
                    <a:cubicBezTo>
                      <a:pt x="13333" y="100000"/>
                      <a:pt x="26666" y="40000"/>
                      <a:pt x="13333" y="20000"/>
                    </a:cubicBezTo>
                    <a:cubicBezTo>
                      <a:pt x="13333" y="0"/>
                      <a:pt x="53333" y="20000"/>
                      <a:pt x="66666" y="20000"/>
                    </a:cubicBezTo>
                    <a:cubicBezTo>
                      <a:pt x="80000" y="20000"/>
                      <a:pt x="120000" y="40000"/>
                      <a:pt x="120000" y="60000"/>
                    </a:cubicBezTo>
                    <a:cubicBezTo>
                      <a:pt x="106666" y="80000"/>
                      <a:pt x="80000" y="100000"/>
                      <a:pt x="66666" y="100000"/>
                    </a:cubicBezTo>
                    <a:cubicBezTo>
                      <a:pt x="40000" y="120000"/>
                      <a:pt x="40000" y="120000"/>
                      <a:pt x="13333" y="100000"/>
                    </a:cubicBezTo>
                    <a:cubicBezTo>
                      <a:pt x="0" y="80000"/>
                      <a:pt x="26666" y="120000"/>
                      <a:pt x="13333" y="10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2" name="Shape 2477">
                <a:extLst>
                  <a:ext uri="{FF2B5EF4-FFF2-40B4-BE49-F238E27FC236}">
                    <a16:creationId xmlns:a16="http://schemas.microsoft.com/office/drawing/2014/main" id="{23172143-0D06-A9A3-A0F0-60BAC06DAE81}"/>
                  </a:ext>
                  <a:ext uri="{C183D7F6-B498-43B3-948B-1728B52AA6E4}">
                    <adec:decorative xmlns:adec="http://schemas.microsoft.com/office/drawing/2017/decorative" val="1"/>
                  </a:ext>
                </a:extLst>
              </p:cNvPr>
              <p:cNvSpPr/>
              <p:nvPr/>
            </p:nvSpPr>
            <p:spPr>
              <a:xfrm>
                <a:off x="6156426" y="2524108"/>
                <a:ext cx="10634" cy="15024"/>
              </a:xfrm>
              <a:custGeom>
                <a:avLst/>
                <a:gdLst/>
                <a:ahLst/>
                <a:cxnLst/>
                <a:rect l="0" t="0" r="0" b="0"/>
                <a:pathLst>
                  <a:path w="120000" h="120000" extrusionOk="0">
                    <a:moveTo>
                      <a:pt x="80000" y="30000"/>
                    </a:moveTo>
                    <a:cubicBezTo>
                      <a:pt x="0" y="0"/>
                      <a:pt x="0" y="90000"/>
                      <a:pt x="40000" y="90000"/>
                    </a:cubicBezTo>
                    <a:cubicBezTo>
                      <a:pt x="80000" y="120000"/>
                      <a:pt x="120000" y="60000"/>
                      <a:pt x="80000"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3" name="Shape 2478">
                <a:extLst>
                  <a:ext uri="{FF2B5EF4-FFF2-40B4-BE49-F238E27FC236}">
                    <a16:creationId xmlns:a16="http://schemas.microsoft.com/office/drawing/2014/main" id="{0139D199-A934-7B85-396C-C90C316C6598}"/>
                  </a:ext>
                  <a:ext uri="{C183D7F6-B498-43B3-948B-1728B52AA6E4}">
                    <adec:decorative xmlns:adec="http://schemas.microsoft.com/office/drawing/2017/decorative" val="1"/>
                  </a:ext>
                </a:extLst>
              </p:cNvPr>
              <p:cNvSpPr/>
              <p:nvPr/>
            </p:nvSpPr>
            <p:spPr>
              <a:xfrm>
                <a:off x="6042997" y="2512842"/>
                <a:ext cx="308388" cy="100159"/>
              </a:xfrm>
              <a:custGeom>
                <a:avLst/>
                <a:gdLst/>
                <a:ahLst/>
                <a:cxnLst/>
                <a:rect l="0" t="0" r="0" b="0"/>
                <a:pathLst>
                  <a:path w="120000" h="120000" extrusionOk="0">
                    <a:moveTo>
                      <a:pt x="22921" y="31111"/>
                    </a:moveTo>
                    <a:cubicBezTo>
                      <a:pt x="24269" y="31111"/>
                      <a:pt x="26966" y="22222"/>
                      <a:pt x="25617" y="17777"/>
                    </a:cubicBezTo>
                    <a:cubicBezTo>
                      <a:pt x="24269" y="13333"/>
                      <a:pt x="21573" y="8888"/>
                      <a:pt x="20224" y="8888"/>
                    </a:cubicBezTo>
                    <a:cubicBezTo>
                      <a:pt x="18876" y="8888"/>
                      <a:pt x="17528" y="8888"/>
                      <a:pt x="16179" y="8888"/>
                    </a:cubicBezTo>
                    <a:cubicBezTo>
                      <a:pt x="12134" y="4444"/>
                      <a:pt x="9438" y="0"/>
                      <a:pt x="5393" y="4444"/>
                    </a:cubicBezTo>
                    <a:cubicBezTo>
                      <a:pt x="0" y="8888"/>
                      <a:pt x="4044" y="8888"/>
                      <a:pt x="5393" y="13333"/>
                    </a:cubicBezTo>
                    <a:cubicBezTo>
                      <a:pt x="5393" y="13333"/>
                      <a:pt x="0" y="13333"/>
                      <a:pt x="0" y="17777"/>
                    </a:cubicBezTo>
                    <a:cubicBezTo>
                      <a:pt x="0" y="22222"/>
                      <a:pt x="5393" y="22222"/>
                      <a:pt x="6741" y="22222"/>
                    </a:cubicBezTo>
                    <a:cubicBezTo>
                      <a:pt x="6741" y="26666"/>
                      <a:pt x="9438" y="26666"/>
                      <a:pt x="9438" y="26666"/>
                    </a:cubicBezTo>
                    <a:cubicBezTo>
                      <a:pt x="9438" y="31111"/>
                      <a:pt x="8089" y="31111"/>
                      <a:pt x="8089" y="31111"/>
                    </a:cubicBezTo>
                    <a:cubicBezTo>
                      <a:pt x="16179" y="48888"/>
                      <a:pt x="28314" y="22222"/>
                      <a:pt x="32359" y="57777"/>
                    </a:cubicBezTo>
                    <a:cubicBezTo>
                      <a:pt x="32359" y="62222"/>
                      <a:pt x="35056" y="66666"/>
                      <a:pt x="33707" y="71111"/>
                    </a:cubicBezTo>
                    <a:cubicBezTo>
                      <a:pt x="32359" y="80000"/>
                      <a:pt x="31011" y="84444"/>
                      <a:pt x="32359" y="93333"/>
                    </a:cubicBezTo>
                    <a:cubicBezTo>
                      <a:pt x="32359" y="93333"/>
                      <a:pt x="35056" y="111111"/>
                      <a:pt x="36404" y="111111"/>
                    </a:cubicBezTo>
                    <a:cubicBezTo>
                      <a:pt x="37752" y="115555"/>
                      <a:pt x="40449" y="102222"/>
                      <a:pt x="40449" y="106666"/>
                    </a:cubicBezTo>
                    <a:cubicBezTo>
                      <a:pt x="41797" y="106666"/>
                      <a:pt x="43146" y="115555"/>
                      <a:pt x="44494" y="115555"/>
                    </a:cubicBezTo>
                    <a:cubicBezTo>
                      <a:pt x="47191" y="120000"/>
                      <a:pt x="49887" y="115555"/>
                      <a:pt x="51235" y="115555"/>
                    </a:cubicBezTo>
                    <a:cubicBezTo>
                      <a:pt x="52584" y="111111"/>
                      <a:pt x="55280" y="102222"/>
                      <a:pt x="56629" y="102222"/>
                    </a:cubicBezTo>
                    <a:cubicBezTo>
                      <a:pt x="56629" y="102222"/>
                      <a:pt x="59325" y="115555"/>
                      <a:pt x="60674" y="115555"/>
                    </a:cubicBezTo>
                    <a:cubicBezTo>
                      <a:pt x="63370" y="120000"/>
                      <a:pt x="67415" y="120000"/>
                      <a:pt x="70112" y="120000"/>
                    </a:cubicBezTo>
                    <a:cubicBezTo>
                      <a:pt x="75505" y="120000"/>
                      <a:pt x="79550" y="120000"/>
                      <a:pt x="83595" y="120000"/>
                    </a:cubicBezTo>
                    <a:cubicBezTo>
                      <a:pt x="84943" y="120000"/>
                      <a:pt x="86292" y="120000"/>
                      <a:pt x="87640" y="120000"/>
                    </a:cubicBezTo>
                    <a:cubicBezTo>
                      <a:pt x="90337" y="115555"/>
                      <a:pt x="88988" y="106666"/>
                      <a:pt x="90337" y="106666"/>
                    </a:cubicBezTo>
                    <a:cubicBezTo>
                      <a:pt x="91685" y="102222"/>
                      <a:pt x="93033" y="106666"/>
                      <a:pt x="94382" y="111111"/>
                    </a:cubicBezTo>
                    <a:cubicBezTo>
                      <a:pt x="95730" y="115555"/>
                      <a:pt x="99775" y="120000"/>
                      <a:pt x="102471" y="120000"/>
                    </a:cubicBezTo>
                    <a:cubicBezTo>
                      <a:pt x="105168" y="120000"/>
                      <a:pt x="107865" y="120000"/>
                      <a:pt x="110561" y="115555"/>
                    </a:cubicBezTo>
                    <a:cubicBezTo>
                      <a:pt x="113258" y="115555"/>
                      <a:pt x="111910" y="106666"/>
                      <a:pt x="114606" y="106666"/>
                    </a:cubicBezTo>
                    <a:cubicBezTo>
                      <a:pt x="115955" y="106666"/>
                      <a:pt x="117303" y="93333"/>
                      <a:pt x="114606" y="97777"/>
                    </a:cubicBezTo>
                    <a:cubicBezTo>
                      <a:pt x="114606" y="97777"/>
                      <a:pt x="111910" y="97777"/>
                      <a:pt x="110561" y="97777"/>
                    </a:cubicBezTo>
                    <a:cubicBezTo>
                      <a:pt x="110561" y="97777"/>
                      <a:pt x="120000" y="80000"/>
                      <a:pt x="114606" y="75555"/>
                    </a:cubicBezTo>
                    <a:cubicBezTo>
                      <a:pt x="113258" y="75555"/>
                      <a:pt x="110561" y="71111"/>
                      <a:pt x="107865" y="71111"/>
                    </a:cubicBezTo>
                    <a:cubicBezTo>
                      <a:pt x="105168" y="71111"/>
                      <a:pt x="107865" y="62222"/>
                      <a:pt x="105168" y="62222"/>
                    </a:cubicBezTo>
                    <a:cubicBezTo>
                      <a:pt x="101123" y="62222"/>
                      <a:pt x="98426" y="62222"/>
                      <a:pt x="94382" y="62222"/>
                    </a:cubicBezTo>
                    <a:cubicBezTo>
                      <a:pt x="91685" y="62222"/>
                      <a:pt x="90337" y="57777"/>
                      <a:pt x="87640" y="62222"/>
                    </a:cubicBezTo>
                    <a:cubicBezTo>
                      <a:pt x="86292" y="62222"/>
                      <a:pt x="74157" y="71111"/>
                      <a:pt x="74157" y="75555"/>
                    </a:cubicBezTo>
                    <a:cubicBezTo>
                      <a:pt x="74157" y="75555"/>
                      <a:pt x="75505" y="75555"/>
                      <a:pt x="75505" y="80000"/>
                    </a:cubicBezTo>
                    <a:cubicBezTo>
                      <a:pt x="75505" y="80000"/>
                      <a:pt x="71460" y="80000"/>
                      <a:pt x="70112" y="80000"/>
                    </a:cubicBezTo>
                    <a:cubicBezTo>
                      <a:pt x="68764" y="80000"/>
                      <a:pt x="67415" y="75555"/>
                      <a:pt x="66067" y="71111"/>
                    </a:cubicBezTo>
                    <a:cubicBezTo>
                      <a:pt x="64719" y="71111"/>
                      <a:pt x="63370" y="75555"/>
                      <a:pt x="62022" y="75555"/>
                    </a:cubicBezTo>
                    <a:cubicBezTo>
                      <a:pt x="60674" y="75555"/>
                      <a:pt x="57977" y="71111"/>
                      <a:pt x="56629" y="71111"/>
                    </a:cubicBezTo>
                    <a:cubicBezTo>
                      <a:pt x="55280" y="71111"/>
                      <a:pt x="56629" y="80000"/>
                      <a:pt x="55280" y="80000"/>
                    </a:cubicBezTo>
                    <a:cubicBezTo>
                      <a:pt x="53932" y="80000"/>
                      <a:pt x="52584" y="71111"/>
                      <a:pt x="51235" y="71111"/>
                    </a:cubicBezTo>
                    <a:cubicBezTo>
                      <a:pt x="47191" y="71111"/>
                      <a:pt x="52584" y="66666"/>
                      <a:pt x="52584" y="62222"/>
                    </a:cubicBezTo>
                    <a:cubicBezTo>
                      <a:pt x="52584" y="57777"/>
                      <a:pt x="47191" y="53333"/>
                      <a:pt x="45842" y="53333"/>
                    </a:cubicBezTo>
                    <a:cubicBezTo>
                      <a:pt x="45842" y="53333"/>
                      <a:pt x="40449" y="57777"/>
                      <a:pt x="40449" y="57777"/>
                    </a:cubicBezTo>
                    <a:cubicBezTo>
                      <a:pt x="40449" y="53333"/>
                      <a:pt x="43146" y="53333"/>
                      <a:pt x="43146" y="53333"/>
                    </a:cubicBezTo>
                    <a:cubicBezTo>
                      <a:pt x="43146" y="48888"/>
                      <a:pt x="36404" y="44444"/>
                      <a:pt x="37752" y="40000"/>
                    </a:cubicBezTo>
                    <a:cubicBezTo>
                      <a:pt x="37752" y="40000"/>
                      <a:pt x="51235" y="44444"/>
                      <a:pt x="51235" y="44444"/>
                    </a:cubicBezTo>
                    <a:cubicBezTo>
                      <a:pt x="51235" y="40000"/>
                      <a:pt x="45842" y="35555"/>
                      <a:pt x="44494" y="31111"/>
                    </a:cubicBezTo>
                    <a:cubicBezTo>
                      <a:pt x="43146" y="31111"/>
                      <a:pt x="40449" y="31111"/>
                      <a:pt x="37752" y="31111"/>
                    </a:cubicBezTo>
                    <a:cubicBezTo>
                      <a:pt x="39101" y="31111"/>
                      <a:pt x="41797" y="31111"/>
                      <a:pt x="43146" y="26666"/>
                    </a:cubicBezTo>
                    <a:cubicBezTo>
                      <a:pt x="43146" y="22222"/>
                      <a:pt x="36404" y="22222"/>
                      <a:pt x="36404" y="22222"/>
                    </a:cubicBezTo>
                    <a:cubicBezTo>
                      <a:pt x="31011" y="22222"/>
                      <a:pt x="28314" y="26666"/>
                      <a:pt x="22921" y="31111"/>
                    </a:cubicBezTo>
                    <a:cubicBezTo>
                      <a:pt x="22921" y="31111"/>
                      <a:pt x="24269" y="31111"/>
                      <a:pt x="22921" y="3111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4" name="Shape 2479">
                <a:extLst>
                  <a:ext uri="{FF2B5EF4-FFF2-40B4-BE49-F238E27FC236}">
                    <a16:creationId xmlns:a16="http://schemas.microsoft.com/office/drawing/2014/main" id="{D184F884-219E-33DE-0907-AC091C36B16D}"/>
                  </a:ext>
                  <a:ext uri="{C183D7F6-B498-43B3-948B-1728B52AA6E4}">
                    <adec:decorative xmlns:adec="http://schemas.microsoft.com/office/drawing/2017/decorative" val="1"/>
                  </a:ext>
                </a:extLst>
              </p:cNvPr>
              <p:cNvSpPr/>
              <p:nvPr/>
            </p:nvSpPr>
            <p:spPr>
              <a:xfrm>
                <a:off x="6050087" y="2340068"/>
                <a:ext cx="204409" cy="136466"/>
              </a:xfrm>
              <a:custGeom>
                <a:avLst/>
                <a:gdLst/>
                <a:ahLst/>
                <a:cxnLst/>
                <a:rect l="0" t="0" r="0" b="0"/>
                <a:pathLst>
                  <a:path w="120000" h="120000" extrusionOk="0">
                    <a:moveTo>
                      <a:pt x="117966" y="77837"/>
                    </a:moveTo>
                    <a:cubicBezTo>
                      <a:pt x="117966" y="71351"/>
                      <a:pt x="113898" y="71351"/>
                      <a:pt x="111864" y="68108"/>
                    </a:cubicBezTo>
                    <a:cubicBezTo>
                      <a:pt x="109830" y="64864"/>
                      <a:pt x="107796" y="71351"/>
                      <a:pt x="105762" y="68108"/>
                    </a:cubicBezTo>
                    <a:cubicBezTo>
                      <a:pt x="101694" y="61621"/>
                      <a:pt x="97627" y="68108"/>
                      <a:pt x="93559" y="64864"/>
                    </a:cubicBezTo>
                    <a:cubicBezTo>
                      <a:pt x="93559" y="64864"/>
                      <a:pt x="97627" y="61621"/>
                      <a:pt x="97627" y="58378"/>
                    </a:cubicBezTo>
                    <a:cubicBezTo>
                      <a:pt x="97627" y="58378"/>
                      <a:pt x="93559" y="58378"/>
                      <a:pt x="93559" y="58378"/>
                    </a:cubicBezTo>
                    <a:cubicBezTo>
                      <a:pt x="93559" y="55135"/>
                      <a:pt x="95593" y="55135"/>
                      <a:pt x="95593" y="51891"/>
                    </a:cubicBezTo>
                    <a:cubicBezTo>
                      <a:pt x="95593" y="48648"/>
                      <a:pt x="89491" y="51891"/>
                      <a:pt x="89491" y="48648"/>
                    </a:cubicBezTo>
                    <a:cubicBezTo>
                      <a:pt x="87457" y="48648"/>
                      <a:pt x="91525" y="45405"/>
                      <a:pt x="91525" y="45405"/>
                    </a:cubicBezTo>
                    <a:cubicBezTo>
                      <a:pt x="93559" y="42162"/>
                      <a:pt x="89491" y="38918"/>
                      <a:pt x="89491" y="35675"/>
                    </a:cubicBezTo>
                    <a:cubicBezTo>
                      <a:pt x="87457" y="32432"/>
                      <a:pt x="77288" y="35675"/>
                      <a:pt x="77288" y="35675"/>
                    </a:cubicBezTo>
                    <a:cubicBezTo>
                      <a:pt x="77288" y="38918"/>
                      <a:pt x="87457" y="45405"/>
                      <a:pt x="87457" y="48648"/>
                    </a:cubicBezTo>
                    <a:cubicBezTo>
                      <a:pt x="85423" y="51891"/>
                      <a:pt x="79322" y="45405"/>
                      <a:pt x="77288" y="42162"/>
                    </a:cubicBezTo>
                    <a:cubicBezTo>
                      <a:pt x="73220" y="38918"/>
                      <a:pt x="79322" y="32432"/>
                      <a:pt x="71186" y="32432"/>
                    </a:cubicBezTo>
                    <a:cubicBezTo>
                      <a:pt x="67118" y="32432"/>
                      <a:pt x="61016" y="32432"/>
                      <a:pt x="58983" y="25945"/>
                    </a:cubicBezTo>
                    <a:cubicBezTo>
                      <a:pt x="56949" y="19459"/>
                      <a:pt x="52881" y="9729"/>
                      <a:pt x="48813" y="6486"/>
                    </a:cubicBezTo>
                    <a:cubicBezTo>
                      <a:pt x="42711" y="3243"/>
                      <a:pt x="36610" y="0"/>
                      <a:pt x="32542" y="0"/>
                    </a:cubicBezTo>
                    <a:cubicBezTo>
                      <a:pt x="30508" y="0"/>
                      <a:pt x="20338" y="0"/>
                      <a:pt x="24406" y="3243"/>
                    </a:cubicBezTo>
                    <a:cubicBezTo>
                      <a:pt x="26440" y="3243"/>
                      <a:pt x="34576" y="6486"/>
                      <a:pt x="34576" y="6486"/>
                    </a:cubicBezTo>
                    <a:cubicBezTo>
                      <a:pt x="34576" y="12972"/>
                      <a:pt x="26440" y="9729"/>
                      <a:pt x="24406" y="9729"/>
                    </a:cubicBezTo>
                    <a:cubicBezTo>
                      <a:pt x="24406" y="9729"/>
                      <a:pt x="26440" y="12972"/>
                      <a:pt x="26440" y="12972"/>
                    </a:cubicBezTo>
                    <a:cubicBezTo>
                      <a:pt x="26440" y="16216"/>
                      <a:pt x="14237" y="6486"/>
                      <a:pt x="12203" y="16216"/>
                    </a:cubicBezTo>
                    <a:cubicBezTo>
                      <a:pt x="12203" y="16216"/>
                      <a:pt x="22372" y="22702"/>
                      <a:pt x="24406" y="22702"/>
                    </a:cubicBezTo>
                    <a:cubicBezTo>
                      <a:pt x="20338" y="19459"/>
                      <a:pt x="22372" y="29189"/>
                      <a:pt x="22372" y="29189"/>
                    </a:cubicBezTo>
                    <a:cubicBezTo>
                      <a:pt x="22372" y="32432"/>
                      <a:pt x="8135" y="22702"/>
                      <a:pt x="6101" y="25945"/>
                    </a:cubicBezTo>
                    <a:cubicBezTo>
                      <a:pt x="6101" y="22702"/>
                      <a:pt x="12203" y="25945"/>
                      <a:pt x="12203" y="29189"/>
                    </a:cubicBezTo>
                    <a:cubicBezTo>
                      <a:pt x="12203" y="25945"/>
                      <a:pt x="8135" y="29189"/>
                      <a:pt x="8135" y="29189"/>
                    </a:cubicBezTo>
                    <a:cubicBezTo>
                      <a:pt x="6101" y="32432"/>
                      <a:pt x="10169" y="35675"/>
                      <a:pt x="10169" y="35675"/>
                    </a:cubicBezTo>
                    <a:cubicBezTo>
                      <a:pt x="12203" y="38918"/>
                      <a:pt x="4067" y="38918"/>
                      <a:pt x="2033" y="38918"/>
                    </a:cubicBezTo>
                    <a:cubicBezTo>
                      <a:pt x="4067" y="38918"/>
                      <a:pt x="8135" y="42162"/>
                      <a:pt x="12203" y="45405"/>
                    </a:cubicBezTo>
                    <a:cubicBezTo>
                      <a:pt x="16271" y="45405"/>
                      <a:pt x="20338" y="42162"/>
                      <a:pt x="24406" y="42162"/>
                    </a:cubicBezTo>
                    <a:cubicBezTo>
                      <a:pt x="24406" y="42162"/>
                      <a:pt x="20338" y="45405"/>
                      <a:pt x="20338" y="45405"/>
                    </a:cubicBezTo>
                    <a:cubicBezTo>
                      <a:pt x="20338" y="48648"/>
                      <a:pt x="22372" y="48648"/>
                      <a:pt x="22372" y="48648"/>
                    </a:cubicBezTo>
                    <a:cubicBezTo>
                      <a:pt x="22372" y="51891"/>
                      <a:pt x="0" y="48648"/>
                      <a:pt x="0" y="48648"/>
                    </a:cubicBezTo>
                    <a:cubicBezTo>
                      <a:pt x="0" y="48648"/>
                      <a:pt x="4067" y="58378"/>
                      <a:pt x="4067" y="58378"/>
                    </a:cubicBezTo>
                    <a:cubicBezTo>
                      <a:pt x="6101" y="61621"/>
                      <a:pt x="14237" y="68108"/>
                      <a:pt x="14237" y="64864"/>
                    </a:cubicBezTo>
                    <a:cubicBezTo>
                      <a:pt x="14237" y="68108"/>
                      <a:pt x="10169" y="64864"/>
                      <a:pt x="12203" y="71351"/>
                    </a:cubicBezTo>
                    <a:cubicBezTo>
                      <a:pt x="12203" y="71351"/>
                      <a:pt x="14237" y="74594"/>
                      <a:pt x="16271" y="74594"/>
                    </a:cubicBezTo>
                    <a:cubicBezTo>
                      <a:pt x="18305" y="77837"/>
                      <a:pt x="20338" y="74594"/>
                      <a:pt x="22372" y="74594"/>
                    </a:cubicBezTo>
                    <a:cubicBezTo>
                      <a:pt x="24406" y="71351"/>
                      <a:pt x="26440" y="77837"/>
                      <a:pt x="28474" y="74594"/>
                    </a:cubicBezTo>
                    <a:cubicBezTo>
                      <a:pt x="34576" y="71351"/>
                      <a:pt x="38644" y="68108"/>
                      <a:pt x="42711" y="71351"/>
                    </a:cubicBezTo>
                    <a:cubicBezTo>
                      <a:pt x="46779" y="74594"/>
                      <a:pt x="48813" y="74594"/>
                      <a:pt x="52881" y="74594"/>
                    </a:cubicBezTo>
                    <a:cubicBezTo>
                      <a:pt x="50847" y="74594"/>
                      <a:pt x="46779" y="74594"/>
                      <a:pt x="42711" y="74594"/>
                    </a:cubicBezTo>
                    <a:cubicBezTo>
                      <a:pt x="46779" y="74594"/>
                      <a:pt x="54915" y="74594"/>
                      <a:pt x="56949" y="77837"/>
                    </a:cubicBezTo>
                    <a:cubicBezTo>
                      <a:pt x="56949" y="77837"/>
                      <a:pt x="46779" y="81081"/>
                      <a:pt x="46779" y="81081"/>
                    </a:cubicBezTo>
                    <a:cubicBezTo>
                      <a:pt x="42711" y="81081"/>
                      <a:pt x="36610" y="81081"/>
                      <a:pt x="32542" y="81081"/>
                    </a:cubicBezTo>
                    <a:cubicBezTo>
                      <a:pt x="32542" y="84324"/>
                      <a:pt x="24406" y="87567"/>
                      <a:pt x="26440" y="87567"/>
                    </a:cubicBezTo>
                    <a:cubicBezTo>
                      <a:pt x="28474" y="90810"/>
                      <a:pt x="30508" y="90810"/>
                      <a:pt x="32542" y="97297"/>
                    </a:cubicBezTo>
                    <a:cubicBezTo>
                      <a:pt x="32542" y="103783"/>
                      <a:pt x="44745" y="97297"/>
                      <a:pt x="46779" y="103783"/>
                    </a:cubicBezTo>
                    <a:cubicBezTo>
                      <a:pt x="46779" y="103783"/>
                      <a:pt x="38644" y="103783"/>
                      <a:pt x="38644" y="107027"/>
                    </a:cubicBezTo>
                    <a:cubicBezTo>
                      <a:pt x="40677" y="110270"/>
                      <a:pt x="50847" y="116756"/>
                      <a:pt x="52881" y="116756"/>
                    </a:cubicBezTo>
                    <a:cubicBezTo>
                      <a:pt x="52881" y="116756"/>
                      <a:pt x="65084" y="116756"/>
                      <a:pt x="65084" y="113513"/>
                    </a:cubicBezTo>
                    <a:cubicBezTo>
                      <a:pt x="65084" y="113513"/>
                      <a:pt x="63050" y="113513"/>
                      <a:pt x="63050" y="113513"/>
                    </a:cubicBezTo>
                    <a:cubicBezTo>
                      <a:pt x="63050" y="107027"/>
                      <a:pt x="71186" y="116756"/>
                      <a:pt x="69152" y="116756"/>
                    </a:cubicBezTo>
                    <a:cubicBezTo>
                      <a:pt x="71186" y="116756"/>
                      <a:pt x="67118" y="107027"/>
                      <a:pt x="67118" y="103783"/>
                    </a:cubicBezTo>
                    <a:cubicBezTo>
                      <a:pt x="71186" y="100540"/>
                      <a:pt x="75254" y="120000"/>
                      <a:pt x="81355" y="113513"/>
                    </a:cubicBezTo>
                    <a:cubicBezTo>
                      <a:pt x="83389" y="110270"/>
                      <a:pt x="79322" y="103783"/>
                      <a:pt x="81355" y="103783"/>
                    </a:cubicBezTo>
                    <a:cubicBezTo>
                      <a:pt x="83389" y="103783"/>
                      <a:pt x="83389" y="110270"/>
                      <a:pt x="83389" y="113513"/>
                    </a:cubicBezTo>
                    <a:cubicBezTo>
                      <a:pt x="85423" y="113513"/>
                      <a:pt x="87457" y="100540"/>
                      <a:pt x="85423" y="100540"/>
                    </a:cubicBezTo>
                    <a:cubicBezTo>
                      <a:pt x="85423" y="97297"/>
                      <a:pt x="85423" y="94054"/>
                      <a:pt x="83389" y="94054"/>
                    </a:cubicBezTo>
                    <a:cubicBezTo>
                      <a:pt x="83389" y="90810"/>
                      <a:pt x="85423" y="84324"/>
                      <a:pt x="87457" y="87567"/>
                    </a:cubicBezTo>
                    <a:cubicBezTo>
                      <a:pt x="89491" y="90810"/>
                      <a:pt x="87457" y="103783"/>
                      <a:pt x="93559" y="97297"/>
                    </a:cubicBezTo>
                    <a:cubicBezTo>
                      <a:pt x="95593" y="94054"/>
                      <a:pt x="101694" y="81081"/>
                      <a:pt x="105762" y="87567"/>
                    </a:cubicBezTo>
                    <a:cubicBezTo>
                      <a:pt x="107796" y="87567"/>
                      <a:pt x="103728" y="90810"/>
                      <a:pt x="103728" y="90810"/>
                    </a:cubicBezTo>
                    <a:cubicBezTo>
                      <a:pt x="103728" y="90810"/>
                      <a:pt x="113898" y="87567"/>
                      <a:pt x="113898" y="87567"/>
                    </a:cubicBezTo>
                    <a:cubicBezTo>
                      <a:pt x="113898" y="87567"/>
                      <a:pt x="109830" y="87567"/>
                      <a:pt x="109830" y="84324"/>
                    </a:cubicBezTo>
                    <a:cubicBezTo>
                      <a:pt x="109830" y="81081"/>
                      <a:pt x="120000" y="81081"/>
                      <a:pt x="117966" y="77837"/>
                    </a:cubicBezTo>
                    <a:cubicBezTo>
                      <a:pt x="117966" y="71351"/>
                      <a:pt x="117966" y="81081"/>
                      <a:pt x="117966" y="7783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5" name="Shape 2480">
                <a:extLst>
                  <a:ext uri="{FF2B5EF4-FFF2-40B4-BE49-F238E27FC236}">
                    <a16:creationId xmlns:a16="http://schemas.microsoft.com/office/drawing/2014/main" id="{4B0F8B45-CEA1-92C4-4B30-4E7631C00B49}"/>
                  </a:ext>
                  <a:ext uri="{C183D7F6-B498-43B3-948B-1728B52AA6E4}">
                    <adec:decorative xmlns:adec="http://schemas.microsoft.com/office/drawing/2017/decorative" val="1"/>
                  </a:ext>
                </a:extLst>
              </p:cNvPr>
              <p:cNvSpPr/>
              <p:nvPr/>
            </p:nvSpPr>
            <p:spPr>
              <a:xfrm>
                <a:off x="6132795" y="2256186"/>
                <a:ext cx="539972" cy="297971"/>
              </a:xfrm>
              <a:custGeom>
                <a:avLst/>
                <a:gdLst/>
                <a:ahLst/>
                <a:cxnLst/>
                <a:rect l="0" t="0" r="0" b="0"/>
                <a:pathLst>
                  <a:path w="120000" h="120000" extrusionOk="0">
                    <a:moveTo>
                      <a:pt x="20000" y="103703"/>
                    </a:moveTo>
                    <a:cubicBezTo>
                      <a:pt x="16923" y="103703"/>
                      <a:pt x="13076" y="103703"/>
                      <a:pt x="10000" y="105185"/>
                    </a:cubicBezTo>
                    <a:cubicBezTo>
                      <a:pt x="8461" y="106666"/>
                      <a:pt x="8461" y="111111"/>
                      <a:pt x="9230" y="112592"/>
                    </a:cubicBezTo>
                    <a:cubicBezTo>
                      <a:pt x="10000" y="114074"/>
                      <a:pt x="11538" y="115555"/>
                      <a:pt x="11538" y="114074"/>
                    </a:cubicBezTo>
                    <a:cubicBezTo>
                      <a:pt x="13076" y="114074"/>
                      <a:pt x="12307" y="112592"/>
                      <a:pt x="13076" y="111111"/>
                    </a:cubicBezTo>
                    <a:cubicBezTo>
                      <a:pt x="13076" y="111111"/>
                      <a:pt x="13076" y="115555"/>
                      <a:pt x="13076" y="115555"/>
                    </a:cubicBezTo>
                    <a:cubicBezTo>
                      <a:pt x="14615" y="115555"/>
                      <a:pt x="16923" y="115555"/>
                      <a:pt x="18461" y="115555"/>
                    </a:cubicBezTo>
                    <a:cubicBezTo>
                      <a:pt x="20000" y="115555"/>
                      <a:pt x="20000" y="112592"/>
                      <a:pt x="20769" y="112592"/>
                    </a:cubicBezTo>
                    <a:cubicBezTo>
                      <a:pt x="22307" y="112592"/>
                      <a:pt x="20769" y="115555"/>
                      <a:pt x="20769" y="115555"/>
                    </a:cubicBezTo>
                    <a:cubicBezTo>
                      <a:pt x="20769" y="115555"/>
                      <a:pt x="28461" y="117037"/>
                      <a:pt x="28461" y="115555"/>
                    </a:cubicBezTo>
                    <a:cubicBezTo>
                      <a:pt x="28461" y="115555"/>
                      <a:pt x="26923" y="114074"/>
                      <a:pt x="26153" y="112592"/>
                    </a:cubicBezTo>
                    <a:cubicBezTo>
                      <a:pt x="26153" y="112592"/>
                      <a:pt x="29230" y="114074"/>
                      <a:pt x="28461" y="115555"/>
                    </a:cubicBezTo>
                    <a:cubicBezTo>
                      <a:pt x="29230" y="114074"/>
                      <a:pt x="28461" y="112592"/>
                      <a:pt x="29230" y="112592"/>
                    </a:cubicBezTo>
                    <a:cubicBezTo>
                      <a:pt x="29230" y="112592"/>
                      <a:pt x="30769" y="114074"/>
                      <a:pt x="31538" y="114074"/>
                    </a:cubicBezTo>
                    <a:cubicBezTo>
                      <a:pt x="33076" y="117037"/>
                      <a:pt x="31538" y="112592"/>
                      <a:pt x="32307" y="111111"/>
                    </a:cubicBezTo>
                    <a:cubicBezTo>
                      <a:pt x="32307" y="111111"/>
                      <a:pt x="36923" y="115555"/>
                      <a:pt x="36923" y="114074"/>
                    </a:cubicBezTo>
                    <a:cubicBezTo>
                      <a:pt x="36923" y="112592"/>
                      <a:pt x="35384" y="112592"/>
                      <a:pt x="35384" y="111111"/>
                    </a:cubicBezTo>
                    <a:cubicBezTo>
                      <a:pt x="35384" y="111111"/>
                      <a:pt x="40769" y="112592"/>
                      <a:pt x="40769" y="112592"/>
                    </a:cubicBezTo>
                    <a:cubicBezTo>
                      <a:pt x="43846" y="112592"/>
                      <a:pt x="40000" y="117037"/>
                      <a:pt x="40000" y="118518"/>
                    </a:cubicBezTo>
                    <a:cubicBezTo>
                      <a:pt x="40000" y="120000"/>
                      <a:pt x="49230" y="112592"/>
                      <a:pt x="50000" y="112592"/>
                    </a:cubicBezTo>
                    <a:cubicBezTo>
                      <a:pt x="51538" y="112592"/>
                      <a:pt x="55384" y="108148"/>
                      <a:pt x="52307" y="106666"/>
                    </a:cubicBezTo>
                    <a:cubicBezTo>
                      <a:pt x="50769" y="105185"/>
                      <a:pt x="48461" y="108148"/>
                      <a:pt x="46923" y="106666"/>
                    </a:cubicBezTo>
                    <a:cubicBezTo>
                      <a:pt x="46923" y="106666"/>
                      <a:pt x="48461" y="103703"/>
                      <a:pt x="48461" y="103703"/>
                    </a:cubicBezTo>
                    <a:cubicBezTo>
                      <a:pt x="48461" y="102222"/>
                      <a:pt x="46153" y="103703"/>
                      <a:pt x="45384" y="103703"/>
                    </a:cubicBezTo>
                    <a:cubicBezTo>
                      <a:pt x="43846" y="103703"/>
                      <a:pt x="43076" y="100740"/>
                      <a:pt x="41538" y="100740"/>
                    </a:cubicBezTo>
                    <a:cubicBezTo>
                      <a:pt x="40769" y="102222"/>
                      <a:pt x="38461" y="103703"/>
                      <a:pt x="36923" y="102222"/>
                    </a:cubicBezTo>
                    <a:cubicBezTo>
                      <a:pt x="37692" y="102222"/>
                      <a:pt x="38461" y="102222"/>
                      <a:pt x="39230" y="102222"/>
                    </a:cubicBezTo>
                    <a:cubicBezTo>
                      <a:pt x="40000" y="100740"/>
                      <a:pt x="38461" y="97777"/>
                      <a:pt x="38461" y="96296"/>
                    </a:cubicBezTo>
                    <a:cubicBezTo>
                      <a:pt x="38461" y="99259"/>
                      <a:pt x="45384" y="100740"/>
                      <a:pt x="46153" y="100740"/>
                    </a:cubicBezTo>
                    <a:cubicBezTo>
                      <a:pt x="46923" y="100740"/>
                      <a:pt x="48461" y="100740"/>
                      <a:pt x="50000" y="100740"/>
                    </a:cubicBezTo>
                    <a:cubicBezTo>
                      <a:pt x="51538" y="100740"/>
                      <a:pt x="53076" y="96296"/>
                      <a:pt x="52307" y="94814"/>
                    </a:cubicBezTo>
                    <a:cubicBezTo>
                      <a:pt x="50000" y="90370"/>
                      <a:pt x="54615" y="90370"/>
                      <a:pt x="56153" y="90370"/>
                    </a:cubicBezTo>
                    <a:cubicBezTo>
                      <a:pt x="56923" y="90370"/>
                      <a:pt x="60769" y="90370"/>
                      <a:pt x="61538" y="88888"/>
                    </a:cubicBezTo>
                    <a:cubicBezTo>
                      <a:pt x="61538" y="88888"/>
                      <a:pt x="57692" y="85925"/>
                      <a:pt x="57692" y="85925"/>
                    </a:cubicBezTo>
                    <a:cubicBezTo>
                      <a:pt x="59230" y="84444"/>
                      <a:pt x="62307" y="87407"/>
                      <a:pt x="63076" y="84444"/>
                    </a:cubicBezTo>
                    <a:cubicBezTo>
                      <a:pt x="63846" y="82962"/>
                      <a:pt x="59230" y="81481"/>
                      <a:pt x="58461" y="81481"/>
                    </a:cubicBezTo>
                    <a:cubicBezTo>
                      <a:pt x="59230" y="81481"/>
                      <a:pt x="64615" y="80000"/>
                      <a:pt x="65384" y="78518"/>
                    </a:cubicBezTo>
                    <a:cubicBezTo>
                      <a:pt x="66923" y="77037"/>
                      <a:pt x="59230" y="74074"/>
                      <a:pt x="59230" y="75555"/>
                    </a:cubicBezTo>
                    <a:cubicBezTo>
                      <a:pt x="59230" y="74074"/>
                      <a:pt x="60769" y="74074"/>
                      <a:pt x="60769" y="74074"/>
                    </a:cubicBezTo>
                    <a:cubicBezTo>
                      <a:pt x="60769" y="72592"/>
                      <a:pt x="55384" y="74074"/>
                      <a:pt x="54615" y="74074"/>
                    </a:cubicBezTo>
                    <a:cubicBezTo>
                      <a:pt x="53076" y="74074"/>
                      <a:pt x="52307" y="75555"/>
                      <a:pt x="50769" y="77037"/>
                    </a:cubicBezTo>
                    <a:cubicBezTo>
                      <a:pt x="51538" y="77037"/>
                      <a:pt x="53846" y="72592"/>
                      <a:pt x="52307" y="72592"/>
                    </a:cubicBezTo>
                    <a:cubicBezTo>
                      <a:pt x="52307" y="72592"/>
                      <a:pt x="49230" y="72592"/>
                      <a:pt x="49230" y="71111"/>
                    </a:cubicBezTo>
                    <a:cubicBezTo>
                      <a:pt x="49230" y="71111"/>
                      <a:pt x="54615" y="71111"/>
                      <a:pt x="55384" y="71111"/>
                    </a:cubicBezTo>
                    <a:cubicBezTo>
                      <a:pt x="54615" y="71111"/>
                      <a:pt x="52307" y="69629"/>
                      <a:pt x="52307" y="69629"/>
                    </a:cubicBezTo>
                    <a:cubicBezTo>
                      <a:pt x="53076" y="68148"/>
                      <a:pt x="55384" y="71111"/>
                      <a:pt x="56923" y="69629"/>
                    </a:cubicBezTo>
                    <a:cubicBezTo>
                      <a:pt x="56153" y="69629"/>
                      <a:pt x="53076" y="68148"/>
                      <a:pt x="53076" y="68148"/>
                    </a:cubicBezTo>
                    <a:cubicBezTo>
                      <a:pt x="53076" y="66666"/>
                      <a:pt x="59230" y="68148"/>
                      <a:pt x="60000" y="66666"/>
                    </a:cubicBezTo>
                    <a:cubicBezTo>
                      <a:pt x="60000" y="66666"/>
                      <a:pt x="57692" y="65185"/>
                      <a:pt x="57692" y="65185"/>
                    </a:cubicBezTo>
                    <a:cubicBezTo>
                      <a:pt x="56923" y="65185"/>
                      <a:pt x="59230" y="65185"/>
                      <a:pt x="59230" y="65185"/>
                    </a:cubicBezTo>
                    <a:cubicBezTo>
                      <a:pt x="60769" y="66666"/>
                      <a:pt x="61538" y="68148"/>
                      <a:pt x="63076" y="68148"/>
                    </a:cubicBezTo>
                    <a:cubicBezTo>
                      <a:pt x="64615" y="68148"/>
                      <a:pt x="66923" y="66666"/>
                      <a:pt x="69230" y="65185"/>
                    </a:cubicBezTo>
                    <a:cubicBezTo>
                      <a:pt x="75384" y="63703"/>
                      <a:pt x="65384" y="62222"/>
                      <a:pt x="64615" y="59259"/>
                    </a:cubicBezTo>
                    <a:cubicBezTo>
                      <a:pt x="64615" y="57777"/>
                      <a:pt x="71538" y="59259"/>
                      <a:pt x="72307" y="60740"/>
                    </a:cubicBezTo>
                    <a:cubicBezTo>
                      <a:pt x="73846" y="62222"/>
                      <a:pt x="74615" y="62222"/>
                      <a:pt x="76923" y="60740"/>
                    </a:cubicBezTo>
                    <a:cubicBezTo>
                      <a:pt x="77692" y="60740"/>
                      <a:pt x="81538" y="57777"/>
                      <a:pt x="80769" y="54814"/>
                    </a:cubicBezTo>
                    <a:cubicBezTo>
                      <a:pt x="80769" y="53333"/>
                      <a:pt x="72307" y="60740"/>
                      <a:pt x="74615" y="53333"/>
                    </a:cubicBezTo>
                    <a:cubicBezTo>
                      <a:pt x="73846" y="54814"/>
                      <a:pt x="77692" y="54814"/>
                      <a:pt x="77692" y="54814"/>
                    </a:cubicBezTo>
                    <a:cubicBezTo>
                      <a:pt x="80000" y="54814"/>
                      <a:pt x="81538" y="53333"/>
                      <a:pt x="83076" y="53333"/>
                    </a:cubicBezTo>
                    <a:cubicBezTo>
                      <a:pt x="83076" y="51851"/>
                      <a:pt x="80769" y="47407"/>
                      <a:pt x="80769" y="47407"/>
                    </a:cubicBezTo>
                    <a:cubicBezTo>
                      <a:pt x="81538" y="47407"/>
                      <a:pt x="82307" y="48888"/>
                      <a:pt x="82307" y="50370"/>
                    </a:cubicBezTo>
                    <a:cubicBezTo>
                      <a:pt x="83076" y="51851"/>
                      <a:pt x="84615" y="50370"/>
                      <a:pt x="85384" y="50370"/>
                    </a:cubicBezTo>
                    <a:cubicBezTo>
                      <a:pt x="87692" y="47407"/>
                      <a:pt x="89230" y="44444"/>
                      <a:pt x="91538" y="42962"/>
                    </a:cubicBezTo>
                    <a:cubicBezTo>
                      <a:pt x="93076" y="41481"/>
                      <a:pt x="104615" y="32592"/>
                      <a:pt x="104615" y="31111"/>
                    </a:cubicBezTo>
                    <a:cubicBezTo>
                      <a:pt x="104615" y="29629"/>
                      <a:pt x="94615" y="34074"/>
                      <a:pt x="93846" y="34074"/>
                    </a:cubicBezTo>
                    <a:cubicBezTo>
                      <a:pt x="91538" y="35555"/>
                      <a:pt x="89230" y="35555"/>
                      <a:pt x="86153" y="37037"/>
                    </a:cubicBezTo>
                    <a:cubicBezTo>
                      <a:pt x="86153" y="37037"/>
                      <a:pt x="83076" y="37037"/>
                      <a:pt x="83076" y="37037"/>
                    </a:cubicBezTo>
                    <a:cubicBezTo>
                      <a:pt x="83076" y="35555"/>
                      <a:pt x="87692" y="35555"/>
                      <a:pt x="88461" y="34074"/>
                    </a:cubicBezTo>
                    <a:cubicBezTo>
                      <a:pt x="89230" y="34074"/>
                      <a:pt x="94615" y="32592"/>
                      <a:pt x="94615" y="31111"/>
                    </a:cubicBezTo>
                    <a:cubicBezTo>
                      <a:pt x="94615" y="32592"/>
                      <a:pt x="86923" y="29629"/>
                      <a:pt x="87692" y="28148"/>
                    </a:cubicBezTo>
                    <a:cubicBezTo>
                      <a:pt x="87692" y="28148"/>
                      <a:pt x="96923" y="29629"/>
                      <a:pt x="97692" y="28148"/>
                    </a:cubicBezTo>
                    <a:cubicBezTo>
                      <a:pt x="99230" y="28148"/>
                      <a:pt x="101538" y="26666"/>
                      <a:pt x="103076" y="26666"/>
                    </a:cubicBezTo>
                    <a:cubicBezTo>
                      <a:pt x="103846" y="26666"/>
                      <a:pt x="105384" y="26666"/>
                      <a:pt x="106153" y="26666"/>
                    </a:cubicBezTo>
                    <a:cubicBezTo>
                      <a:pt x="109230" y="25185"/>
                      <a:pt x="112307" y="23703"/>
                      <a:pt x="114615" y="22222"/>
                    </a:cubicBezTo>
                    <a:cubicBezTo>
                      <a:pt x="114615" y="22222"/>
                      <a:pt x="120000" y="16296"/>
                      <a:pt x="117692" y="14814"/>
                    </a:cubicBezTo>
                    <a:cubicBezTo>
                      <a:pt x="116153" y="14814"/>
                      <a:pt x="113846" y="14814"/>
                      <a:pt x="112307" y="14814"/>
                    </a:cubicBezTo>
                    <a:cubicBezTo>
                      <a:pt x="111538" y="13333"/>
                      <a:pt x="110000" y="14814"/>
                      <a:pt x="110000" y="13333"/>
                    </a:cubicBezTo>
                    <a:cubicBezTo>
                      <a:pt x="110000" y="10370"/>
                      <a:pt x="108461" y="10370"/>
                      <a:pt x="108461" y="7407"/>
                    </a:cubicBezTo>
                    <a:cubicBezTo>
                      <a:pt x="108461" y="7407"/>
                      <a:pt x="105384" y="8888"/>
                      <a:pt x="104615" y="8888"/>
                    </a:cubicBezTo>
                    <a:cubicBezTo>
                      <a:pt x="103846" y="7407"/>
                      <a:pt x="103076" y="4444"/>
                      <a:pt x="102307" y="7407"/>
                    </a:cubicBezTo>
                    <a:cubicBezTo>
                      <a:pt x="102307" y="7407"/>
                      <a:pt x="97692" y="8888"/>
                      <a:pt x="96923" y="8888"/>
                    </a:cubicBezTo>
                    <a:cubicBezTo>
                      <a:pt x="95384" y="10370"/>
                      <a:pt x="93846" y="10370"/>
                      <a:pt x="92307" y="10370"/>
                    </a:cubicBezTo>
                    <a:cubicBezTo>
                      <a:pt x="92307" y="10370"/>
                      <a:pt x="89230" y="10370"/>
                      <a:pt x="89230" y="10370"/>
                    </a:cubicBezTo>
                    <a:cubicBezTo>
                      <a:pt x="89230" y="8888"/>
                      <a:pt x="92307" y="8888"/>
                      <a:pt x="93076" y="7407"/>
                    </a:cubicBezTo>
                    <a:cubicBezTo>
                      <a:pt x="94615" y="7407"/>
                      <a:pt x="96153" y="5925"/>
                      <a:pt x="96923" y="4444"/>
                    </a:cubicBezTo>
                    <a:cubicBezTo>
                      <a:pt x="95384" y="8888"/>
                      <a:pt x="79230" y="0"/>
                      <a:pt x="78461" y="2962"/>
                    </a:cubicBezTo>
                    <a:cubicBezTo>
                      <a:pt x="78461" y="4444"/>
                      <a:pt x="80000" y="4444"/>
                      <a:pt x="80769" y="5925"/>
                    </a:cubicBezTo>
                    <a:cubicBezTo>
                      <a:pt x="80769" y="7407"/>
                      <a:pt x="76923" y="2962"/>
                      <a:pt x="76923" y="2962"/>
                    </a:cubicBezTo>
                    <a:cubicBezTo>
                      <a:pt x="75384" y="1481"/>
                      <a:pt x="73076" y="2962"/>
                      <a:pt x="72307" y="2962"/>
                    </a:cubicBezTo>
                    <a:cubicBezTo>
                      <a:pt x="71538" y="2962"/>
                      <a:pt x="69230" y="2962"/>
                      <a:pt x="70000" y="4444"/>
                    </a:cubicBezTo>
                    <a:cubicBezTo>
                      <a:pt x="70769" y="5925"/>
                      <a:pt x="72307" y="10370"/>
                      <a:pt x="73076" y="8888"/>
                    </a:cubicBezTo>
                    <a:cubicBezTo>
                      <a:pt x="73076" y="10370"/>
                      <a:pt x="70000" y="8888"/>
                      <a:pt x="70000" y="7407"/>
                    </a:cubicBezTo>
                    <a:cubicBezTo>
                      <a:pt x="67692" y="7407"/>
                      <a:pt x="66923" y="2962"/>
                      <a:pt x="65384" y="2962"/>
                    </a:cubicBezTo>
                    <a:cubicBezTo>
                      <a:pt x="62307" y="2962"/>
                      <a:pt x="60000" y="2962"/>
                      <a:pt x="57692" y="2962"/>
                    </a:cubicBezTo>
                    <a:cubicBezTo>
                      <a:pt x="53846" y="4444"/>
                      <a:pt x="56153" y="5925"/>
                      <a:pt x="58461" y="7407"/>
                    </a:cubicBezTo>
                    <a:cubicBezTo>
                      <a:pt x="59230" y="8888"/>
                      <a:pt x="60769" y="10370"/>
                      <a:pt x="61538" y="11851"/>
                    </a:cubicBezTo>
                    <a:cubicBezTo>
                      <a:pt x="61538" y="11851"/>
                      <a:pt x="59230" y="14814"/>
                      <a:pt x="59230" y="14814"/>
                    </a:cubicBezTo>
                    <a:cubicBezTo>
                      <a:pt x="58461" y="14814"/>
                      <a:pt x="60000" y="13333"/>
                      <a:pt x="60000" y="13333"/>
                    </a:cubicBezTo>
                    <a:cubicBezTo>
                      <a:pt x="60000" y="11851"/>
                      <a:pt x="54615" y="5925"/>
                      <a:pt x="53846" y="5925"/>
                    </a:cubicBezTo>
                    <a:cubicBezTo>
                      <a:pt x="50769" y="5925"/>
                      <a:pt x="47692" y="4444"/>
                      <a:pt x="44615" y="5925"/>
                    </a:cubicBezTo>
                    <a:cubicBezTo>
                      <a:pt x="44615" y="5925"/>
                      <a:pt x="46153" y="8888"/>
                      <a:pt x="46923" y="8888"/>
                    </a:cubicBezTo>
                    <a:cubicBezTo>
                      <a:pt x="47692" y="8888"/>
                      <a:pt x="49230" y="10370"/>
                      <a:pt x="50769" y="8888"/>
                    </a:cubicBezTo>
                    <a:cubicBezTo>
                      <a:pt x="49230" y="10370"/>
                      <a:pt x="46923" y="11851"/>
                      <a:pt x="45384" y="10370"/>
                    </a:cubicBezTo>
                    <a:cubicBezTo>
                      <a:pt x="44615" y="10370"/>
                      <a:pt x="39230" y="5925"/>
                      <a:pt x="40000" y="7407"/>
                    </a:cubicBezTo>
                    <a:cubicBezTo>
                      <a:pt x="40000" y="5925"/>
                      <a:pt x="43846" y="14814"/>
                      <a:pt x="40769" y="13333"/>
                    </a:cubicBezTo>
                    <a:cubicBezTo>
                      <a:pt x="40000" y="11851"/>
                      <a:pt x="37692" y="10370"/>
                      <a:pt x="36153" y="11851"/>
                    </a:cubicBezTo>
                    <a:cubicBezTo>
                      <a:pt x="36923" y="11851"/>
                      <a:pt x="39230" y="13333"/>
                      <a:pt x="39230" y="13333"/>
                    </a:cubicBezTo>
                    <a:cubicBezTo>
                      <a:pt x="38461" y="14814"/>
                      <a:pt x="35384" y="11851"/>
                      <a:pt x="35384" y="14814"/>
                    </a:cubicBezTo>
                    <a:cubicBezTo>
                      <a:pt x="35384" y="16296"/>
                      <a:pt x="38461" y="17777"/>
                      <a:pt x="39230" y="19259"/>
                    </a:cubicBezTo>
                    <a:cubicBezTo>
                      <a:pt x="41538" y="19259"/>
                      <a:pt x="46923" y="20740"/>
                      <a:pt x="46923" y="25185"/>
                    </a:cubicBezTo>
                    <a:cubicBezTo>
                      <a:pt x="46923" y="23703"/>
                      <a:pt x="41538" y="22222"/>
                      <a:pt x="40000" y="20740"/>
                    </a:cubicBezTo>
                    <a:cubicBezTo>
                      <a:pt x="38461" y="20740"/>
                      <a:pt x="36153" y="16296"/>
                      <a:pt x="34615" y="17777"/>
                    </a:cubicBezTo>
                    <a:cubicBezTo>
                      <a:pt x="34615" y="17777"/>
                      <a:pt x="36923" y="20740"/>
                      <a:pt x="36923" y="20740"/>
                    </a:cubicBezTo>
                    <a:cubicBezTo>
                      <a:pt x="36923" y="20740"/>
                      <a:pt x="34615" y="22222"/>
                      <a:pt x="34615" y="20740"/>
                    </a:cubicBezTo>
                    <a:cubicBezTo>
                      <a:pt x="33076" y="19259"/>
                      <a:pt x="32307" y="17777"/>
                      <a:pt x="30769" y="16296"/>
                    </a:cubicBezTo>
                    <a:cubicBezTo>
                      <a:pt x="30000" y="14814"/>
                      <a:pt x="23846" y="14814"/>
                      <a:pt x="23846" y="14814"/>
                    </a:cubicBezTo>
                    <a:cubicBezTo>
                      <a:pt x="23846" y="16296"/>
                      <a:pt x="26153" y="16296"/>
                      <a:pt x="23846" y="17777"/>
                    </a:cubicBezTo>
                    <a:cubicBezTo>
                      <a:pt x="23076" y="17777"/>
                      <a:pt x="19230" y="20740"/>
                      <a:pt x="19230" y="20740"/>
                    </a:cubicBezTo>
                    <a:cubicBezTo>
                      <a:pt x="20000" y="20740"/>
                      <a:pt x="22307" y="19259"/>
                      <a:pt x="22307" y="19259"/>
                    </a:cubicBezTo>
                    <a:cubicBezTo>
                      <a:pt x="23076" y="20740"/>
                      <a:pt x="26153" y="23703"/>
                      <a:pt x="26153" y="23703"/>
                    </a:cubicBezTo>
                    <a:cubicBezTo>
                      <a:pt x="26153" y="23703"/>
                      <a:pt x="23846" y="22222"/>
                      <a:pt x="23846" y="23703"/>
                    </a:cubicBezTo>
                    <a:cubicBezTo>
                      <a:pt x="23846" y="23703"/>
                      <a:pt x="24615" y="28148"/>
                      <a:pt x="23076" y="25185"/>
                    </a:cubicBezTo>
                    <a:cubicBezTo>
                      <a:pt x="22307" y="23703"/>
                      <a:pt x="21538" y="20740"/>
                      <a:pt x="20000" y="22222"/>
                    </a:cubicBezTo>
                    <a:cubicBezTo>
                      <a:pt x="19230" y="22222"/>
                      <a:pt x="18461" y="25185"/>
                      <a:pt x="17692" y="23703"/>
                    </a:cubicBezTo>
                    <a:cubicBezTo>
                      <a:pt x="16923" y="22222"/>
                      <a:pt x="16153" y="20740"/>
                      <a:pt x="14615" y="20740"/>
                    </a:cubicBezTo>
                    <a:cubicBezTo>
                      <a:pt x="13846" y="20740"/>
                      <a:pt x="11538" y="22222"/>
                      <a:pt x="10769" y="23703"/>
                    </a:cubicBezTo>
                    <a:cubicBezTo>
                      <a:pt x="9230" y="25185"/>
                      <a:pt x="10000" y="26666"/>
                      <a:pt x="7692" y="25185"/>
                    </a:cubicBezTo>
                    <a:cubicBezTo>
                      <a:pt x="6153" y="23703"/>
                      <a:pt x="5384" y="25185"/>
                      <a:pt x="3846" y="25185"/>
                    </a:cubicBezTo>
                    <a:cubicBezTo>
                      <a:pt x="3076" y="26666"/>
                      <a:pt x="0" y="26666"/>
                      <a:pt x="0" y="28148"/>
                    </a:cubicBezTo>
                    <a:cubicBezTo>
                      <a:pt x="0" y="31111"/>
                      <a:pt x="6923" y="28148"/>
                      <a:pt x="6923" y="29629"/>
                    </a:cubicBezTo>
                    <a:cubicBezTo>
                      <a:pt x="6923" y="31111"/>
                      <a:pt x="4615" y="31111"/>
                      <a:pt x="3846" y="32592"/>
                    </a:cubicBezTo>
                    <a:cubicBezTo>
                      <a:pt x="3846" y="31111"/>
                      <a:pt x="7692" y="31111"/>
                      <a:pt x="8461" y="31111"/>
                    </a:cubicBezTo>
                    <a:cubicBezTo>
                      <a:pt x="9230" y="31111"/>
                      <a:pt x="13076" y="31111"/>
                      <a:pt x="13076" y="31111"/>
                    </a:cubicBezTo>
                    <a:cubicBezTo>
                      <a:pt x="13076" y="31111"/>
                      <a:pt x="11538" y="32592"/>
                      <a:pt x="10769" y="32592"/>
                    </a:cubicBezTo>
                    <a:cubicBezTo>
                      <a:pt x="9230" y="32592"/>
                      <a:pt x="8461" y="32592"/>
                      <a:pt x="6923" y="35555"/>
                    </a:cubicBezTo>
                    <a:cubicBezTo>
                      <a:pt x="3846" y="38518"/>
                      <a:pt x="9230" y="38518"/>
                      <a:pt x="10000" y="38518"/>
                    </a:cubicBezTo>
                    <a:cubicBezTo>
                      <a:pt x="13076" y="40000"/>
                      <a:pt x="15384" y="40000"/>
                      <a:pt x="18461" y="38518"/>
                    </a:cubicBezTo>
                    <a:cubicBezTo>
                      <a:pt x="20000" y="37037"/>
                      <a:pt x="23846" y="32592"/>
                      <a:pt x="26153" y="35555"/>
                    </a:cubicBezTo>
                    <a:cubicBezTo>
                      <a:pt x="26153" y="35555"/>
                      <a:pt x="22307" y="38518"/>
                      <a:pt x="22307" y="38518"/>
                    </a:cubicBezTo>
                    <a:cubicBezTo>
                      <a:pt x="20769" y="38518"/>
                      <a:pt x="19230" y="38518"/>
                      <a:pt x="17692" y="40000"/>
                    </a:cubicBezTo>
                    <a:cubicBezTo>
                      <a:pt x="16923" y="40000"/>
                      <a:pt x="15384" y="40000"/>
                      <a:pt x="13846" y="40000"/>
                    </a:cubicBezTo>
                    <a:cubicBezTo>
                      <a:pt x="12307" y="41481"/>
                      <a:pt x="10769" y="40000"/>
                      <a:pt x="9230" y="41481"/>
                    </a:cubicBezTo>
                    <a:cubicBezTo>
                      <a:pt x="10000" y="41481"/>
                      <a:pt x="12307" y="42962"/>
                      <a:pt x="12307" y="42962"/>
                    </a:cubicBezTo>
                    <a:cubicBezTo>
                      <a:pt x="13076" y="44444"/>
                      <a:pt x="13846" y="45925"/>
                      <a:pt x="15384" y="45925"/>
                    </a:cubicBezTo>
                    <a:cubicBezTo>
                      <a:pt x="18461" y="45925"/>
                      <a:pt x="20000" y="41481"/>
                      <a:pt x="23076" y="40000"/>
                    </a:cubicBezTo>
                    <a:cubicBezTo>
                      <a:pt x="23846" y="40000"/>
                      <a:pt x="33846" y="38518"/>
                      <a:pt x="33846" y="37037"/>
                    </a:cubicBezTo>
                    <a:cubicBezTo>
                      <a:pt x="33846" y="38518"/>
                      <a:pt x="29230" y="38518"/>
                      <a:pt x="28461" y="38518"/>
                    </a:cubicBezTo>
                    <a:cubicBezTo>
                      <a:pt x="26153" y="40000"/>
                      <a:pt x="22307" y="41481"/>
                      <a:pt x="20000" y="44444"/>
                    </a:cubicBezTo>
                    <a:cubicBezTo>
                      <a:pt x="17692" y="48888"/>
                      <a:pt x="24615" y="47407"/>
                      <a:pt x="25384" y="47407"/>
                    </a:cubicBezTo>
                    <a:cubicBezTo>
                      <a:pt x="26923" y="47407"/>
                      <a:pt x="28461" y="48888"/>
                      <a:pt x="30000" y="45925"/>
                    </a:cubicBezTo>
                    <a:cubicBezTo>
                      <a:pt x="30769" y="45925"/>
                      <a:pt x="30769" y="44444"/>
                      <a:pt x="30769" y="42962"/>
                    </a:cubicBezTo>
                    <a:cubicBezTo>
                      <a:pt x="31538" y="42962"/>
                      <a:pt x="32307" y="42962"/>
                      <a:pt x="32307" y="44444"/>
                    </a:cubicBezTo>
                    <a:cubicBezTo>
                      <a:pt x="32307" y="44444"/>
                      <a:pt x="32307" y="44444"/>
                      <a:pt x="31538" y="44444"/>
                    </a:cubicBezTo>
                    <a:cubicBezTo>
                      <a:pt x="33076" y="44444"/>
                      <a:pt x="36923" y="41481"/>
                      <a:pt x="38461" y="42962"/>
                    </a:cubicBezTo>
                    <a:cubicBezTo>
                      <a:pt x="37692" y="41481"/>
                      <a:pt x="33846" y="47407"/>
                      <a:pt x="33076" y="47407"/>
                    </a:cubicBezTo>
                    <a:cubicBezTo>
                      <a:pt x="33846" y="48888"/>
                      <a:pt x="38461" y="45925"/>
                      <a:pt x="40000" y="45925"/>
                    </a:cubicBezTo>
                    <a:cubicBezTo>
                      <a:pt x="42307" y="45925"/>
                      <a:pt x="44615" y="44444"/>
                      <a:pt x="46923" y="41481"/>
                    </a:cubicBezTo>
                    <a:cubicBezTo>
                      <a:pt x="47692" y="40000"/>
                      <a:pt x="47692" y="37037"/>
                      <a:pt x="47692" y="37037"/>
                    </a:cubicBezTo>
                    <a:cubicBezTo>
                      <a:pt x="49230" y="37037"/>
                      <a:pt x="49230" y="37037"/>
                      <a:pt x="50000" y="35555"/>
                    </a:cubicBezTo>
                    <a:cubicBezTo>
                      <a:pt x="50769" y="35555"/>
                      <a:pt x="56153" y="29629"/>
                      <a:pt x="56153" y="31111"/>
                    </a:cubicBezTo>
                    <a:cubicBezTo>
                      <a:pt x="56153" y="31111"/>
                      <a:pt x="53076" y="35555"/>
                      <a:pt x="53076" y="35555"/>
                    </a:cubicBezTo>
                    <a:cubicBezTo>
                      <a:pt x="52307" y="37037"/>
                      <a:pt x="49230" y="40000"/>
                      <a:pt x="49230" y="41481"/>
                    </a:cubicBezTo>
                    <a:cubicBezTo>
                      <a:pt x="49230" y="42962"/>
                      <a:pt x="57692" y="41481"/>
                      <a:pt x="57692" y="42962"/>
                    </a:cubicBezTo>
                    <a:cubicBezTo>
                      <a:pt x="57692" y="41481"/>
                      <a:pt x="46153" y="47407"/>
                      <a:pt x="46153" y="45925"/>
                    </a:cubicBezTo>
                    <a:cubicBezTo>
                      <a:pt x="46153" y="45925"/>
                      <a:pt x="53076" y="47407"/>
                      <a:pt x="52307" y="47407"/>
                    </a:cubicBezTo>
                    <a:cubicBezTo>
                      <a:pt x="52307" y="48888"/>
                      <a:pt x="49230" y="48888"/>
                      <a:pt x="48461" y="48888"/>
                    </a:cubicBezTo>
                    <a:cubicBezTo>
                      <a:pt x="46923" y="48888"/>
                      <a:pt x="44615" y="48888"/>
                      <a:pt x="43076" y="50370"/>
                    </a:cubicBezTo>
                    <a:cubicBezTo>
                      <a:pt x="40000" y="50370"/>
                      <a:pt x="36923" y="50370"/>
                      <a:pt x="33846" y="51851"/>
                    </a:cubicBezTo>
                    <a:cubicBezTo>
                      <a:pt x="33076" y="51851"/>
                      <a:pt x="33076" y="53333"/>
                      <a:pt x="34615" y="53333"/>
                    </a:cubicBezTo>
                    <a:cubicBezTo>
                      <a:pt x="35384" y="54814"/>
                      <a:pt x="37692" y="56296"/>
                      <a:pt x="38461" y="57777"/>
                    </a:cubicBezTo>
                    <a:cubicBezTo>
                      <a:pt x="40000" y="60740"/>
                      <a:pt x="38461" y="63703"/>
                      <a:pt x="40769" y="63703"/>
                    </a:cubicBezTo>
                    <a:cubicBezTo>
                      <a:pt x="41538" y="62222"/>
                      <a:pt x="43846" y="63703"/>
                      <a:pt x="44615" y="62222"/>
                    </a:cubicBezTo>
                    <a:cubicBezTo>
                      <a:pt x="37692" y="69629"/>
                      <a:pt x="33846" y="53333"/>
                      <a:pt x="28461" y="53333"/>
                    </a:cubicBezTo>
                    <a:cubicBezTo>
                      <a:pt x="26923" y="53333"/>
                      <a:pt x="20000" y="50370"/>
                      <a:pt x="20000" y="53333"/>
                    </a:cubicBezTo>
                    <a:cubicBezTo>
                      <a:pt x="20000" y="53333"/>
                      <a:pt x="19230" y="56296"/>
                      <a:pt x="19230" y="56296"/>
                    </a:cubicBezTo>
                    <a:cubicBezTo>
                      <a:pt x="20000" y="56296"/>
                      <a:pt x="24615" y="56296"/>
                      <a:pt x="24615" y="57777"/>
                    </a:cubicBezTo>
                    <a:cubicBezTo>
                      <a:pt x="24615" y="57777"/>
                      <a:pt x="20000" y="57777"/>
                      <a:pt x="20000" y="60740"/>
                    </a:cubicBezTo>
                    <a:cubicBezTo>
                      <a:pt x="20000" y="62222"/>
                      <a:pt x="24615" y="62222"/>
                      <a:pt x="26153" y="63703"/>
                    </a:cubicBezTo>
                    <a:cubicBezTo>
                      <a:pt x="26923" y="65185"/>
                      <a:pt x="27692" y="66666"/>
                      <a:pt x="28461" y="68148"/>
                    </a:cubicBezTo>
                    <a:cubicBezTo>
                      <a:pt x="29230" y="71111"/>
                      <a:pt x="30769" y="72592"/>
                      <a:pt x="32307" y="74074"/>
                    </a:cubicBezTo>
                    <a:cubicBezTo>
                      <a:pt x="33846" y="75555"/>
                      <a:pt x="34615" y="75555"/>
                      <a:pt x="36153" y="74074"/>
                    </a:cubicBezTo>
                    <a:cubicBezTo>
                      <a:pt x="36923" y="74074"/>
                      <a:pt x="38461" y="72592"/>
                      <a:pt x="39230" y="74074"/>
                    </a:cubicBezTo>
                    <a:cubicBezTo>
                      <a:pt x="39230" y="74074"/>
                      <a:pt x="38461" y="77037"/>
                      <a:pt x="38461" y="77037"/>
                    </a:cubicBezTo>
                    <a:cubicBezTo>
                      <a:pt x="36923" y="77037"/>
                      <a:pt x="34615" y="75555"/>
                      <a:pt x="33846" y="77037"/>
                    </a:cubicBezTo>
                    <a:cubicBezTo>
                      <a:pt x="33846" y="75555"/>
                      <a:pt x="36923" y="80000"/>
                      <a:pt x="36923" y="80000"/>
                    </a:cubicBezTo>
                    <a:cubicBezTo>
                      <a:pt x="36923" y="81481"/>
                      <a:pt x="33076" y="78518"/>
                      <a:pt x="33076" y="78518"/>
                    </a:cubicBezTo>
                    <a:cubicBezTo>
                      <a:pt x="30769" y="75555"/>
                      <a:pt x="29230" y="75555"/>
                      <a:pt x="26923" y="75555"/>
                    </a:cubicBezTo>
                    <a:cubicBezTo>
                      <a:pt x="25384" y="75555"/>
                      <a:pt x="24615" y="75555"/>
                      <a:pt x="23076" y="77037"/>
                    </a:cubicBezTo>
                    <a:cubicBezTo>
                      <a:pt x="21538" y="78518"/>
                      <a:pt x="20769" y="77037"/>
                      <a:pt x="20000" y="78518"/>
                    </a:cubicBezTo>
                    <a:cubicBezTo>
                      <a:pt x="19230" y="80000"/>
                      <a:pt x="19230" y="81481"/>
                      <a:pt x="17692" y="81481"/>
                    </a:cubicBezTo>
                    <a:cubicBezTo>
                      <a:pt x="16923" y="82962"/>
                      <a:pt x="16153" y="87407"/>
                      <a:pt x="17692" y="87407"/>
                    </a:cubicBezTo>
                    <a:cubicBezTo>
                      <a:pt x="19230" y="87407"/>
                      <a:pt x="20769" y="85925"/>
                      <a:pt x="20769" y="87407"/>
                    </a:cubicBezTo>
                    <a:cubicBezTo>
                      <a:pt x="21538" y="90370"/>
                      <a:pt x="24615" y="88888"/>
                      <a:pt x="24615" y="87407"/>
                    </a:cubicBezTo>
                    <a:cubicBezTo>
                      <a:pt x="25384" y="87407"/>
                      <a:pt x="26923" y="82962"/>
                      <a:pt x="26923" y="81481"/>
                    </a:cubicBezTo>
                    <a:cubicBezTo>
                      <a:pt x="26923" y="82962"/>
                      <a:pt x="26923" y="82962"/>
                      <a:pt x="26923" y="84444"/>
                    </a:cubicBezTo>
                    <a:cubicBezTo>
                      <a:pt x="26923" y="84444"/>
                      <a:pt x="27692" y="84444"/>
                      <a:pt x="27692" y="84444"/>
                    </a:cubicBezTo>
                    <a:cubicBezTo>
                      <a:pt x="27692" y="84444"/>
                      <a:pt x="26923" y="85925"/>
                      <a:pt x="26923" y="87407"/>
                    </a:cubicBezTo>
                    <a:cubicBezTo>
                      <a:pt x="26923" y="87407"/>
                      <a:pt x="26923" y="87407"/>
                      <a:pt x="27692" y="87407"/>
                    </a:cubicBezTo>
                    <a:cubicBezTo>
                      <a:pt x="27692" y="87407"/>
                      <a:pt x="25384" y="88888"/>
                      <a:pt x="26153" y="88888"/>
                    </a:cubicBezTo>
                    <a:cubicBezTo>
                      <a:pt x="26153" y="88888"/>
                      <a:pt x="26153" y="88888"/>
                      <a:pt x="26153" y="88888"/>
                    </a:cubicBezTo>
                    <a:cubicBezTo>
                      <a:pt x="26153" y="90370"/>
                      <a:pt x="23846" y="88888"/>
                      <a:pt x="23076" y="90370"/>
                    </a:cubicBezTo>
                    <a:cubicBezTo>
                      <a:pt x="23846" y="90370"/>
                      <a:pt x="26923" y="90370"/>
                      <a:pt x="27692" y="91851"/>
                    </a:cubicBezTo>
                    <a:cubicBezTo>
                      <a:pt x="27692" y="91851"/>
                      <a:pt x="23846" y="96296"/>
                      <a:pt x="24615" y="96296"/>
                    </a:cubicBezTo>
                    <a:cubicBezTo>
                      <a:pt x="24615" y="97777"/>
                      <a:pt x="28461" y="96296"/>
                      <a:pt x="28461" y="96296"/>
                    </a:cubicBezTo>
                    <a:cubicBezTo>
                      <a:pt x="28461" y="96296"/>
                      <a:pt x="27692" y="96296"/>
                      <a:pt x="27692" y="96296"/>
                    </a:cubicBezTo>
                    <a:cubicBezTo>
                      <a:pt x="27692" y="97777"/>
                      <a:pt x="31538" y="96296"/>
                      <a:pt x="32307" y="94814"/>
                    </a:cubicBezTo>
                    <a:cubicBezTo>
                      <a:pt x="32307" y="94814"/>
                      <a:pt x="35384" y="87407"/>
                      <a:pt x="36153" y="88888"/>
                    </a:cubicBezTo>
                    <a:cubicBezTo>
                      <a:pt x="36923" y="90370"/>
                      <a:pt x="30769" y="99259"/>
                      <a:pt x="29230" y="100740"/>
                    </a:cubicBezTo>
                    <a:cubicBezTo>
                      <a:pt x="26923" y="100740"/>
                      <a:pt x="25384" y="100740"/>
                      <a:pt x="23076" y="97777"/>
                    </a:cubicBezTo>
                    <a:cubicBezTo>
                      <a:pt x="21538" y="96296"/>
                      <a:pt x="21538" y="93333"/>
                      <a:pt x="20000" y="93333"/>
                    </a:cubicBezTo>
                    <a:cubicBezTo>
                      <a:pt x="18461" y="91851"/>
                      <a:pt x="16923" y="91851"/>
                      <a:pt x="15384" y="91851"/>
                    </a:cubicBezTo>
                    <a:cubicBezTo>
                      <a:pt x="13076" y="91851"/>
                      <a:pt x="13076" y="93333"/>
                      <a:pt x="14615" y="96296"/>
                    </a:cubicBezTo>
                    <a:cubicBezTo>
                      <a:pt x="15384" y="97777"/>
                      <a:pt x="15384" y="99259"/>
                      <a:pt x="16923" y="99259"/>
                    </a:cubicBezTo>
                    <a:cubicBezTo>
                      <a:pt x="19230" y="99259"/>
                      <a:pt x="16923" y="99259"/>
                      <a:pt x="16923" y="100740"/>
                    </a:cubicBezTo>
                    <a:cubicBezTo>
                      <a:pt x="16923" y="100740"/>
                      <a:pt x="20000" y="103703"/>
                      <a:pt x="20000" y="10370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6" name="Shape 2481">
                <a:extLst>
                  <a:ext uri="{FF2B5EF4-FFF2-40B4-BE49-F238E27FC236}">
                    <a16:creationId xmlns:a16="http://schemas.microsoft.com/office/drawing/2014/main" id="{CAAA03FF-EA37-C5A8-42BD-DEB85971923B}"/>
                  </a:ext>
                  <a:ext uri="{C183D7F6-B498-43B3-948B-1728B52AA6E4}">
                    <adec:decorative xmlns:adec="http://schemas.microsoft.com/office/drawing/2017/decorative" val="1"/>
                  </a:ext>
                </a:extLst>
              </p:cNvPr>
              <p:cNvSpPr/>
              <p:nvPr/>
            </p:nvSpPr>
            <p:spPr>
              <a:xfrm>
                <a:off x="6385649" y="2421447"/>
                <a:ext cx="48444" cy="18780"/>
              </a:xfrm>
              <a:custGeom>
                <a:avLst/>
                <a:gdLst/>
                <a:ahLst/>
                <a:cxnLst/>
                <a:rect l="0" t="0" r="0" b="0"/>
                <a:pathLst>
                  <a:path w="120000" h="120000" extrusionOk="0">
                    <a:moveTo>
                      <a:pt x="111428" y="96000"/>
                    </a:moveTo>
                    <a:cubicBezTo>
                      <a:pt x="102857" y="72000"/>
                      <a:pt x="111428" y="72000"/>
                      <a:pt x="94285" y="48000"/>
                    </a:cubicBezTo>
                    <a:cubicBezTo>
                      <a:pt x="85714" y="48000"/>
                      <a:pt x="77142" y="48000"/>
                      <a:pt x="68571" y="48000"/>
                    </a:cubicBezTo>
                    <a:cubicBezTo>
                      <a:pt x="59999" y="48000"/>
                      <a:pt x="17142" y="0"/>
                      <a:pt x="8571" y="24000"/>
                    </a:cubicBezTo>
                    <a:cubicBezTo>
                      <a:pt x="8571" y="24000"/>
                      <a:pt x="25714" y="48000"/>
                      <a:pt x="17142" y="48000"/>
                    </a:cubicBezTo>
                    <a:cubicBezTo>
                      <a:pt x="17142" y="72000"/>
                      <a:pt x="0" y="96000"/>
                      <a:pt x="0" y="72000"/>
                    </a:cubicBezTo>
                    <a:cubicBezTo>
                      <a:pt x="0" y="96000"/>
                      <a:pt x="17142" y="72000"/>
                      <a:pt x="25714" y="72000"/>
                    </a:cubicBezTo>
                    <a:cubicBezTo>
                      <a:pt x="34285" y="72000"/>
                      <a:pt x="51428" y="96000"/>
                      <a:pt x="68571" y="96000"/>
                    </a:cubicBezTo>
                    <a:cubicBezTo>
                      <a:pt x="77142" y="96000"/>
                      <a:pt x="111428" y="96000"/>
                      <a:pt x="111428" y="96000"/>
                    </a:cubicBezTo>
                    <a:cubicBezTo>
                      <a:pt x="102857" y="72000"/>
                      <a:pt x="119999" y="120000"/>
                      <a:pt x="111428"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7" name="Shape 2482">
                <a:extLst>
                  <a:ext uri="{FF2B5EF4-FFF2-40B4-BE49-F238E27FC236}">
                    <a16:creationId xmlns:a16="http://schemas.microsoft.com/office/drawing/2014/main" id="{49AF2CDB-C1E7-1732-BCEB-E7A44092397B}"/>
                  </a:ext>
                  <a:ext uri="{C183D7F6-B498-43B3-948B-1728B52AA6E4}">
                    <adec:decorative xmlns:adec="http://schemas.microsoft.com/office/drawing/2017/decorative" val="1"/>
                  </a:ext>
                </a:extLst>
              </p:cNvPr>
              <p:cNvSpPr/>
              <p:nvPr/>
            </p:nvSpPr>
            <p:spPr>
              <a:xfrm>
                <a:off x="6250952" y="2436469"/>
                <a:ext cx="20087" cy="7512"/>
              </a:xfrm>
              <a:custGeom>
                <a:avLst/>
                <a:gdLst/>
                <a:ahLst/>
                <a:cxnLst/>
                <a:rect l="0" t="0" r="0" b="0"/>
                <a:pathLst>
                  <a:path w="120000" h="120000" extrusionOk="0">
                    <a:moveTo>
                      <a:pt x="100000" y="60000"/>
                    </a:moveTo>
                    <a:cubicBezTo>
                      <a:pt x="80000" y="120000"/>
                      <a:pt x="0" y="0"/>
                      <a:pt x="40000" y="0"/>
                    </a:cubicBezTo>
                    <a:cubicBezTo>
                      <a:pt x="60000" y="0"/>
                      <a:pt x="120000" y="60000"/>
                      <a:pt x="10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8" name="Shape 2483">
                <a:extLst>
                  <a:ext uri="{FF2B5EF4-FFF2-40B4-BE49-F238E27FC236}">
                    <a16:creationId xmlns:a16="http://schemas.microsoft.com/office/drawing/2014/main" id="{7F5BCC16-189B-FD61-CA96-ADC7E046FCDC}"/>
                  </a:ext>
                  <a:ext uri="{C183D7F6-B498-43B3-948B-1728B52AA6E4}">
                    <adec:decorative xmlns:adec="http://schemas.microsoft.com/office/drawing/2017/decorative" val="1"/>
                  </a:ext>
                </a:extLst>
              </p:cNvPr>
              <p:cNvSpPr/>
              <p:nvPr/>
            </p:nvSpPr>
            <p:spPr>
              <a:xfrm>
                <a:off x="6340750" y="2550400"/>
                <a:ext cx="20087" cy="11269"/>
              </a:xfrm>
              <a:custGeom>
                <a:avLst/>
                <a:gdLst/>
                <a:ahLst/>
                <a:cxnLst/>
                <a:rect l="0" t="0" r="0" b="0"/>
                <a:pathLst>
                  <a:path w="120000" h="120000" extrusionOk="0">
                    <a:moveTo>
                      <a:pt x="80000" y="40000"/>
                    </a:moveTo>
                    <a:cubicBezTo>
                      <a:pt x="60000" y="0"/>
                      <a:pt x="0" y="80000"/>
                      <a:pt x="20000" y="80000"/>
                    </a:cubicBezTo>
                    <a:cubicBezTo>
                      <a:pt x="40000" y="120000"/>
                      <a:pt x="120000" y="40000"/>
                      <a:pt x="8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29" name="Shape 2484">
                <a:extLst>
                  <a:ext uri="{FF2B5EF4-FFF2-40B4-BE49-F238E27FC236}">
                    <a16:creationId xmlns:a16="http://schemas.microsoft.com/office/drawing/2014/main" id="{6D05BAFF-D7EE-D87E-CE29-B812AD28914A}"/>
                  </a:ext>
                  <a:ext uri="{C183D7F6-B498-43B3-948B-1728B52AA6E4}">
                    <adec:decorative xmlns:adec="http://schemas.microsoft.com/office/drawing/2017/decorative" val="1"/>
                  </a:ext>
                </a:extLst>
              </p:cNvPr>
              <p:cNvSpPr/>
              <p:nvPr/>
            </p:nvSpPr>
            <p:spPr>
              <a:xfrm>
                <a:off x="5162735" y="3061210"/>
                <a:ext cx="17723" cy="15024"/>
              </a:xfrm>
              <a:custGeom>
                <a:avLst/>
                <a:gdLst/>
                <a:ahLst/>
                <a:cxnLst/>
                <a:rect l="0" t="0" r="0" b="0"/>
                <a:pathLst>
                  <a:path w="120000" h="120000" extrusionOk="0">
                    <a:moveTo>
                      <a:pt x="96000" y="30000"/>
                    </a:moveTo>
                    <a:cubicBezTo>
                      <a:pt x="72000" y="0"/>
                      <a:pt x="0" y="120000"/>
                      <a:pt x="24000" y="120000"/>
                    </a:cubicBezTo>
                    <a:cubicBezTo>
                      <a:pt x="24000" y="120000"/>
                      <a:pt x="120000" y="30000"/>
                      <a:pt x="96000" y="3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0" name="Shape 2485">
                <a:extLst>
                  <a:ext uri="{FF2B5EF4-FFF2-40B4-BE49-F238E27FC236}">
                    <a16:creationId xmlns:a16="http://schemas.microsoft.com/office/drawing/2014/main" id="{2E91C535-7399-C785-4F39-E5323FBD6583}"/>
                  </a:ext>
                  <a:ext uri="{C183D7F6-B498-43B3-948B-1728B52AA6E4}">
                    <adec:decorative xmlns:adec="http://schemas.microsoft.com/office/drawing/2017/decorative" val="1"/>
                  </a:ext>
                </a:extLst>
              </p:cNvPr>
              <p:cNvSpPr/>
              <p:nvPr/>
            </p:nvSpPr>
            <p:spPr>
              <a:xfrm>
                <a:off x="5187549" y="3057453"/>
                <a:ext cx="3545" cy="3757"/>
              </a:xfrm>
              <a:custGeom>
                <a:avLst/>
                <a:gdLst/>
                <a:ahLst/>
                <a:cxnLst/>
                <a:rect l="0" t="0" r="0" b="0"/>
                <a:pathLst>
                  <a:path w="120000" h="120000" extrusionOk="0">
                    <a:moveTo>
                      <a:pt x="0" y="0"/>
                    </a:moveTo>
                    <a:cubicBezTo>
                      <a:pt x="0" y="120000"/>
                      <a:pt x="120000" y="120000"/>
                      <a:pt x="120000" y="120000"/>
                    </a:cubicBezTo>
                    <a:cubicBezTo>
                      <a:pt x="120000" y="0"/>
                      <a:pt x="0" y="0"/>
                      <a:pt x="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1" name="Shape 2486">
                <a:extLst>
                  <a:ext uri="{FF2B5EF4-FFF2-40B4-BE49-F238E27FC236}">
                    <a16:creationId xmlns:a16="http://schemas.microsoft.com/office/drawing/2014/main" id="{F7BDBC7A-BDE3-7D3C-2379-9C092835A8BB}"/>
                  </a:ext>
                  <a:ext uri="{C183D7F6-B498-43B3-948B-1728B52AA6E4}">
                    <adec:decorative xmlns:adec="http://schemas.microsoft.com/office/drawing/2017/decorative" val="1"/>
                  </a:ext>
                </a:extLst>
              </p:cNvPr>
              <p:cNvSpPr/>
              <p:nvPr/>
            </p:nvSpPr>
            <p:spPr>
              <a:xfrm>
                <a:off x="4834261" y="3061210"/>
                <a:ext cx="23631" cy="22535"/>
              </a:xfrm>
              <a:custGeom>
                <a:avLst/>
                <a:gdLst/>
                <a:ahLst/>
                <a:cxnLst/>
                <a:rect l="0" t="0" r="0" b="0"/>
                <a:pathLst>
                  <a:path w="120000" h="120000" extrusionOk="0">
                    <a:moveTo>
                      <a:pt x="85714" y="40000"/>
                    </a:moveTo>
                    <a:cubicBezTo>
                      <a:pt x="119999" y="0"/>
                      <a:pt x="34285" y="0"/>
                      <a:pt x="17142" y="40000"/>
                    </a:cubicBezTo>
                    <a:cubicBezTo>
                      <a:pt x="0" y="60000"/>
                      <a:pt x="68571" y="100000"/>
                      <a:pt x="85714" y="40000"/>
                    </a:cubicBezTo>
                    <a:cubicBezTo>
                      <a:pt x="102857" y="20000"/>
                      <a:pt x="51428" y="120000"/>
                      <a:pt x="85714"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2" name="Shape 2487">
                <a:extLst>
                  <a:ext uri="{FF2B5EF4-FFF2-40B4-BE49-F238E27FC236}">
                    <a16:creationId xmlns:a16="http://schemas.microsoft.com/office/drawing/2014/main" id="{83108B41-5EF5-B4B4-A08C-5B743208731B}"/>
                  </a:ext>
                  <a:ext uri="{C183D7F6-B498-43B3-948B-1728B52AA6E4}">
                    <adec:decorative xmlns:adec="http://schemas.microsoft.com/office/drawing/2017/decorative" val="1"/>
                  </a:ext>
                </a:extLst>
              </p:cNvPr>
              <p:cNvSpPr/>
              <p:nvPr/>
            </p:nvSpPr>
            <p:spPr>
              <a:xfrm>
                <a:off x="9932690" y="4367027"/>
                <a:ext cx="7089" cy="3757"/>
              </a:xfrm>
              <a:custGeom>
                <a:avLst/>
                <a:gdLst/>
                <a:ahLst/>
                <a:cxnLst/>
                <a:rect l="0" t="0" r="0" b="0"/>
                <a:pathLst>
                  <a:path w="120000" h="120000" extrusionOk="0">
                    <a:moveTo>
                      <a:pt x="120000" y="0"/>
                    </a:moveTo>
                    <a:cubicBezTo>
                      <a:pt x="120000" y="120000"/>
                      <a:pt x="0" y="0"/>
                      <a:pt x="0" y="0"/>
                    </a:cubicBezTo>
                    <a:cubicBezTo>
                      <a:pt x="60000" y="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3" name="Shape 2488">
                <a:extLst>
                  <a:ext uri="{FF2B5EF4-FFF2-40B4-BE49-F238E27FC236}">
                    <a16:creationId xmlns:a16="http://schemas.microsoft.com/office/drawing/2014/main" id="{89D5D5EA-630E-B2A0-49B8-129470A1AF4F}"/>
                  </a:ext>
                  <a:ext uri="{C183D7F6-B498-43B3-948B-1728B52AA6E4}">
                    <adec:decorative xmlns:adec="http://schemas.microsoft.com/office/drawing/2017/decorative" val="1"/>
                  </a:ext>
                </a:extLst>
              </p:cNvPr>
              <p:cNvSpPr/>
              <p:nvPr/>
            </p:nvSpPr>
            <p:spPr>
              <a:xfrm>
                <a:off x="9887791" y="4359515"/>
                <a:ext cx="7089" cy="7512"/>
              </a:xfrm>
              <a:custGeom>
                <a:avLst/>
                <a:gdLst/>
                <a:ahLst/>
                <a:cxnLst/>
                <a:rect l="0" t="0" r="0" b="0"/>
                <a:pathLst>
                  <a:path w="120000" h="120000" extrusionOk="0">
                    <a:moveTo>
                      <a:pt x="120000" y="0"/>
                    </a:moveTo>
                    <a:cubicBezTo>
                      <a:pt x="120000" y="60000"/>
                      <a:pt x="0" y="120000"/>
                      <a:pt x="0" y="60000"/>
                    </a:cubicBezTo>
                    <a:cubicBezTo>
                      <a:pt x="0" y="0"/>
                      <a:pt x="120000" y="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4" name="Shape 2489">
                <a:extLst>
                  <a:ext uri="{FF2B5EF4-FFF2-40B4-BE49-F238E27FC236}">
                    <a16:creationId xmlns:a16="http://schemas.microsoft.com/office/drawing/2014/main" id="{FC3B4226-8898-E257-6C33-24562D084E29}"/>
                  </a:ext>
                  <a:ext uri="{C183D7F6-B498-43B3-948B-1728B52AA6E4}">
                    <adec:decorative xmlns:adec="http://schemas.microsoft.com/office/drawing/2017/decorative" val="1"/>
                  </a:ext>
                </a:extLst>
              </p:cNvPr>
              <p:cNvSpPr/>
              <p:nvPr/>
            </p:nvSpPr>
            <p:spPr>
              <a:xfrm>
                <a:off x="10043757" y="5014303"/>
                <a:ext cx="23631" cy="18780"/>
              </a:xfrm>
              <a:custGeom>
                <a:avLst/>
                <a:gdLst/>
                <a:ahLst/>
                <a:cxnLst/>
                <a:rect l="0" t="0" r="0" b="0"/>
                <a:pathLst>
                  <a:path w="120000" h="120000" extrusionOk="0">
                    <a:moveTo>
                      <a:pt x="102857" y="48000"/>
                    </a:moveTo>
                    <a:cubicBezTo>
                      <a:pt x="119999" y="0"/>
                      <a:pt x="0" y="24000"/>
                      <a:pt x="17142" y="48000"/>
                    </a:cubicBezTo>
                    <a:cubicBezTo>
                      <a:pt x="17142" y="72000"/>
                      <a:pt x="85714" y="120000"/>
                      <a:pt x="102857" y="4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5" name="Shape 2490">
                <a:extLst>
                  <a:ext uri="{FF2B5EF4-FFF2-40B4-BE49-F238E27FC236}">
                    <a16:creationId xmlns:a16="http://schemas.microsoft.com/office/drawing/2014/main" id="{0CFBCEE6-BC0A-1EDA-0528-5C9511D8B85C}"/>
                  </a:ext>
                  <a:ext uri="{C183D7F6-B498-43B3-948B-1728B52AA6E4}">
                    <adec:decorative xmlns:adec="http://schemas.microsoft.com/office/drawing/2017/decorative" val="1"/>
                  </a:ext>
                </a:extLst>
              </p:cNvPr>
              <p:cNvSpPr/>
              <p:nvPr/>
            </p:nvSpPr>
            <p:spPr>
              <a:xfrm>
                <a:off x="7999660" y="2818325"/>
                <a:ext cx="1183" cy="1253"/>
              </a:xfrm>
              <a:prstGeom prst="rect">
                <a:avLst/>
              </a:pr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6" name="Shape 2491">
                <a:extLst>
                  <a:ext uri="{FF2B5EF4-FFF2-40B4-BE49-F238E27FC236}">
                    <a16:creationId xmlns:a16="http://schemas.microsoft.com/office/drawing/2014/main" id="{01F4AE12-173C-E314-E803-ED4364C6E44F}"/>
                  </a:ext>
                  <a:ext uri="{C183D7F6-B498-43B3-948B-1728B52AA6E4}">
                    <adec:decorative xmlns:adec="http://schemas.microsoft.com/office/drawing/2017/decorative" val="1"/>
                  </a:ext>
                </a:extLst>
              </p:cNvPr>
              <p:cNvSpPr/>
              <p:nvPr/>
            </p:nvSpPr>
            <p:spPr>
              <a:xfrm>
                <a:off x="6814555" y="4904129"/>
                <a:ext cx="35447" cy="32552"/>
              </a:xfrm>
              <a:custGeom>
                <a:avLst/>
                <a:gdLst/>
                <a:ahLst/>
                <a:cxnLst/>
                <a:rect l="0" t="0" r="0" b="0"/>
                <a:pathLst>
                  <a:path w="120000" h="120000" extrusionOk="0">
                    <a:moveTo>
                      <a:pt x="48000" y="53333"/>
                    </a:moveTo>
                    <a:cubicBezTo>
                      <a:pt x="48000" y="66666"/>
                      <a:pt x="12000" y="93333"/>
                      <a:pt x="0" y="106666"/>
                    </a:cubicBezTo>
                    <a:cubicBezTo>
                      <a:pt x="0" y="120000"/>
                      <a:pt x="24000" y="106666"/>
                      <a:pt x="24000" y="106666"/>
                    </a:cubicBezTo>
                    <a:cubicBezTo>
                      <a:pt x="36000" y="93333"/>
                      <a:pt x="48000" y="80000"/>
                      <a:pt x="60000" y="66666"/>
                    </a:cubicBezTo>
                    <a:cubicBezTo>
                      <a:pt x="72000" y="53333"/>
                      <a:pt x="120000" y="0"/>
                      <a:pt x="96000" y="0"/>
                    </a:cubicBezTo>
                    <a:cubicBezTo>
                      <a:pt x="84000" y="0"/>
                      <a:pt x="48000" y="40000"/>
                      <a:pt x="48000" y="53333"/>
                    </a:cubicBezTo>
                    <a:cubicBezTo>
                      <a:pt x="48000" y="66666"/>
                      <a:pt x="48000" y="40000"/>
                      <a:pt x="48000" y="5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7" name="Shape 2492">
                <a:extLst>
                  <a:ext uri="{FF2B5EF4-FFF2-40B4-BE49-F238E27FC236}">
                    <a16:creationId xmlns:a16="http://schemas.microsoft.com/office/drawing/2014/main" id="{527D38C5-85B7-E150-6FE2-03EDA025EB81}"/>
                  </a:ext>
                  <a:ext uri="{C183D7F6-B498-43B3-948B-1728B52AA6E4}">
                    <adec:decorative xmlns:adec="http://schemas.microsoft.com/office/drawing/2017/decorative" val="1"/>
                  </a:ext>
                </a:extLst>
              </p:cNvPr>
              <p:cNvSpPr/>
              <p:nvPr/>
            </p:nvSpPr>
            <p:spPr>
              <a:xfrm>
                <a:off x="6281672" y="3421781"/>
                <a:ext cx="24812" cy="11269"/>
              </a:xfrm>
              <a:custGeom>
                <a:avLst/>
                <a:gdLst/>
                <a:ahLst/>
                <a:cxnLst/>
                <a:rect l="0" t="0" r="0" b="0"/>
                <a:pathLst>
                  <a:path w="120000" h="120000" extrusionOk="0">
                    <a:moveTo>
                      <a:pt x="119999" y="40000"/>
                    </a:moveTo>
                    <a:cubicBezTo>
                      <a:pt x="119999" y="0"/>
                      <a:pt x="0" y="0"/>
                      <a:pt x="17142" y="0"/>
                    </a:cubicBezTo>
                    <a:cubicBezTo>
                      <a:pt x="34285" y="0"/>
                      <a:pt x="102857" y="120000"/>
                      <a:pt x="119999"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8" name="Shape 2493">
                <a:extLst>
                  <a:ext uri="{FF2B5EF4-FFF2-40B4-BE49-F238E27FC236}">
                    <a16:creationId xmlns:a16="http://schemas.microsoft.com/office/drawing/2014/main" id="{0D910A04-D08F-3726-C8B3-5F097249BDBC}"/>
                  </a:ext>
                  <a:ext uri="{C183D7F6-B498-43B3-948B-1728B52AA6E4}">
                    <adec:decorative xmlns:adec="http://schemas.microsoft.com/office/drawing/2017/decorative" val="1"/>
                  </a:ext>
                </a:extLst>
              </p:cNvPr>
              <p:cNvSpPr/>
              <p:nvPr/>
            </p:nvSpPr>
            <p:spPr>
              <a:xfrm>
                <a:off x="6527435" y="5399912"/>
                <a:ext cx="62623" cy="58843"/>
              </a:xfrm>
              <a:custGeom>
                <a:avLst/>
                <a:gdLst/>
                <a:ahLst/>
                <a:cxnLst/>
                <a:rect l="0" t="0" r="0" b="0"/>
                <a:pathLst>
                  <a:path w="120000" h="120000" extrusionOk="0">
                    <a:moveTo>
                      <a:pt x="113333" y="105000"/>
                    </a:moveTo>
                    <a:cubicBezTo>
                      <a:pt x="86666" y="105000"/>
                      <a:pt x="73333" y="82500"/>
                      <a:pt x="53333" y="67500"/>
                    </a:cubicBezTo>
                    <a:cubicBezTo>
                      <a:pt x="46666" y="52500"/>
                      <a:pt x="33333" y="45000"/>
                      <a:pt x="26666" y="37500"/>
                    </a:cubicBezTo>
                    <a:cubicBezTo>
                      <a:pt x="20000" y="37500"/>
                      <a:pt x="6666" y="30000"/>
                      <a:pt x="6666" y="22500"/>
                    </a:cubicBezTo>
                    <a:cubicBezTo>
                      <a:pt x="6666" y="22500"/>
                      <a:pt x="13333" y="22500"/>
                      <a:pt x="13333" y="15000"/>
                    </a:cubicBezTo>
                    <a:cubicBezTo>
                      <a:pt x="20000" y="15000"/>
                      <a:pt x="6666" y="0"/>
                      <a:pt x="0" y="0"/>
                    </a:cubicBezTo>
                    <a:cubicBezTo>
                      <a:pt x="0" y="37500"/>
                      <a:pt x="0" y="75000"/>
                      <a:pt x="0" y="105000"/>
                    </a:cubicBezTo>
                    <a:cubicBezTo>
                      <a:pt x="0" y="112500"/>
                      <a:pt x="40000" y="112500"/>
                      <a:pt x="46666" y="112500"/>
                    </a:cubicBezTo>
                    <a:cubicBezTo>
                      <a:pt x="53333" y="112500"/>
                      <a:pt x="60000" y="112500"/>
                      <a:pt x="66666" y="120000"/>
                    </a:cubicBezTo>
                    <a:cubicBezTo>
                      <a:pt x="80000" y="120000"/>
                      <a:pt x="80000" y="120000"/>
                      <a:pt x="86666" y="112500"/>
                    </a:cubicBezTo>
                    <a:cubicBezTo>
                      <a:pt x="93333" y="112500"/>
                      <a:pt x="120000" y="112500"/>
                      <a:pt x="120000" y="105000"/>
                    </a:cubicBezTo>
                    <a:cubicBezTo>
                      <a:pt x="120000" y="105000"/>
                      <a:pt x="120000" y="97500"/>
                      <a:pt x="113333" y="10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39" name="Shape 2494">
                <a:extLst>
                  <a:ext uri="{FF2B5EF4-FFF2-40B4-BE49-F238E27FC236}">
                    <a16:creationId xmlns:a16="http://schemas.microsoft.com/office/drawing/2014/main" id="{1FE87A66-5848-3995-7B3E-347DF512C090}"/>
                  </a:ext>
                  <a:ext uri="{C183D7F6-B498-43B3-948B-1728B52AA6E4}">
                    <adec:decorative xmlns:adec="http://schemas.microsoft.com/office/drawing/2017/decorative" val="1"/>
                  </a:ext>
                </a:extLst>
              </p:cNvPr>
              <p:cNvSpPr/>
              <p:nvPr/>
            </p:nvSpPr>
            <p:spPr>
              <a:xfrm>
                <a:off x="6461270" y="5392402"/>
                <a:ext cx="103977" cy="85134"/>
              </a:xfrm>
              <a:custGeom>
                <a:avLst/>
                <a:gdLst/>
                <a:ahLst/>
                <a:cxnLst/>
                <a:rect l="0" t="0" r="0" b="0"/>
                <a:pathLst>
                  <a:path w="120000" h="120000" extrusionOk="0">
                    <a:moveTo>
                      <a:pt x="76000" y="88695"/>
                    </a:moveTo>
                    <a:cubicBezTo>
                      <a:pt x="76000" y="67826"/>
                      <a:pt x="76000" y="52173"/>
                      <a:pt x="76000" y="36521"/>
                    </a:cubicBezTo>
                    <a:cubicBezTo>
                      <a:pt x="76000" y="31304"/>
                      <a:pt x="76000" y="20869"/>
                      <a:pt x="76000" y="15652"/>
                    </a:cubicBezTo>
                    <a:cubicBezTo>
                      <a:pt x="76000" y="10434"/>
                      <a:pt x="64000" y="0"/>
                      <a:pt x="60000" y="5217"/>
                    </a:cubicBezTo>
                    <a:cubicBezTo>
                      <a:pt x="56000" y="10434"/>
                      <a:pt x="48000" y="5217"/>
                      <a:pt x="48000" y="15652"/>
                    </a:cubicBezTo>
                    <a:cubicBezTo>
                      <a:pt x="44000" y="26086"/>
                      <a:pt x="36000" y="36521"/>
                      <a:pt x="52000" y="31304"/>
                    </a:cubicBezTo>
                    <a:cubicBezTo>
                      <a:pt x="52000" y="31304"/>
                      <a:pt x="60000" y="31304"/>
                      <a:pt x="60000" y="31304"/>
                    </a:cubicBezTo>
                    <a:cubicBezTo>
                      <a:pt x="64000" y="31304"/>
                      <a:pt x="56000" y="41739"/>
                      <a:pt x="56000" y="41739"/>
                    </a:cubicBezTo>
                    <a:cubicBezTo>
                      <a:pt x="52000" y="41739"/>
                      <a:pt x="44000" y="52173"/>
                      <a:pt x="52000" y="57391"/>
                    </a:cubicBezTo>
                    <a:cubicBezTo>
                      <a:pt x="52000" y="62608"/>
                      <a:pt x="64000" y="62608"/>
                      <a:pt x="64000" y="67826"/>
                    </a:cubicBezTo>
                    <a:cubicBezTo>
                      <a:pt x="64000" y="67826"/>
                      <a:pt x="48000" y="67826"/>
                      <a:pt x="48000" y="67826"/>
                    </a:cubicBezTo>
                    <a:cubicBezTo>
                      <a:pt x="44000" y="67826"/>
                      <a:pt x="36000" y="62608"/>
                      <a:pt x="36000" y="62608"/>
                    </a:cubicBezTo>
                    <a:cubicBezTo>
                      <a:pt x="36000" y="62608"/>
                      <a:pt x="40000" y="67826"/>
                      <a:pt x="40000" y="62608"/>
                    </a:cubicBezTo>
                    <a:cubicBezTo>
                      <a:pt x="40000" y="57391"/>
                      <a:pt x="44000" y="52173"/>
                      <a:pt x="40000" y="46956"/>
                    </a:cubicBezTo>
                    <a:cubicBezTo>
                      <a:pt x="40000" y="46956"/>
                      <a:pt x="32000" y="57391"/>
                      <a:pt x="32000" y="57391"/>
                    </a:cubicBezTo>
                    <a:cubicBezTo>
                      <a:pt x="28000" y="62608"/>
                      <a:pt x="24000" y="57391"/>
                      <a:pt x="20000" y="57391"/>
                    </a:cubicBezTo>
                    <a:cubicBezTo>
                      <a:pt x="16000" y="57391"/>
                      <a:pt x="0" y="52173"/>
                      <a:pt x="0" y="62608"/>
                    </a:cubicBezTo>
                    <a:cubicBezTo>
                      <a:pt x="0" y="67826"/>
                      <a:pt x="8000" y="62608"/>
                      <a:pt x="8000" y="62608"/>
                    </a:cubicBezTo>
                    <a:cubicBezTo>
                      <a:pt x="12000" y="57391"/>
                      <a:pt x="8000" y="62608"/>
                      <a:pt x="12000" y="62608"/>
                    </a:cubicBezTo>
                    <a:cubicBezTo>
                      <a:pt x="16000" y="67826"/>
                      <a:pt x="16000" y="57391"/>
                      <a:pt x="20000" y="62608"/>
                    </a:cubicBezTo>
                    <a:cubicBezTo>
                      <a:pt x="20000" y="62608"/>
                      <a:pt x="24000" y="67826"/>
                      <a:pt x="24000" y="67826"/>
                    </a:cubicBezTo>
                    <a:cubicBezTo>
                      <a:pt x="24000" y="67826"/>
                      <a:pt x="8000" y="73043"/>
                      <a:pt x="16000" y="78260"/>
                    </a:cubicBezTo>
                    <a:cubicBezTo>
                      <a:pt x="20000" y="83478"/>
                      <a:pt x="24000" y="73043"/>
                      <a:pt x="24000" y="78260"/>
                    </a:cubicBezTo>
                    <a:cubicBezTo>
                      <a:pt x="28000" y="78260"/>
                      <a:pt x="32000" y="83478"/>
                      <a:pt x="32000" y="83478"/>
                    </a:cubicBezTo>
                    <a:cubicBezTo>
                      <a:pt x="32000" y="83478"/>
                      <a:pt x="32000" y="83478"/>
                      <a:pt x="28000" y="83478"/>
                    </a:cubicBezTo>
                    <a:cubicBezTo>
                      <a:pt x="28000" y="88695"/>
                      <a:pt x="36000" y="88695"/>
                      <a:pt x="40000" y="88695"/>
                    </a:cubicBezTo>
                    <a:cubicBezTo>
                      <a:pt x="44000" y="88695"/>
                      <a:pt x="44000" y="78260"/>
                      <a:pt x="48000" y="88695"/>
                    </a:cubicBezTo>
                    <a:cubicBezTo>
                      <a:pt x="48000" y="88695"/>
                      <a:pt x="64000" y="114782"/>
                      <a:pt x="68000" y="109565"/>
                    </a:cubicBezTo>
                    <a:cubicBezTo>
                      <a:pt x="68000" y="109565"/>
                      <a:pt x="64000" y="104347"/>
                      <a:pt x="64000" y="104347"/>
                    </a:cubicBezTo>
                    <a:cubicBezTo>
                      <a:pt x="64000" y="99130"/>
                      <a:pt x="88000" y="120000"/>
                      <a:pt x="92000" y="120000"/>
                    </a:cubicBezTo>
                    <a:cubicBezTo>
                      <a:pt x="92000" y="114782"/>
                      <a:pt x="76000" y="99130"/>
                      <a:pt x="76000" y="93913"/>
                    </a:cubicBezTo>
                    <a:cubicBezTo>
                      <a:pt x="80000" y="93913"/>
                      <a:pt x="96000" y="99130"/>
                      <a:pt x="96000" y="99130"/>
                    </a:cubicBezTo>
                    <a:cubicBezTo>
                      <a:pt x="104000" y="99130"/>
                      <a:pt x="112000" y="99130"/>
                      <a:pt x="120000" y="93913"/>
                    </a:cubicBezTo>
                    <a:cubicBezTo>
                      <a:pt x="108000" y="83478"/>
                      <a:pt x="92000" y="88695"/>
                      <a:pt x="76000" y="8869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0" name="Shape 2495">
                <a:extLst>
                  <a:ext uri="{FF2B5EF4-FFF2-40B4-BE49-F238E27FC236}">
                    <a16:creationId xmlns:a16="http://schemas.microsoft.com/office/drawing/2014/main" id="{CBE2EA95-EB3E-C67C-37DD-FCF129C43D61}"/>
                  </a:ext>
                  <a:ext uri="{C183D7F6-B498-43B3-948B-1728B52AA6E4}">
                    <adec:decorative xmlns:adec="http://schemas.microsoft.com/office/drawing/2017/decorative" val="1"/>
                  </a:ext>
                </a:extLst>
              </p:cNvPr>
              <p:cNvSpPr/>
              <p:nvPr/>
            </p:nvSpPr>
            <p:spPr>
              <a:xfrm>
                <a:off x="6444727" y="4116631"/>
                <a:ext cx="263489" cy="202821"/>
              </a:xfrm>
              <a:custGeom>
                <a:avLst/>
                <a:gdLst/>
                <a:ahLst/>
                <a:cxnLst/>
                <a:rect l="0" t="0" r="0" b="0"/>
                <a:pathLst>
                  <a:path w="120000" h="120000" extrusionOk="0">
                    <a:moveTo>
                      <a:pt x="99473" y="61090"/>
                    </a:moveTo>
                    <a:cubicBezTo>
                      <a:pt x="99473" y="56727"/>
                      <a:pt x="99473" y="54545"/>
                      <a:pt x="104210" y="52363"/>
                    </a:cubicBezTo>
                    <a:cubicBezTo>
                      <a:pt x="104210" y="50181"/>
                      <a:pt x="107368" y="50181"/>
                      <a:pt x="105789" y="48000"/>
                    </a:cubicBezTo>
                    <a:cubicBezTo>
                      <a:pt x="104210" y="45818"/>
                      <a:pt x="102631" y="41454"/>
                      <a:pt x="105789" y="39272"/>
                    </a:cubicBezTo>
                    <a:cubicBezTo>
                      <a:pt x="120000" y="30545"/>
                      <a:pt x="96315" y="32727"/>
                      <a:pt x="96315" y="32727"/>
                    </a:cubicBezTo>
                    <a:cubicBezTo>
                      <a:pt x="96315" y="30545"/>
                      <a:pt x="97894" y="30545"/>
                      <a:pt x="99473" y="30545"/>
                    </a:cubicBezTo>
                    <a:cubicBezTo>
                      <a:pt x="101052" y="30545"/>
                      <a:pt x="101052" y="26181"/>
                      <a:pt x="101052" y="24000"/>
                    </a:cubicBezTo>
                    <a:cubicBezTo>
                      <a:pt x="101052" y="21818"/>
                      <a:pt x="94736" y="17454"/>
                      <a:pt x="94736" y="19636"/>
                    </a:cubicBezTo>
                    <a:cubicBezTo>
                      <a:pt x="94736" y="21818"/>
                      <a:pt x="93157" y="17454"/>
                      <a:pt x="93157" y="17454"/>
                    </a:cubicBezTo>
                    <a:cubicBezTo>
                      <a:pt x="91578" y="17454"/>
                      <a:pt x="91578" y="21818"/>
                      <a:pt x="90000" y="19636"/>
                    </a:cubicBezTo>
                    <a:cubicBezTo>
                      <a:pt x="90000" y="19636"/>
                      <a:pt x="90000" y="17454"/>
                      <a:pt x="90000" y="15272"/>
                    </a:cubicBezTo>
                    <a:cubicBezTo>
                      <a:pt x="88421" y="13090"/>
                      <a:pt x="86842" y="17454"/>
                      <a:pt x="85263" y="17454"/>
                    </a:cubicBezTo>
                    <a:cubicBezTo>
                      <a:pt x="85263" y="17454"/>
                      <a:pt x="85263" y="13090"/>
                      <a:pt x="85263" y="13090"/>
                    </a:cubicBezTo>
                    <a:cubicBezTo>
                      <a:pt x="85263" y="8727"/>
                      <a:pt x="90000" y="10909"/>
                      <a:pt x="91578" y="10909"/>
                    </a:cubicBezTo>
                    <a:cubicBezTo>
                      <a:pt x="93157" y="8727"/>
                      <a:pt x="86842" y="8727"/>
                      <a:pt x="86842" y="8727"/>
                    </a:cubicBezTo>
                    <a:cubicBezTo>
                      <a:pt x="83684" y="8727"/>
                      <a:pt x="80526" y="6545"/>
                      <a:pt x="77368" y="8727"/>
                    </a:cubicBezTo>
                    <a:cubicBezTo>
                      <a:pt x="74210" y="10909"/>
                      <a:pt x="72631" y="17454"/>
                      <a:pt x="69473" y="15272"/>
                    </a:cubicBezTo>
                    <a:cubicBezTo>
                      <a:pt x="64736" y="15272"/>
                      <a:pt x="63157" y="15272"/>
                      <a:pt x="60000" y="10909"/>
                    </a:cubicBezTo>
                    <a:cubicBezTo>
                      <a:pt x="56842" y="6545"/>
                      <a:pt x="50526" y="10909"/>
                      <a:pt x="45789" y="10909"/>
                    </a:cubicBezTo>
                    <a:cubicBezTo>
                      <a:pt x="42631" y="10909"/>
                      <a:pt x="42631" y="8727"/>
                      <a:pt x="41052" y="4363"/>
                    </a:cubicBezTo>
                    <a:cubicBezTo>
                      <a:pt x="39473" y="0"/>
                      <a:pt x="36315" y="0"/>
                      <a:pt x="31578" y="0"/>
                    </a:cubicBezTo>
                    <a:cubicBezTo>
                      <a:pt x="30000" y="0"/>
                      <a:pt x="17368" y="2181"/>
                      <a:pt x="17368" y="8727"/>
                    </a:cubicBezTo>
                    <a:cubicBezTo>
                      <a:pt x="17368" y="15272"/>
                      <a:pt x="23684" y="17454"/>
                      <a:pt x="20526" y="26181"/>
                    </a:cubicBezTo>
                    <a:cubicBezTo>
                      <a:pt x="17368" y="30545"/>
                      <a:pt x="11052" y="21818"/>
                      <a:pt x="12631" y="17454"/>
                    </a:cubicBezTo>
                    <a:cubicBezTo>
                      <a:pt x="12631" y="15272"/>
                      <a:pt x="15789" y="13090"/>
                      <a:pt x="15789" y="10909"/>
                    </a:cubicBezTo>
                    <a:cubicBezTo>
                      <a:pt x="17368" y="6545"/>
                      <a:pt x="12631" y="4363"/>
                      <a:pt x="12631" y="2181"/>
                    </a:cubicBezTo>
                    <a:cubicBezTo>
                      <a:pt x="7894" y="6545"/>
                      <a:pt x="6315" y="8727"/>
                      <a:pt x="6315" y="15272"/>
                    </a:cubicBezTo>
                    <a:cubicBezTo>
                      <a:pt x="4736" y="17454"/>
                      <a:pt x="0" y="26181"/>
                      <a:pt x="4736" y="26181"/>
                    </a:cubicBezTo>
                    <a:cubicBezTo>
                      <a:pt x="4736" y="26181"/>
                      <a:pt x="6315" y="26181"/>
                      <a:pt x="7894" y="28363"/>
                    </a:cubicBezTo>
                    <a:cubicBezTo>
                      <a:pt x="7894" y="30545"/>
                      <a:pt x="9473" y="32727"/>
                      <a:pt x="11052" y="34909"/>
                    </a:cubicBezTo>
                    <a:cubicBezTo>
                      <a:pt x="14210" y="39272"/>
                      <a:pt x="7894" y="48000"/>
                      <a:pt x="15789" y="50181"/>
                    </a:cubicBezTo>
                    <a:cubicBezTo>
                      <a:pt x="15789" y="50181"/>
                      <a:pt x="18947" y="50181"/>
                      <a:pt x="20526" y="50181"/>
                    </a:cubicBezTo>
                    <a:cubicBezTo>
                      <a:pt x="22105" y="50181"/>
                      <a:pt x="22105" y="48000"/>
                      <a:pt x="23684" y="48000"/>
                    </a:cubicBezTo>
                    <a:cubicBezTo>
                      <a:pt x="28421" y="48000"/>
                      <a:pt x="30000" y="54545"/>
                      <a:pt x="33157" y="58909"/>
                    </a:cubicBezTo>
                    <a:cubicBezTo>
                      <a:pt x="33157" y="58909"/>
                      <a:pt x="34736" y="61090"/>
                      <a:pt x="36315" y="58909"/>
                    </a:cubicBezTo>
                    <a:cubicBezTo>
                      <a:pt x="36315" y="56727"/>
                      <a:pt x="37894" y="58909"/>
                      <a:pt x="41052" y="58909"/>
                    </a:cubicBezTo>
                    <a:cubicBezTo>
                      <a:pt x="44210" y="61090"/>
                      <a:pt x="52105" y="54545"/>
                      <a:pt x="48947" y="63272"/>
                    </a:cubicBezTo>
                    <a:cubicBezTo>
                      <a:pt x="45789" y="69818"/>
                      <a:pt x="45789" y="76363"/>
                      <a:pt x="48947" y="82909"/>
                    </a:cubicBezTo>
                    <a:cubicBezTo>
                      <a:pt x="48947" y="85090"/>
                      <a:pt x="50526" y="87272"/>
                      <a:pt x="50526" y="89454"/>
                    </a:cubicBezTo>
                    <a:cubicBezTo>
                      <a:pt x="50526" y="91636"/>
                      <a:pt x="45789" y="93818"/>
                      <a:pt x="47368" y="96000"/>
                    </a:cubicBezTo>
                    <a:cubicBezTo>
                      <a:pt x="52105" y="102545"/>
                      <a:pt x="53684" y="120000"/>
                      <a:pt x="63157" y="115636"/>
                    </a:cubicBezTo>
                    <a:cubicBezTo>
                      <a:pt x="64736" y="115636"/>
                      <a:pt x="64736" y="117818"/>
                      <a:pt x="66315" y="117818"/>
                    </a:cubicBezTo>
                    <a:cubicBezTo>
                      <a:pt x="67894" y="117818"/>
                      <a:pt x="69473" y="115636"/>
                      <a:pt x="71052" y="113454"/>
                    </a:cubicBezTo>
                    <a:cubicBezTo>
                      <a:pt x="74210" y="111272"/>
                      <a:pt x="75789" y="106909"/>
                      <a:pt x="80526" y="102545"/>
                    </a:cubicBezTo>
                    <a:cubicBezTo>
                      <a:pt x="83684" y="100363"/>
                      <a:pt x="77368" y="100363"/>
                      <a:pt x="77368" y="96000"/>
                    </a:cubicBezTo>
                    <a:cubicBezTo>
                      <a:pt x="77368" y="93818"/>
                      <a:pt x="75789" y="91636"/>
                      <a:pt x="75789" y="89454"/>
                    </a:cubicBezTo>
                    <a:cubicBezTo>
                      <a:pt x="75789" y="87272"/>
                      <a:pt x="71052" y="85090"/>
                      <a:pt x="71052" y="82909"/>
                    </a:cubicBezTo>
                    <a:cubicBezTo>
                      <a:pt x="71052" y="80727"/>
                      <a:pt x="80526" y="82909"/>
                      <a:pt x="82105" y="82909"/>
                    </a:cubicBezTo>
                    <a:cubicBezTo>
                      <a:pt x="85263" y="82909"/>
                      <a:pt x="83684" y="85090"/>
                      <a:pt x="85263" y="87272"/>
                    </a:cubicBezTo>
                    <a:cubicBezTo>
                      <a:pt x="86842" y="87272"/>
                      <a:pt x="86842" y="82909"/>
                      <a:pt x="88421" y="82909"/>
                    </a:cubicBezTo>
                    <a:cubicBezTo>
                      <a:pt x="90000" y="80727"/>
                      <a:pt x="94736" y="80727"/>
                      <a:pt x="97894" y="78545"/>
                    </a:cubicBezTo>
                    <a:cubicBezTo>
                      <a:pt x="99473" y="76363"/>
                      <a:pt x="102631" y="74181"/>
                      <a:pt x="105789" y="72000"/>
                    </a:cubicBezTo>
                    <a:cubicBezTo>
                      <a:pt x="104210" y="67636"/>
                      <a:pt x="99473" y="65454"/>
                      <a:pt x="99473" y="6109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1" name="Shape 2496">
                <a:extLst>
                  <a:ext uri="{FF2B5EF4-FFF2-40B4-BE49-F238E27FC236}">
                    <a16:creationId xmlns:a16="http://schemas.microsoft.com/office/drawing/2014/main" id="{B31F3D2C-9C0F-4871-FBD0-6C3F00F8CAF9}"/>
                  </a:ext>
                  <a:ext uri="{C183D7F6-B498-43B3-948B-1728B52AA6E4}">
                    <adec:decorative xmlns:adec="http://schemas.microsoft.com/office/drawing/2017/decorative" val="1"/>
                  </a:ext>
                </a:extLst>
              </p:cNvPr>
              <p:cNvSpPr/>
              <p:nvPr/>
            </p:nvSpPr>
            <p:spPr>
              <a:xfrm>
                <a:off x="6656226" y="4171718"/>
                <a:ext cx="89797" cy="140222"/>
              </a:xfrm>
              <a:custGeom>
                <a:avLst/>
                <a:gdLst/>
                <a:ahLst/>
                <a:cxnLst/>
                <a:rect l="0" t="0" r="0" b="0"/>
                <a:pathLst>
                  <a:path w="120000" h="120000" extrusionOk="0">
                    <a:moveTo>
                      <a:pt x="101538" y="91578"/>
                    </a:moveTo>
                    <a:cubicBezTo>
                      <a:pt x="101538" y="88421"/>
                      <a:pt x="78461" y="69473"/>
                      <a:pt x="83076" y="66315"/>
                    </a:cubicBezTo>
                    <a:cubicBezTo>
                      <a:pt x="87692" y="63157"/>
                      <a:pt x="83076" y="60000"/>
                      <a:pt x="92307" y="56842"/>
                    </a:cubicBezTo>
                    <a:cubicBezTo>
                      <a:pt x="106153" y="56842"/>
                      <a:pt x="101538" y="50526"/>
                      <a:pt x="101538" y="47368"/>
                    </a:cubicBezTo>
                    <a:cubicBezTo>
                      <a:pt x="101538" y="44210"/>
                      <a:pt x="101538" y="41052"/>
                      <a:pt x="101538" y="41052"/>
                    </a:cubicBezTo>
                    <a:cubicBezTo>
                      <a:pt x="101538" y="37894"/>
                      <a:pt x="96923" y="37894"/>
                      <a:pt x="92307" y="34736"/>
                    </a:cubicBezTo>
                    <a:cubicBezTo>
                      <a:pt x="87692" y="28421"/>
                      <a:pt x="73846" y="28421"/>
                      <a:pt x="73846" y="22105"/>
                    </a:cubicBezTo>
                    <a:cubicBezTo>
                      <a:pt x="69230" y="12631"/>
                      <a:pt x="50769" y="3157"/>
                      <a:pt x="41538" y="0"/>
                    </a:cubicBezTo>
                    <a:cubicBezTo>
                      <a:pt x="41538" y="9473"/>
                      <a:pt x="18461" y="9473"/>
                      <a:pt x="23076" y="15789"/>
                    </a:cubicBezTo>
                    <a:cubicBezTo>
                      <a:pt x="23076" y="18947"/>
                      <a:pt x="32307" y="22105"/>
                      <a:pt x="27692" y="25263"/>
                    </a:cubicBezTo>
                    <a:cubicBezTo>
                      <a:pt x="23076" y="25263"/>
                      <a:pt x="13846" y="28421"/>
                      <a:pt x="13846" y="31578"/>
                    </a:cubicBezTo>
                    <a:cubicBezTo>
                      <a:pt x="0" y="34736"/>
                      <a:pt x="9230" y="44210"/>
                      <a:pt x="18461" y="50526"/>
                    </a:cubicBezTo>
                    <a:cubicBezTo>
                      <a:pt x="23076" y="53684"/>
                      <a:pt x="23076" y="56842"/>
                      <a:pt x="32307" y="56842"/>
                    </a:cubicBezTo>
                    <a:cubicBezTo>
                      <a:pt x="36923" y="56842"/>
                      <a:pt x="32307" y="60000"/>
                      <a:pt x="36923" y="63157"/>
                    </a:cubicBezTo>
                    <a:cubicBezTo>
                      <a:pt x="46153" y="72631"/>
                      <a:pt x="41538" y="75789"/>
                      <a:pt x="36923" y="85263"/>
                    </a:cubicBezTo>
                    <a:cubicBezTo>
                      <a:pt x="36923" y="94736"/>
                      <a:pt x="46153" y="104210"/>
                      <a:pt x="50769" y="110526"/>
                    </a:cubicBezTo>
                    <a:cubicBezTo>
                      <a:pt x="64615" y="120000"/>
                      <a:pt x="69230" y="110526"/>
                      <a:pt x="78461" y="110526"/>
                    </a:cubicBezTo>
                    <a:cubicBezTo>
                      <a:pt x="87692" y="110526"/>
                      <a:pt x="92307" y="107368"/>
                      <a:pt x="96923" y="107368"/>
                    </a:cubicBezTo>
                    <a:cubicBezTo>
                      <a:pt x="106153" y="104210"/>
                      <a:pt x="110769" y="104210"/>
                      <a:pt x="120000" y="107368"/>
                    </a:cubicBezTo>
                    <a:cubicBezTo>
                      <a:pt x="115384" y="101052"/>
                      <a:pt x="110769" y="94736"/>
                      <a:pt x="101538" y="91578"/>
                    </a:cubicBezTo>
                    <a:cubicBezTo>
                      <a:pt x="96923" y="85263"/>
                      <a:pt x="106153" y="91578"/>
                      <a:pt x="101538" y="9157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2" name="Shape 2497">
                <a:extLst>
                  <a:ext uri="{FF2B5EF4-FFF2-40B4-BE49-F238E27FC236}">
                    <a16:creationId xmlns:a16="http://schemas.microsoft.com/office/drawing/2014/main" id="{B32A9B43-83D7-5FCF-912B-AF35960FAE1C}"/>
                  </a:ext>
                  <a:ext uri="{C183D7F6-B498-43B3-948B-1728B52AA6E4}">
                    <adec:decorative xmlns:adec="http://schemas.microsoft.com/office/drawing/2017/decorative" val="1"/>
                  </a:ext>
                </a:extLst>
              </p:cNvPr>
              <p:cNvSpPr/>
              <p:nvPr/>
            </p:nvSpPr>
            <p:spPr>
              <a:xfrm>
                <a:off x="6714122" y="4215537"/>
                <a:ext cx="76801" cy="85134"/>
              </a:xfrm>
              <a:custGeom>
                <a:avLst/>
                <a:gdLst/>
                <a:ahLst/>
                <a:cxnLst/>
                <a:rect l="0" t="0" r="0" b="0"/>
                <a:pathLst>
                  <a:path w="120000" h="120000" extrusionOk="0">
                    <a:moveTo>
                      <a:pt x="103636" y="36521"/>
                    </a:moveTo>
                    <a:cubicBezTo>
                      <a:pt x="103636" y="26086"/>
                      <a:pt x="114545" y="15652"/>
                      <a:pt x="120000" y="10434"/>
                    </a:cubicBezTo>
                    <a:cubicBezTo>
                      <a:pt x="103636" y="5217"/>
                      <a:pt x="76363" y="0"/>
                      <a:pt x="65454" y="10434"/>
                    </a:cubicBezTo>
                    <a:cubicBezTo>
                      <a:pt x="54545" y="15652"/>
                      <a:pt x="49090" y="5217"/>
                      <a:pt x="49090" y="0"/>
                    </a:cubicBezTo>
                    <a:cubicBezTo>
                      <a:pt x="43636" y="0"/>
                      <a:pt x="38181" y="10434"/>
                      <a:pt x="27272" y="5217"/>
                    </a:cubicBezTo>
                    <a:cubicBezTo>
                      <a:pt x="27272" y="10434"/>
                      <a:pt x="38181" y="31304"/>
                      <a:pt x="21818" y="31304"/>
                    </a:cubicBezTo>
                    <a:cubicBezTo>
                      <a:pt x="10909" y="36521"/>
                      <a:pt x="0" y="41739"/>
                      <a:pt x="5454" y="52173"/>
                    </a:cubicBezTo>
                    <a:cubicBezTo>
                      <a:pt x="10909" y="62608"/>
                      <a:pt x="16363" y="67826"/>
                      <a:pt x="21818" y="78260"/>
                    </a:cubicBezTo>
                    <a:cubicBezTo>
                      <a:pt x="27272" y="88695"/>
                      <a:pt x="38181" y="99130"/>
                      <a:pt x="49090" y="114782"/>
                    </a:cubicBezTo>
                    <a:cubicBezTo>
                      <a:pt x="65454" y="120000"/>
                      <a:pt x="54545" y="99130"/>
                      <a:pt x="65454" y="99130"/>
                    </a:cubicBezTo>
                    <a:cubicBezTo>
                      <a:pt x="76363" y="99130"/>
                      <a:pt x="81818" y="99130"/>
                      <a:pt x="87272" y="93913"/>
                    </a:cubicBezTo>
                    <a:cubicBezTo>
                      <a:pt x="92727" y="93913"/>
                      <a:pt x="92727" y="104347"/>
                      <a:pt x="103636" y="99130"/>
                    </a:cubicBezTo>
                    <a:cubicBezTo>
                      <a:pt x="109090" y="88695"/>
                      <a:pt x="114545" y="83478"/>
                      <a:pt x="109090" y="73043"/>
                    </a:cubicBezTo>
                    <a:cubicBezTo>
                      <a:pt x="109090" y="62608"/>
                      <a:pt x="103636" y="46956"/>
                      <a:pt x="103636" y="3652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3" name="Shape 2498">
                <a:extLst>
                  <a:ext uri="{FF2B5EF4-FFF2-40B4-BE49-F238E27FC236}">
                    <a16:creationId xmlns:a16="http://schemas.microsoft.com/office/drawing/2014/main" id="{24AC7316-5BCC-398A-025A-0A1508A7E513}"/>
                  </a:ext>
                  <a:ext uri="{C183D7F6-B498-43B3-948B-1728B52AA6E4}">
                    <adec:decorative xmlns:adec="http://schemas.microsoft.com/office/drawing/2017/decorative" val="1"/>
                  </a:ext>
                </a:extLst>
              </p:cNvPr>
              <p:cNvSpPr/>
              <p:nvPr/>
            </p:nvSpPr>
            <p:spPr>
              <a:xfrm>
                <a:off x="6776745" y="4223050"/>
                <a:ext cx="55533" cy="66356"/>
              </a:xfrm>
              <a:custGeom>
                <a:avLst/>
                <a:gdLst/>
                <a:ahLst/>
                <a:cxnLst/>
                <a:rect l="0" t="0" r="0" b="0"/>
                <a:pathLst>
                  <a:path w="120000" h="120000" extrusionOk="0">
                    <a:moveTo>
                      <a:pt x="90000" y="33333"/>
                    </a:moveTo>
                    <a:cubicBezTo>
                      <a:pt x="75000" y="20000"/>
                      <a:pt x="60000" y="6666"/>
                      <a:pt x="37500" y="6666"/>
                    </a:cubicBezTo>
                    <a:cubicBezTo>
                      <a:pt x="22500" y="0"/>
                      <a:pt x="0" y="26666"/>
                      <a:pt x="7500" y="40000"/>
                    </a:cubicBezTo>
                    <a:cubicBezTo>
                      <a:pt x="7500" y="53333"/>
                      <a:pt x="15000" y="66666"/>
                      <a:pt x="15000" y="80000"/>
                    </a:cubicBezTo>
                    <a:cubicBezTo>
                      <a:pt x="22500" y="93333"/>
                      <a:pt x="7500" y="106666"/>
                      <a:pt x="0" y="113333"/>
                    </a:cubicBezTo>
                    <a:cubicBezTo>
                      <a:pt x="7500" y="120000"/>
                      <a:pt x="22500" y="113333"/>
                      <a:pt x="30000" y="113333"/>
                    </a:cubicBezTo>
                    <a:cubicBezTo>
                      <a:pt x="45000" y="113333"/>
                      <a:pt x="52500" y="120000"/>
                      <a:pt x="67500" y="113333"/>
                    </a:cubicBezTo>
                    <a:cubicBezTo>
                      <a:pt x="90000" y="106666"/>
                      <a:pt x="97500" y="66666"/>
                      <a:pt x="120000" y="53333"/>
                    </a:cubicBezTo>
                    <a:cubicBezTo>
                      <a:pt x="105000" y="46666"/>
                      <a:pt x="97500" y="40000"/>
                      <a:pt x="90000" y="33333"/>
                    </a:cubicBezTo>
                    <a:cubicBezTo>
                      <a:pt x="75000" y="26666"/>
                      <a:pt x="97500" y="40000"/>
                      <a:pt x="90000" y="3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4" name="Shape 2499">
                <a:extLst>
                  <a:ext uri="{FF2B5EF4-FFF2-40B4-BE49-F238E27FC236}">
                    <a16:creationId xmlns:a16="http://schemas.microsoft.com/office/drawing/2014/main" id="{F2D5FC21-2F8C-D786-A948-BA7F844B9F87}"/>
                  </a:ext>
                  <a:ext uri="{C183D7F6-B498-43B3-948B-1728B52AA6E4}">
                    <adec:decorative xmlns:adec="http://schemas.microsoft.com/office/drawing/2017/decorative" val="1"/>
                  </a:ext>
                </a:extLst>
              </p:cNvPr>
              <p:cNvSpPr/>
              <p:nvPr/>
            </p:nvSpPr>
            <p:spPr>
              <a:xfrm>
                <a:off x="6281672" y="4097852"/>
                <a:ext cx="280030" cy="309240"/>
              </a:xfrm>
              <a:custGeom>
                <a:avLst/>
                <a:gdLst/>
                <a:ahLst/>
                <a:cxnLst/>
                <a:rect l="0" t="0" r="0" b="0"/>
                <a:pathLst>
                  <a:path w="120000" h="120000" extrusionOk="0">
                    <a:moveTo>
                      <a:pt x="114074" y="68571"/>
                    </a:moveTo>
                    <a:cubicBezTo>
                      <a:pt x="120000" y="64285"/>
                      <a:pt x="112592" y="60000"/>
                      <a:pt x="112592" y="55714"/>
                    </a:cubicBezTo>
                    <a:cubicBezTo>
                      <a:pt x="112592" y="52857"/>
                      <a:pt x="115555" y="50000"/>
                      <a:pt x="115555" y="47142"/>
                    </a:cubicBezTo>
                    <a:cubicBezTo>
                      <a:pt x="117037" y="42857"/>
                      <a:pt x="111111" y="45714"/>
                      <a:pt x="109629" y="45714"/>
                    </a:cubicBezTo>
                    <a:cubicBezTo>
                      <a:pt x="108148" y="45714"/>
                      <a:pt x="106666" y="45714"/>
                      <a:pt x="105185" y="45714"/>
                    </a:cubicBezTo>
                    <a:cubicBezTo>
                      <a:pt x="103703" y="45714"/>
                      <a:pt x="103703" y="47142"/>
                      <a:pt x="102222" y="47142"/>
                    </a:cubicBezTo>
                    <a:cubicBezTo>
                      <a:pt x="100740" y="47142"/>
                      <a:pt x="99259" y="42857"/>
                      <a:pt x="97777" y="42857"/>
                    </a:cubicBezTo>
                    <a:cubicBezTo>
                      <a:pt x="94814" y="37142"/>
                      <a:pt x="91851" y="40000"/>
                      <a:pt x="85925" y="40000"/>
                    </a:cubicBezTo>
                    <a:cubicBezTo>
                      <a:pt x="82962" y="40000"/>
                      <a:pt x="81481" y="40000"/>
                      <a:pt x="80000" y="37142"/>
                    </a:cubicBezTo>
                    <a:cubicBezTo>
                      <a:pt x="78518" y="34285"/>
                      <a:pt x="82962" y="31428"/>
                      <a:pt x="78518" y="28571"/>
                    </a:cubicBezTo>
                    <a:cubicBezTo>
                      <a:pt x="77037" y="27142"/>
                      <a:pt x="77037" y="24285"/>
                      <a:pt x="74074" y="24285"/>
                    </a:cubicBezTo>
                    <a:cubicBezTo>
                      <a:pt x="71111" y="24285"/>
                      <a:pt x="72592" y="24285"/>
                      <a:pt x="74074" y="21428"/>
                    </a:cubicBezTo>
                    <a:cubicBezTo>
                      <a:pt x="75555" y="18571"/>
                      <a:pt x="74074" y="15714"/>
                      <a:pt x="75555" y="12857"/>
                    </a:cubicBezTo>
                    <a:cubicBezTo>
                      <a:pt x="77037" y="10000"/>
                      <a:pt x="80000" y="8571"/>
                      <a:pt x="82962" y="7142"/>
                    </a:cubicBezTo>
                    <a:cubicBezTo>
                      <a:pt x="84444" y="5714"/>
                      <a:pt x="87407" y="5714"/>
                      <a:pt x="88888" y="2857"/>
                    </a:cubicBezTo>
                    <a:cubicBezTo>
                      <a:pt x="88888" y="0"/>
                      <a:pt x="82962" y="0"/>
                      <a:pt x="82962" y="1428"/>
                    </a:cubicBezTo>
                    <a:cubicBezTo>
                      <a:pt x="80000" y="4285"/>
                      <a:pt x="75555" y="8571"/>
                      <a:pt x="71111" y="8571"/>
                    </a:cubicBezTo>
                    <a:cubicBezTo>
                      <a:pt x="66666" y="8571"/>
                      <a:pt x="66666" y="8571"/>
                      <a:pt x="65185" y="11428"/>
                    </a:cubicBezTo>
                    <a:cubicBezTo>
                      <a:pt x="63703" y="14285"/>
                      <a:pt x="63703" y="10000"/>
                      <a:pt x="60740" y="10000"/>
                    </a:cubicBezTo>
                    <a:cubicBezTo>
                      <a:pt x="54814" y="11428"/>
                      <a:pt x="57777" y="20000"/>
                      <a:pt x="53333" y="22857"/>
                    </a:cubicBezTo>
                    <a:cubicBezTo>
                      <a:pt x="51851" y="24285"/>
                      <a:pt x="48888" y="25714"/>
                      <a:pt x="47407" y="28571"/>
                    </a:cubicBezTo>
                    <a:cubicBezTo>
                      <a:pt x="47407" y="28571"/>
                      <a:pt x="47407" y="32857"/>
                      <a:pt x="45925" y="32857"/>
                    </a:cubicBezTo>
                    <a:cubicBezTo>
                      <a:pt x="44444" y="30000"/>
                      <a:pt x="42962" y="28571"/>
                      <a:pt x="41481" y="27142"/>
                    </a:cubicBezTo>
                    <a:cubicBezTo>
                      <a:pt x="40000" y="24285"/>
                      <a:pt x="38518" y="24285"/>
                      <a:pt x="37037" y="24285"/>
                    </a:cubicBezTo>
                    <a:cubicBezTo>
                      <a:pt x="31111" y="22857"/>
                      <a:pt x="28148" y="18571"/>
                      <a:pt x="22222" y="22857"/>
                    </a:cubicBezTo>
                    <a:cubicBezTo>
                      <a:pt x="19259" y="24285"/>
                      <a:pt x="13333" y="28571"/>
                      <a:pt x="10370" y="25714"/>
                    </a:cubicBezTo>
                    <a:cubicBezTo>
                      <a:pt x="8888" y="24285"/>
                      <a:pt x="7407" y="24285"/>
                      <a:pt x="5925" y="22857"/>
                    </a:cubicBezTo>
                    <a:cubicBezTo>
                      <a:pt x="2962" y="22857"/>
                      <a:pt x="4444" y="20000"/>
                      <a:pt x="1481" y="22857"/>
                    </a:cubicBezTo>
                    <a:cubicBezTo>
                      <a:pt x="0" y="24285"/>
                      <a:pt x="1481" y="24285"/>
                      <a:pt x="2962" y="25714"/>
                    </a:cubicBezTo>
                    <a:cubicBezTo>
                      <a:pt x="2962" y="27142"/>
                      <a:pt x="1481" y="28571"/>
                      <a:pt x="1481" y="30000"/>
                    </a:cubicBezTo>
                    <a:cubicBezTo>
                      <a:pt x="4444" y="30000"/>
                      <a:pt x="7407" y="31428"/>
                      <a:pt x="8888" y="31428"/>
                    </a:cubicBezTo>
                    <a:cubicBezTo>
                      <a:pt x="10370" y="32857"/>
                      <a:pt x="11851" y="32857"/>
                      <a:pt x="11851" y="34285"/>
                    </a:cubicBezTo>
                    <a:cubicBezTo>
                      <a:pt x="13333" y="35714"/>
                      <a:pt x="13333" y="34285"/>
                      <a:pt x="14814" y="34285"/>
                    </a:cubicBezTo>
                    <a:cubicBezTo>
                      <a:pt x="14814" y="32857"/>
                      <a:pt x="14814" y="37142"/>
                      <a:pt x="16296" y="37142"/>
                    </a:cubicBezTo>
                    <a:cubicBezTo>
                      <a:pt x="17777" y="38571"/>
                      <a:pt x="19259" y="37142"/>
                      <a:pt x="22222" y="35714"/>
                    </a:cubicBezTo>
                    <a:cubicBezTo>
                      <a:pt x="23703" y="35714"/>
                      <a:pt x="19259" y="32857"/>
                      <a:pt x="19259" y="32857"/>
                    </a:cubicBezTo>
                    <a:cubicBezTo>
                      <a:pt x="19259" y="31428"/>
                      <a:pt x="23703" y="28571"/>
                      <a:pt x="23703" y="27142"/>
                    </a:cubicBezTo>
                    <a:cubicBezTo>
                      <a:pt x="25185" y="25714"/>
                      <a:pt x="28148" y="24285"/>
                      <a:pt x="29629" y="25714"/>
                    </a:cubicBezTo>
                    <a:cubicBezTo>
                      <a:pt x="31111" y="25714"/>
                      <a:pt x="34074" y="27142"/>
                      <a:pt x="34074" y="27142"/>
                    </a:cubicBezTo>
                    <a:cubicBezTo>
                      <a:pt x="34074" y="28571"/>
                      <a:pt x="34074" y="28571"/>
                      <a:pt x="35555" y="28571"/>
                    </a:cubicBezTo>
                    <a:cubicBezTo>
                      <a:pt x="35555" y="30000"/>
                      <a:pt x="34074" y="31428"/>
                      <a:pt x="34074" y="31428"/>
                    </a:cubicBezTo>
                    <a:cubicBezTo>
                      <a:pt x="34074" y="32857"/>
                      <a:pt x="37037" y="35714"/>
                      <a:pt x="37037" y="37142"/>
                    </a:cubicBezTo>
                    <a:cubicBezTo>
                      <a:pt x="40000" y="41428"/>
                      <a:pt x="42962" y="41428"/>
                      <a:pt x="42962" y="47142"/>
                    </a:cubicBezTo>
                    <a:cubicBezTo>
                      <a:pt x="42962" y="51428"/>
                      <a:pt x="42962" y="55714"/>
                      <a:pt x="41481" y="60000"/>
                    </a:cubicBezTo>
                    <a:cubicBezTo>
                      <a:pt x="41481" y="61428"/>
                      <a:pt x="44444" y="61428"/>
                      <a:pt x="44444" y="62857"/>
                    </a:cubicBezTo>
                    <a:cubicBezTo>
                      <a:pt x="42962" y="64285"/>
                      <a:pt x="41481" y="65714"/>
                      <a:pt x="41481" y="67142"/>
                    </a:cubicBezTo>
                    <a:cubicBezTo>
                      <a:pt x="40000" y="68571"/>
                      <a:pt x="40000" y="71428"/>
                      <a:pt x="38518" y="71428"/>
                    </a:cubicBezTo>
                    <a:cubicBezTo>
                      <a:pt x="35555" y="72857"/>
                      <a:pt x="32592" y="71428"/>
                      <a:pt x="32592" y="75714"/>
                    </a:cubicBezTo>
                    <a:cubicBezTo>
                      <a:pt x="32592" y="78571"/>
                      <a:pt x="28148" y="78571"/>
                      <a:pt x="32592" y="80000"/>
                    </a:cubicBezTo>
                    <a:cubicBezTo>
                      <a:pt x="34074" y="81428"/>
                      <a:pt x="35555" y="81428"/>
                      <a:pt x="38518" y="82857"/>
                    </a:cubicBezTo>
                    <a:cubicBezTo>
                      <a:pt x="40000" y="84285"/>
                      <a:pt x="41481" y="85714"/>
                      <a:pt x="42962" y="87142"/>
                    </a:cubicBezTo>
                    <a:cubicBezTo>
                      <a:pt x="45925" y="88571"/>
                      <a:pt x="47407" y="87142"/>
                      <a:pt x="50370" y="87142"/>
                    </a:cubicBezTo>
                    <a:cubicBezTo>
                      <a:pt x="51851" y="87142"/>
                      <a:pt x="53333" y="88571"/>
                      <a:pt x="56296" y="90000"/>
                    </a:cubicBezTo>
                    <a:cubicBezTo>
                      <a:pt x="57777" y="90000"/>
                      <a:pt x="59259" y="90000"/>
                      <a:pt x="60740" y="91428"/>
                    </a:cubicBezTo>
                    <a:cubicBezTo>
                      <a:pt x="65185" y="94285"/>
                      <a:pt x="68148" y="97142"/>
                      <a:pt x="71111" y="101428"/>
                    </a:cubicBezTo>
                    <a:cubicBezTo>
                      <a:pt x="72592" y="105714"/>
                      <a:pt x="74074" y="107142"/>
                      <a:pt x="80000" y="108571"/>
                    </a:cubicBezTo>
                    <a:cubicBezTo>
                      <a:pt x="81481" y="108571"/>
                      <a:pt x="82962" y="107142"/>
                      <a:pt x="84444" y="105714"/>
                    </a:cubicBezTo>
                    <a:cubicBezTo>
                      <a:pt x="85925" y="105714"/>
                      <a:pt x="87407" y="108571"/>
                      <a:pt x="88888" y="107142"/>
                    </a:cubicBezTo>
                    <a:cubicBezTo>
                      <a:pt x="91851" y="105714"/>
                      <a:pt x="94814" y="107142"/>
                      <a:pt x="96296" y="108571"/>
                    </a:cubicBezTo>
                    <a:cubicBezTo>
                      <a:pt x="96296" y="110000"/>
                      <a:pt x="94814" y="112857"/>
                      <a:pt x="94814" y="114285"/>
                    </a:cubicBezTo>
                    <a:cubicBezTo>
                      <a:pt x="93333" y="115714"/>
                      <a:pt x="91851" y="115714"/>
                      <a:pt x="94814" y="117142"/>
                    </a:cubicBezTo>
                    <a:cubicBezTo>
                      <a:pt x="94814" y="117142"/>
                      <a:pt x="97777" y="120000"/>
                      <a:pt x="96296" y="120000"/>
                    </a:cubicBezTo>
                    <a:cubicBezTo>
                      <a:pt x="99259" y="120000"/>
                      <a:pt x="100740" y="104285"/>
                      <a:pt x="102222" y="101428"/>
                    </a:cubicBezTo>
                    <a:cubicBezTo>
                      <a:pt x="102222" y="95714"/>
                      <a:pt x="97777" y="94285"/>
                      <a:pt x="96296" y="90000"/>
                    </a:cubicBezTo>
                    <a:cubicBezTo>
                      <a:pt x="96296" y="87142"/>
                      <a:pt x="96296" y="85714"/>
                      <a:pt x="97777" y="85714"/>
                    </a:cubicBezTo>
                    <a:cubicBezTo>
                      <a:pt x="99259" y="85714"/>
                      <a:pt x="103703" y="84285"/>
                      <a:pt x="103703" y="82857"/>
                    </a:cubicBezTo>
                    <a:cubicBezTo>
                      <a:pt x="102222" y="82857"/>
                      <a:pt x="99259" y="82857"/>
                      <a:pt x="99259" y="81428"/>
                    </a:cubicBezTo>
                    <a:cubicBezTo>
                      <a:pt x="97777" y="81428"/>
                      <a:pt x="97777" y="78571"/>
                      <a:pt x="97777" y="78571"/>
                    </a:cubicBezTo>
                    <a:cubicBezTo>
                      <a:pt x="100740" y="78571"/>
                      <a:pt x="103703" y="78571"/>
                      <a:pt x="106666" y="78571"/>
                    </a:cubicBezTo>
                    <a:cubicBezTo>
                      <a:pt x="108148" y="78571"/>
                      <a:pt x="117037" y="74285"/>
                      <a:pt x="117037" y="75714"/>
                    </a:cubicBezTo>
                    <a:cubicBezTo>
                      <a:pt x="117037" y="72857"/>
                      <a:pt x="112592" y="68571"/>
                      <a:pt x="114074" y="68571"/>
                    </a:cubicBezTo>
                    <a:cubicBezTo>
                      <a:pt x="115555" y="67142"/>
                      <a:pt x="112592" y="68571"/>
                      <a:pt x="114074" y="685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5" name="Shape 2500">
                <a:extLst>
                  <a:ext uri="{FF2B5EF4-FFF2-40B4-BE49-F238E27FC236}">
                    <a16:creationId xmlns:a16="http://schemas.microsoft.com/office/drawing/2014/main" id="{50DD2441-5464-D529-7F52-5F6135177289}"/>
                  </a:ext>
                  <a:ext uri="{C183D7F6-B498-43B3-948B-1728B52AA6E4}">
                    <adec:decorative xmlns:adec="http://schemas.microsoft.com/office/drawing/2017/decorative" val="1"/>
                  </a:ext>
                </a:extLst>
              </p:cNvPr>
              <p:cNvSpPr/>
              <p:nvPr/>
            </p:nvSpPr>
            <p:spPr>
              <a:xfrm>
                <a:off x="6319482" y="4304428"/>
                <a:ext cx="96887" cy="121443"/>
              </a:xfrm>
              <a:custGeom>
                <a:avLst/>
                <a:gdLst/>
                <a:ahLst/>
                <a:cxnLst/>
                <a:rect l="0" t="0" r="0" b="0"/>
                <a:pathLst>
                  <a:path w="120000" h="120000" extrusionOk="0">
                    <a:moveTo>
                      <a:pt x="85714" y="21818"/>
                    </a:moveTo>
                    <a:cubicBezTo>
                      <a:pt x="77142" y="21818"/>
                      <a:pt x="72857" y="14545"/>
                      <a:pt x="64285" y="10909"/>
                    </a:cubicBezTo>
                    <a:cubicBezTo>
                      <a:pt x="59999" y="7272"/>
                      <a:pt x="51428" y="0"/>
                      <a:pt x="42857" y="0"/>
                    </a:cubicBezTo>
                    <a:cubicBezTo>
                      <a:pt x="42857" y="10909"/>
                      <a:pt x="17142" y="3636"/>
                      <a:pt x="17142" y="14545"/>
                    </a:cubicBezTo>
                    <a:cubicBezTo>
                      <a:pt x="17142" y="21818"/>
                      <a:pt x="17142" y="21818"/>
                      <a:pt x="12857" y="25454"/>
                    </a:cubicBezTo>
                    <a:cubicBezTo>
                      <a:pt x="4285" y="29090"/>
                      <a:pt x="8571" y="32727"/>
                      <a:pt x="8571" y="36363"/>
                    </a:cubicBezTo>
                    <a:cubicBezTo>
                      <a:pt x="8571" y="40000"/>
                      <a:pt x="4285" y="43636"/>
                      <a:pt x="0" y="47272"/>
                    </a:cubicBezTo>
                    <a:cubicBezTo>
                      <a:pt x="0" y="47272"/>
                      <a:pt x="0" y="50909"/>
                      <a:pt x="0" y="54545"/>
                    </a:cubicBezTo>
                    <a:cubicBezTo>
                      <a:pt x="4285" y="58181"/>
                      <a:pt x="0" y="61818"/>
                      <a:pt x="0" y="65454"/>
                    </a:cubicBezTo>
                    <a:cubicBezTo>
                      <a:pt x="0" y="65454"/>
                      <a:pt x="4285" y="76363"/>
                      <a:pt x="8571" y="72727"/>
                    </a:cubicBezTo>
                    <a:cubicBezTo>
                      <a:pt x="17142" y="72727"/>
                      <a:pt x="17142" y="65454"/>
                      <a:pt x="21428" y="65454"/>
                    </a:cubicBezTo>
                    <a:cubicBezTo>
                      <a:pt x="17142" y="65454"/>
                      <a:pt x="25714" y="72727"/>
                      <a:pt x="21428" y="72727"/>
                    </a:cubicBezTo>
                    <a:cubicBezTo>
                      <a:pt x="21428" y="80000"/>
                      <a:pt x="21428" y="83636"/>
                      <a:pt x="12857" y="87272"/>
                    </a:cubicBezTo>
                    <a:cubicBezTo>
                      <a:pt x="12857" y="87272"/>
                      <a:pt x="17142" y="94545"/>
                      <a:pt x="12857" y="94545"/>
                    </a:cubicBezTo>
                    <a:cubicBezTo>
                      <a:pt x="12857" y="98181"/>
                      <a:pt x="8571" y="98181"/>
                      <a:pt x="12857" y="101818"/>
                    </a:cubicBezTo>
                    <a:cubicBezTo>
                      <a:pt x="21428" y="105454"/>
                      <a:pt x="25714" y="105454"/>
                      <a:pt x="34285" y="116363"/>
                    </a:cubicBezTo>
                    <a:cubicBezTo>
                      <a:pt x="38571" y="120000"/>
                      <a:pt x="42857" y="105454"/>
                      <a:pt x="47142" y="105454"/>
                    </a:cubicBezTo>
                    <a:cubicBezTo>
                      <a:pt x="51428" y="94545"/>
                      <a:pt x="55714" y="83636"/>
                      <a:pt x="68571" y="80000"/>
                    </a:cubicBezTo>
                    <a:cubicBezTo>
                      <a:pt x="77142" y="76363"/>
                      <a:pt x="85714" y="76363"/>
                      <a:pt x="94285" y="69090"/>
                    </a:cubicBezTo>
                    <a:cubicBezTo>
                      <a:pt x="102857" y="65454"/>
                      <a:pt x="111428" y="58181"/>
                      <a:pt x="115714" y="47272"/>
                    </a:cubicBezTo>
                    <a:cubicBezTo>
                      <a:pt x="115714" y="40000"/>
                      <a:pt x="119999" y="36363"/>
                      <a:pt x="115714" y="29090"/>
                    </a:cubicBezTo>
                    <a:cubicBezTo>
                      <a:pt x="111428" y="25454"/>
                      <a:pt x="107142" y="21818"/>
                      <a:pt x="102857" y="18181"/>
                    </a:cubicBezTo>
                    <a:cubicBezTo>
                      <a:pt x="98571" y="18181"/>
                      <a:pt x="89999" y="21818"/>
                      <a:pt x="85714" y="2181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6" name="Shape 2501">
                <a:extLst>
                  <a:ext uri="{FF2B5EF4-FFF2-40B4-BE49-F238E27FC236}">
                    <a16:creationId xmlns:a16="http://schemas.microsoft.com/office/drawing/2014/main" id="{4897EABB-9656-117E-62E2-620AFF2B10A4}"/>
                  </a:ext>
                  <a:ext uri="{C183D7F6-B498-43B3-948B-1728B52AA6E4}">
                    <adec:decorative xmlns:adec="http://schemas.microsoft.com/office/drawing/2017/decorative" val="1"/>
                  </a:ext>
                </a:extLst>
              </p:cNvPr>
              <p:cNvSpPr/>
              <p:nvPr/>
            </p:nvSpPr>
            <p:spPr>
              <a:xfrm>
                <a:off x="6308847" y="4326964"/>
                <a:ext cx="222133" cy="349304"/>
              </a:xfrm>
              <a:custGeom>
                <a:avLst/>
                <a:gdLst/>
                <a:ahLst/>
                <a:cxnLst/>
                <a:rect l="0" t="0" r="0" b="0"/>
                <a:pathLst>
                  <a:path w="120000" h="120000" extrusionOk="0">
                    <a:moveTo>
                      <a:pt x="106875" y="26526"/>
                    </a:moveTo>
                    <a:cubicBezTo>
                      <a:pt x="99375" y="24000"/>
                      <a:pt x="110625" y="18947"/>
                      <a:pt x="105000" y="17684"/>
                    </a:cubicBezTo>
                    <a:cubicBezTo>
                      <a:pt x="101250" y="15157"/>
                      <a:pt x="97500" y="16421"/>
                      <a:pt x="93750" y="16421"/>
                    </a:cubicBezTo>
                    <a:cubicBezTo>
                      <a:pt x="90000" y="15157"/>
                      <a:pt x="90000" y="17684"/>
                      <a:pt x="86250" y="17684"/>
                    </a:cubicBezTo>
                    <a:cubicBezTo>
                      <a:pt x="82500" y="16421"/>
                      <a:pt x="78750" y="16421"/>
                      <a:pt x="76875" y="13894"/>
                    </a:cubicBezTo>
                    <a:cubicBezTo>
                      <a:pt x="75000" y="12631"/>
                      <a:pt x="73125" y="8842"/>
                      <a:pt x="71250" y="7578"/>
                    </a:cubicBezTo>
                    <a:cubicBezTo>
                      <a:pt x="67500" y="6315"/>
                      <a:pt x="65625" y="3789"/>
                      <a:pt x="61875" y="2526"/>
                    </a:cubicBezTo>
                    <a:cubicBezTo>
                      <a:pt x="60000" y="0"/>
                      <a:pt x="56250" y="1263"/>
                      <a:pt x="52500" y="0"/>
                    </a:cubicBezTo>
                    <a:cubicBezTo>
                      <a:pt x="56250" y="2526"/>
                      <a:pt x="58125" y="3789"/>
                      <a:pt x="58125" y="6315"/>
                    </a:cubicBezTo>
                    <a:cubicBezTo>
                      <a:pt x="56250" y="8842"/>
                      <a:pt x="56250" y="11368"/>
                      <a:pt x="52500" y="12631"/>
                    </a:cubicBezTo>
                    <a:cubicBezTo>
                      <a:pt x="48750" y="15157"/>
                      <a:pt x="46875" y="17684"/>
                      <a:pt x="43125" y="17684"/>
                    </a:cubicBezTo>
                    <a:cubicBezTo>
                      <a:pt x="39375" y="18947"/>
                      <a:pt x="35625" y="18947"/>
                      <a:pt x="31875" y="21473"/>
                    </a:cubicBezTo>
                    <a:cubicBezTo>
                      <a:pt x="30000" y="22736"/>
                      <a:pt x="22500" y="34105"/>
                      <a:pt x="20625" y="32842"/>
                    </a:cubicBezTo>
                    <a:cubicBezTo>
                      <a:pt x="16875" y="29052"/>
                      <a:pt x="15000" y="29052"/>
                      <a:pt x="11250" y="27789"/>
                    </a:cubicBezTo>
                    <a:cubicBezTo>
                      <a:pt x="9375" y="27789"/>
                      <a:pt x="9375" y="27789"/>
                      <a:pt x="11250" y="26526"/>
                    </a:cubicBezTo>
                    <a:cubicBezTo>
                      <a:pt x="13125" y="25263"/>
                      <a:pt x="13125" y="24000"/>
                      <a:pt x="11250" y="22736"/>
                    </a:cubicBezTo>
                    <a:cubicBezTo>
                      <a:pt x="7500" y="24000"/>
                      <a:pt x="0" y="29052"/>
                      <a:pt x="3750" y="32842"/>
                    </a:cubicBezTo>
                    <a:cubicBezTo>
                      <a:pt x="3750" y="32842"/>
                      <a:pt x="7500" y="36631"/>
                      <a:pt x="5625" y="37894"/>
                    </a:cubicBezTo>
                    <a:cubicBezTo>
                      <a:pt x="3750" y="37894"/>
                      <a:pt x="1875" y="39157"/>
                      <a:pt x="5625" y="40421"/>
                    </a:cubicBezTo>
                    <a:cubicBezTo>
                      <a:pt x="15000" y="44210"/>
                      <a:pt x="22500" y="51789"/>
                      <a:pt x="26250" y="59368"/>
                    </a:cubicBezTo>
                    <a:cubicBezTo>
                      <a:pt x="31875" y="65684"/>
                      <a:pt x="35625" y="73263"/>
                      <a:pt x="43125" y="79578"/>
                    </a:cubicBezTo>
                    <a:cubicBezTo>
                      <a:pt x="45000" y="82105"/>
                      <a:pt x="48750" y="84631"/>
                      <a:pt x="48750" y="88421"/>
                    </a:cubicBezTo>
                    <a:cubicBezTo>
                      <a:pt x="48750" y="89684"/>
                      <a:pt x="46875" y="88421"/>
                      <a:pt x="46875" y="89684"/>
                    </a:cubicBezTo>
                    <a:cubicBezTo>
                      <a:pt x="48750" y="90947"/>
                      <a:pt x="50625" y="92210"/>
                      <a:pt x="52500" y="93473"/>
                    </a:cubicBezTo>
                    <a:cubicBezTo>
                      <a:pt x="54375" y="96000"/>
                      <a:pt x="56250" y="98526"/>
                      <a:pt x="60000" y="99789"/>
                    </a:cubicBezTo>
                    <a:cubicBezTo>
                      <a:pt x="65625" y="101052"/>
                      <a:pt x="71250" y="103578"/>
                      <a:pt x="76875" y="104842"/>
                    </a:cubicBezTo>
                    <a:cubicBezTo>
                      <a:pt x="80625" y="106105"/>
                      <a:pt x="84375" y="108631"/>
                      <a:pt x="90000" y="109894"/>
                    </a:cubicBezTo>
                    <a:cubicBezTo>
                      <a:pt x="93750" y="112421"/>
                      <a:pt x="97500" y="114947"/>
                      <a:pt x="101250" y="117473"/>
                    </a:cubicBezTo>
                    <a:cubicBezTo>
                      <a:pt x="108750" y="120000"/>
                      <a:pt x="106875" y="114947"/>
                      <a:pt x="110625" y="113684"/>
                    </a:cubicBezTo>
                    <a:cubicBezTo>
                      <a:pt x="112500" y="112421"/>
                      <a:pt x="112500" y="109894"/>
                      <a:pt x="114375" y="108631"/>
                    </a:cubicBezTo>
                    <a:cubicBezTo>
                      <a:pt x="114375" y="107368"/>
                      <a:pt x="120000" y="104842"/>
                      <a:pt x="118125" y="103578"/>
                    </a:cubicBezTo>
                    <a:cubicBezTo>
                      <a:pt x="114375" y="102315"/>
                      <a:pt x="112500" y="102315"/>
                      <a:pt x="114375" y="98526"/>
                    </a:cubicBezTo>
                    <a:cubicBezTo>
                      <a:pt x="114375" y="97263"/>
                      <a:pt x="114375" y="96000"/>
                      <a:pt x="114375" y="96000"/>
                    </a:cubicBezTo>
                    <a:cubicBezTo>
                      <a:pt x="116250" y="94736"/>
                      <a:pt x="118125" y="93473"/>
                      <a:pt x="118125" y="93473"/>
                    </a:cubicBezTo>
                    <a:cubicBezTo>
                      <a:pt x="120000" y="89684"/>
                      <a:pt x="116250" y="83368"/>
                      <a:pt x="120000" y="80842"/>
                    </a:cubicBezTo>
                    <a:cubicBezTo>
                      <a:pt x="120000" y="79578"/>
                      <a:pt x="118125" y="77052"/>
                      <a:pt x="116250" y="74526"/>
                    </a:cubicBezTo>
                    <a:cubicBezTo>
                      <a:pt x="114375" y="70736"/>
                      <a:pt x="112500" y="70736"/>
                      <a:pt x="106875" y="72000"/>
                    </a:cubicBezTo>
                    <a:cubicBezTo>
                      <a:pt x="99375" y="72000"/>
                      <a:pt x="103125" y="63157"/>
                      <a:pt x="103125" y="60631"/>
                    </a:cubicBezTo>
                    <a:cubicBezTo>
                      <a:pt x="99375" y="61894"/>
                      <a:pt x="97500" y="64421"/>
                      <a:pt x="93750" y="64421"/>
                    </a:cubicBezTo>
                    <a:cubicBezTo>
                      <a:pt x="91875" y="64421"/>
                      <a:pt x="88125" y="64421"/>
                      <a:pt x="86250" y="64421"/>
                    </a:cubicBezTo>
                    <a:cubicBezTo>
                      <a:pt x="84375" y="63157"/>
                      <a:pt x="84375" y="60631"/>
                      <a:pt x="82500" y="60631"/>
                    </a:cubicBezTo>
                    <a:cubicBezTo>
                      <a:pt x="76875" y="60631"/>
                      <a:pt x="76875" y="55578"/>
                      <a:pt x="75000" y="53052"/>
                    </a:cubicBezTo>
                    <a:cubicBezTo>
                      <a:pt x="71250" y="50526"/>
                      <a:pt x="69375" y="46736"/>
                      <a:pt x="73125" y="44210"/>
                    </a:cubicBezTo>
                    <a:cubicBezTo>
                      <a:pt x="75000" y="42947"/>
                      <a:pt x="78750" y="42947"/>
                      <a:pt x="78750" y="41684"/>
                    </a:cubicBezTo>
                    <a:cubicBezTo>
                      <a:pt x="78750" y="40421"/>
                      <a:pt x="78750" y="39157"/>
                      <a:pt x="78750" y="37894"/>
                    </a:cubicBezTo>
                    <a:cubicBezTo>
                      <a:pt x="78750" y="34105"/>
                      <a:pt x="78750" y="32842"/>
                      <a:pt x="84375" y="31578"/>
                    </a:cubicBezTo>
                    <a:cubicBezTo>
                      <a:pt x="88125" y="30315"/>
                      <a:pt x="90000" y="30315"/>
                      <a:pt x="93750" y="30315"/>
                    </a:cubicBezTo>
                    <a:cubicBezTo>
                      <a:pt x="95625" y="30315"/>
                      <a:pt x="97500" y="29052"/>
                      <a:pt x="99375" y="27789"/>
                    </a:cubicBezTo>
                    <a:cubicBezTo>
                      <a:pt x="101250" y="27789"/>
                      <a:pt x="110625" y="29052"/>
                      <a:pt x="106875" y="2652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7" name="Shape 2502">
                <a:extLst>
                  <a:ext uri="{FF2B5EF4-FFF2-40B4-BE49-F238E27FC236}">
                    <a16:creationId xmlns:a16="http://schemas.microsoft.com/office/drawing/2014/main" id="{8EB05E72-7C00-CDCA-020A-8978392F457D}"/>
                  </a:ext>
                  <a:ext uri="{C183D7F6-B498-43B3-948B-1728B52AA6E4}">
                    <adec:decorative xmlns:adec="http://schemas.microsoft.com/office/drawing/2017/decorative" val="1"/>
                  </a:ext>
                </a:extLst>
              </p:cNvPr>
              <p:cNvSpPr/>
              <p:nvPr/>
            </p:nvSpPr>
            <p:spPr>
              <a:xfrm>
                <a:off x="6406917" y="4653732"/>
                <a:ext cx="151239" cy="779986"/>
              </a:xfrm>
              <a:custGeom>
                <a:avLst/>
                <a:gdLst/>
                <a:ahLst/>
                <a:cxnLst/>
                <a:rect l="0" t="0" r="0" b="0"/>
                <a:pathLst>
                  <a:path w="120000" h="120000" extrusionOk="0">
                    <a:moveTo>
                      <a:pt x="109090" y="15849"/>
                    </a:moveTo>
                    <a:cubicBezTo>
                      <a:pt x="103636" y="15283"/>
                      <a:pt x="109090" y="12452"/>
                      <a:pt x="103636" y="11320"/>
                    </a:cubicBezTo>
                    <a:cubicBezTo>
                      <a:pt x="100909" y="10754"/>
                      <a:pt x="95454" y="9056"/>
                      <a:pt x="98181" y="7924"/>
                    </a:cubicBezTo>
                    <a:cubicBezTo>
                      <a:pt x="103636" y="7358"/>
                      <a:pt x="95454" y="7358"/>
                      <a:pt x="98181" y="6792"/>
                    </a:cubicBezTo>
                    <a:cubicBezTo>
                      <a:pt x="100909" y="6226"/>
                      <a:pt x="98181" y="5660"/>
                      <a:pt x="95454" y="5094"/>
                    </a:cubicBezTo>
                    <a:cubicBezTo>
                      <a:pt x="92727" y="4528"/>
                      <a:pt x="92727" y="3962"/>
                      <a:pt x="92727" y="2830"/>
                    </a:cubicBezTo>
                    <a:cubicBezTo>
                      <a:pt x="92727" y="1698"/>
                      <a:pt x="90000" y="1132"/>
                      <a:pt x="87272" y="0"/>
                    </a:cubicBezTo>
                    <a:cubicBezTo>
                      <a:pt x="84545" y="566"/>
                      <a:pt x="81818" y="1132"/>
                      <a:pt x="81818" y="1698"/>
                    </a:cubicBezTo>
                    <a:cubicBezTo>
                      <a:pt x="79090" y="2830"/>
                      <a:pt x="73636" y="2264"/>
                      <a:pt x="76363" y="3396"/>
                    </a:cubicBezTo>
                    <a:cubicBezTo>
                      <a:pt x="76363" y="5094"/>
                      <a:pt x="76363" y="6792"/>
                      <a:pt x="76363" y="8490"/>
                    </a:cubicBezTo>
                    <a:cubicBezTo>
                      <a:pt x="76363" y="10754"/>
                      <a:pt x="79090" y="13584"/>
                      <a:pt x="76363" y="15849"/>
                    </a:cubicBezTo>
                    <a:cubicBezTo>
                      <a:pt x="73636" y="16415"/>
                      <a:pt x="70909" y="16981"/>
                      <a:pt x="70909" y="17547"/>
                    </a:cubicBezTo>
                    <a:cubicBezTo>
                      <a:pt x="70909" y="18679"/>
                      <a:pt x="73636" y="19811"/>
                      <a:pt x="73636" y="20943"/>
                    </a:cubicBezTo>
                    <a:cubicBezTo>
                      <a:pt x="73636" y="24339"/>
                      <a:pt x="68181" y="28301"/>
                      <a:pt x="62727" y="31698"/>
                    </a:cubicBezTo>
                    <a:cubicBezTo>
                      <a:pt x="60000" y="33396"/>
                      <a:pt x="60000" y="34528"/>
                      <a:pt x="62727" y="36226"/>
                    </a:cubicBezTo>
                    <a:cubicBezTo>
                      <a:pt x="62727" y="37358"/>
                      <a:pt x="62727" y="37924"/>
                      <a:pt x="57272" y="38490"/>
                    </a:cubicBezTo>
                    <a:cubicBezTo>
                      <a:pt x="54545" y="39056"/>
                      <a:pt x="57272" y="39622"/>
                      <a:pt x="57272" y="40188"/>
                    </a:cubicBezTo>
                    <a:cubicBezTo>
                      <a:pt x="57272" y="41886"/>
                      <a:pt x="57272" y="43584"/>
                      <a:pt x="57272" y="45283"/>
                    </a:cubicBezTo>
                    <a:cubicBezTo>
                      <a:pt x="57272" y="45849"/>
                      <a:pt x="57272" y="46981"/>
                      <a:pt x="57272" y="47547"/>
                    </a:cubicBezTo>
                    <a:cubicBezTo>
                      <a:pt x="54545" y="48113"/>
                      <a:pt x="57272" y="49245"/>
                      <a:pt x="54545" y="49811"/>
                    </a:cubicBezTo>
                    <a:cubicBezTo>
                      <a:pt x="49090" y="52641"/>
                      <a:pt x="43636" y="55471"/>
                      <a:pt x="38181" y="58301"/>
                    </a:cubicBezTo>
                    <a:cubicBezTo>
                      <a:pt x="35454" y="60000"/>
                      <a:pt x="27272" y="60566"/>
                      <a:pt x="30000" y="62264"/>
                    </a:cubicBezTo>
                    <a:cubicBezTo>
                      <a:pt x="32727" y="63962"/>
                      <a:pt x="38181" y="66792"/>
                      <a:pt x="32727" y="69056"/>
                    </a:cubicBezTo>
                    <a:cubicBezTo>
                      <a:pt x="27272" y="70188"/>
                      <a:pt x="21818" y="73018"/>
                      <a:pt x="27272" y="74716"/>
                    </a:cubicBezTo>
                    <a:cubicBezTo>
                      <a:pt x="30000" y="75849"/>
                      <a:pt x="32727" y="75849"/>
                      <a:pt x="35454" y="75283"/>
                    </a:cubicBezTo>
                    <a:cubicBezTo>
                      <a:pt x="38181" y="74716"/>
                      <a:pt x="49090" y="74716"/>
                      <a:pt x="46363" y="75283"/>
                    </a:cubicBezTo>
                    <a:cubicBezTo>
                      <a:pt x="46363" y="75283"/>
                      <a:pt x="43636" y="75283"/>
                      <a:pt x="40909" y="75849"/>
                    </a:cubicBezTo>
                    <a:cubicBezTo>
                      <a:pt x="40909" y="76415"/>
                      <a:pt x="40909" y="76415"/>
                      <a:pt x="43636" y="76981"/>
                    </a:cubicBezTo>
                    <a:cubicBezTo>
                      <a:pt x="43636" y="76981"/>
                      <a:pt x="40909" y="77547"/>
                      <a:pt x="40909" y="77547"/>
                    </a:cubicBezTo>
                    <a:cubicBezTo>
                      <a:pt x="38181" y="78679"/>
                      <a:pt x="35454" y="80943"/>
                      <a:pt x="38181" y="82075"/>
                    </a:cubicBezTo>
                    <a:cubicBezTo>
                      <a:pt x="38181" y="82641"/>
                      <a:pt x="38181" y="82641"/>
                      <a:pt x="35454" y="83773"/>
                    </a:cubicBezTo>
                    <a:cubicBezTo>
                      <a:pt x="32727" y="84339"/>
                      <a:pt x="38181" y="84339"/>
                      <a:pt x="40909" y="84905"/>
                    </a:cubicBezTo>
                    <a:cubicBezTo>
                      <a:pt x="40909" y="84905"/>
                      <a:pt x="40909" y="84905"/>
                      <a:pt x="38181" y="85471"/>
                    </a:cubicBezTo>
                    <a:cubicBezTo>
                      <a:pt x="35454" y="85471"/>
                      <a:pt x="30000" y="86037"/>
                      <a:pt x="35454" y="86037"/>
                    </a:cubicBezTo>
                    <a:cubicBezTo>
                      <a:pt x="32727" y="86603"/>
                      <a:pt x="35454" y="88301"/>
                      <a:pt x="38181" y="88301"/>
                    </a:cubicBezTo>
                    <a:cubicBezTo>
                      <a:pt x="35454" y="88301"/>
                      <a:pt x="27272" y="87735"/>
                      <a:pt x="30000" y="89433"/>
                    </a:cubicBezTo>
                    <a:cubicBezTo>
                      <a:pt x="30000" y="89433"/>
                      <a:pt x="32727" y="92264"/>
                      <a:pt x="27272" y="91698"/>
                    </a:cubicBezTo>
                    <a:cubicBezTo>
                      <a:pt x="27272" y="91698"/>
                      <a:pt x="21818" y="90566"/>
                      <a:pt x="21818" y="90000"/>
                    </a:cubicBezTo>
                    <a:cubicBezTo>
                      <a:pt x="16363" y="89433"/>
                      <a:pt x="19090" y="88867"/>
                      <a:pt x="13636" y="89433"/>
                    </a:cubicBezTo>
                    <a:cubicBezTo>
                      <a:pt x="13636" y="89433"/>
                      <a:pt x="10909" y="90000"/>
                      <a:pt x="10909" y="90000"/>
                    </a:cubicBezTo>
                    <a:cubicBezTo>
                      <a:pt x="10909" y="90566"/>
                      <a:pt x="13636" y="90566"/>
                      <a:pt x="10909" y="91132"/>
                    </a:cubicBezTo>
                    <a:cubicBezTo>
                      <a:pt x="10909" y="91698"/>
                      <a:pt x="0" y="91698"/>
                      <a:pt x="0" y="92830"/>
                    </a:cubicBezTo>
                    <a:cubicBezTo>
                      <a:pt x="0" y="92830"/>
                      <a:pt x="2727" y="93396"/>
                      <a:pt x="5454" y="93396"/>
                    </a:cubicBezTo>
                    <a:cubicBezTo>
                      <a:pt x="5454" y="93396"/>
                      <a:pt x="2727" y="92830"/>
                      <a:pt x="5454" y="92264"/>
                    </a:cubicBezTo>
                    <a:cubicBezTo>
                      <a:pt x="5454" y="92264"/>
                      <a:pt x="13636" y="93396"/>
                      <a:pt x="19090" y="92830"/>
                    </a:cubicBezTo>
                    <a:cubicBezTo>
                      <a:pt x="30000" y="92264"/>
                      <a:pt x="13636" y="96226"/>
                      <a:pt x="19090" y="96792"/>
                    </a:cubicBezTo>
                    <a:cubicBezTo>
                      <a:pt x="21818" y="96792"/>
                      <a:pt x="27272" y="96226"/>
                      <a:pt x="30000" y="96792"/>
                    </a:cubicBezTo>
                    <a:cubicBezTo>
                      <a:pt x="32727" y="96792"/>
                      <a:pt x="32727" y="98490"/>
                      <a:pt x="30000" y="97924"/>
                    </a:cubicBezTo>
                    <a:cubicBezTo>
                      <a:pt x="30000" y="97924"/>
                      <a:pt x="21818" y="96792"/>
                      <a:pt x="21818" y="97358"/>
                    </a:cubicBezTo>
                    <a:cubicBezTo>
                      <a:pt x="19090" y="97924"/>
                      <a:pt x="16363" y="97924"/>
                      <a:pt x="19090" y="98490"/>
                    </a:cubicBezTo>
                    <a:cubicBezTo>
                      <a:pt x="19090" y="98490"/>
                      <a:pt x="24545" y="99622"/>
                      <a:pt x="21818" y="99622"/>
                    </a:cubicBezTo>
                    <a:cubicBezTo>
                      <a:pt x="19090" y="99622"/>
                      <a:pt x="19090" y="101320"/>
                      <a:pt x="19090" y="101320"/>
                    </a:cubicBezTo>
                    <a:cubicBezTo>
                      <a:pt x="16363" y="103018"/>
                      <a:pt x="24545" y="100754"/>
                      <a:pt x="24545" y="100754"/>
                    </a:cubicBezTo>
                    <a:cubicBezTo>
                      <a:pt x="24545" y="100754"/>
                      <a:pt x="21818" y="103584"/>
                      <a:pt x="24545" y="103018"/>
                    </a:cubicBezTo>
                    <a:cubicBezTo>
                      <a:pt x="24545" y="103018"/>
                      <a:pt x="21818" y="103018"/>
                      <a:pt x="21818" y="103584"/>
                    </a:cubicBezTo>
                    <a:cubicBezTo>
                      <a:pt x="19090" y="104150"/>
                      <a:pt x="21818" y="104150"/>
                      <a:pt x="24545" y="104716"/>
                    </a:cubicBezTo>
                    <a:cubicBezTo>
                      <a:pt x="24545" y="104716"/>
                      <a:pt x="19090" y="105283"/>
                      <a:pt x="19090" y="105283"/>
                    </a:cubicBezTo>
                    <a:cubicBezTo>
                      <a:pt x="16363" y="105283"/>
                      <a:pt x="19090" y="105283"/>
                      <a:pt x="19090" y="105849"/>
                    </a:cubicBezTo>
                    <a:cubicBezTo>
                      <a:pt x="16363" y="106981"/>
                      <a:pt x="27272" y="106981"/>
                      <a:pt x="27272" y="106415"/>
                    </a:cubicBezTo>
                    <a:cubicBezTo>
                      <a:pt x="27272" y="106981"/>
                      <a:pt x="24545" y="106981"/>
                      <a:pt x="27272" y="107547"/>
                    </a:cubicBezTo>
                    <a:cubicBezTo>
                      <a:pt x="27272" y="107547"/>
                      <a:pt x="27272" y="107547"/>
                      <a:pt x="27272" y="107547"/>
                    </a:cubicBezTo>
                    <a:cubicBezTo>
                      <a:pt x="27272" y="108113"/>
                      <a:pt x="21818" y="108679"/>
                      <a:pt x="21818" y="109245"/>
                    </a:cubicBezTo>
                    <a:cubicBezTo>
                      <a:pt x="19090" y="110377"/>
                      <a:pt x="27272" y="108679"/>
                      <a:pt x="30000" y="108679"/>
                    </a:cubicBezTo>
                    <a:cubicBezTo>
                      <a:pt x="27272" y="109245"/>
                      <a:pt x="30000" y="109811"/>
                      <a:pt x="30000" y="109811"/>
                    </a:cubicBezTo>
                    <a:cubicBezTo>
                      <a:pt x="30000" y="110377"/>
                      <a:pt x="21818" y="110943"/>
                      <a:pt x="21818" y="110943"/>
                    </a:cubicBezTo>
                    <a:cubicBezTo>
                      <a:pt x="27272" y="111509"/>
                      <a:pt x="27272" y="110943"/>
                      <a:pt x="30000" y="112075"/>
                    </a:cubicBezTo>
                    <a:cubicBezTo>
                      <a:pt x="32727" y="113207"/>
                      <a:pt x="38181" y="110377"/>
                      <a:pt x="35454" y="110377"/>
                    </a:cubicBezTo>
                    <a:cubicBezTo>
                      <a:pt x="38181" y="110377"/>
                      <a:pt x="38181" y="110943"/>
                      <a:pt x="40909" y="111509"/>
                    </a:cubicBezTo>
                    <a:cubicBezTo>
                      <a:pt x="40909" y="111509"/>
                      <a:pt x="40909" y="110377"/>
                      <a:pt x="40909" y="110377"/>
                    </a:cubicBezTo>
                    <a:cubicBezTo>
                      <a:pt x="40909" y="110377"/>
                      <a:pt x="40909" y="111509"/>
                      <a:pt x="40909" y="111509"/>
                    </a:cubicBezTo>
                    <a:cubicBezTo>
                      <a:pt x="43636" y="110943"/>
                      <a:pt x="43636" y="110377"/>
                      <a:pt x="43636" y="110943"/>
                    </a:cubicBezTo>
                    <a:cubicBezTo>
                      <a:pt x="46363" y="110943"/>
                      <a:pt x="43636" y="112075"/>
                      <a:pt x="43636" y="112075"/>
                    </a:cubicBezTo>
                    <a:cubicBezTo>
                      <a:pt x="40909" y="112641"/>
                      <a:pt x="46363" y="112641"/>
                      <a:pt x="43636" y="113207"/>
                    </a:cubicBezTo>
                    <a:cubicBezTo>
                      <a:pt x="40909" y="114339"/>
                      <a:pt x="46363" y="113773"/>
                      <a:pt x="49090" y="114339"/>
                    </a:cubicBezTo>
                    <a:cubicBezTo>
                      <a:pt x="57272" y="114339"/>
                      <a:pt x="65454" y="115471"/>
                      <a:pt x="57272" y="116603"/>
                    </a:cubicBezTo>
                    <a:cubicBezTo>
                      <a:pt x="54545" y="117169"/>
                      <a:pt x="46363" y="116603"/>
                      <a:pt x="43636" y="117169"/>
                    </a:cubicBezTo>
                    <a:cubicBezTo>
                      <a:pt x="40909" y="118301"/>
                      <a:pt x="49090" y="117735"/>
                      <a:pt x="51818" y="118301"/>
                    </a:cubicBezTo>
                    <a:cubicBezTo>
                      <a:pt x="49090" y="118301"/>
                      <a:pt x="49090" y="118301"/>
                      <a:pt x="49090" y="118301"/>
                    </a:cubicBezTo>
                    <a:cubicBezTo>
                      <a:pt x="49090" y="118301"/>
                      <a:pt x="60000" y="120000"/>
                      <a:pt x="65454" y="118867"/>
                    </a:cubicBezTo>
                    <a:cubicBezTo>
                      <a:pt x="68181" y="117735"/>
                      <a:pt x="62727" y="116603"/>
                      <a:pt x="68181" y="115471"/>
                    </a:cubicBezTo>
                    <a:cubicBezTo>
                      <a:pt x="70909" y="114339"/>
                      <a:pt x="79090" y="114339"/>
                      <a:pt x="81818" y="114339"/>
                    </a:cubicBezTo>
                    <a:cubicBezTo>
                      <a:pt x="95454" y="112641"/>
                      <a:pt x="76363" y="112641"/>
                      <a:pt x="70909" y="112641"/>
                    </a:cubicBezTo>
                    <a:cubicBezTo>
                      <a:pt x="65454" y="112641"/>
                      <a:pt x="57272" y="112641"/>
                      <a:pt x="51818" y="112075"/>
                    </a:cubicBezTo>
                    <a:cubicBezTo>
                      <a:pt x="46363" y="110943"/>
                      <a:pt x="46363" y="110943"/>
                      <a:pt x="46363" y="108679"/>
                    </a:cubicBezTo>
                    <a:cubicBezTo>
                      <a:pt x="46363" y="106415"/>
                      <a:pt x="43636" y="108113"/>
                      <a:pt x="35454" y="106981"/>
                    </a:cubicBezTo>
                    <a:cubicBezTo>
                      <a:pt x="32727" y="106981"/>
                      <a:pt x="32727" y="105283"/>
                      <a:pt x="32727" y="104716"/>
                    </a:cubicBezTo>
                    <a:cubicBezTo>
                      <a:pt x="30000" y="103584"/>
                      <a:pt x="30000" y="101886"/>
                      <a:pt x="35454" y="101320"/>
                    </a:cubicBezTo>
                    <a:cubicBezTo>
                      <a:pt x="38181" y="100754"/>
                      <a:pt x="38181" y="100754"/>
                      <a:pt x="40909" y="100188"/>
                    </a:cubicBezTo>
                    <a:cubicBezTo>
                      <a:pt x="40909" y="99622"/>
                      <a:pt x="43636" y="99056"/>
                      <a:pt x="46363" y="99056"/>
                    </a:cubicBezTo>
                    <a:cubicBezTo>
                      <a:pt x="49090" y="98490"/>
                      <a:pt x="43636" y="96792"/>
                      <a:pt x="46363" y="95660"/>
                    </a:cubicBezTo>
                    <a:cubicBezTo>
                      <a:pt x="46363" y="95094"/>
                      <a:pt x="51818" y="94528"/>
                      <a:pt x="54545" y="93396"/>
                    </a:cubicBezTo>
                    <a:cubicBezTo>
                      <a:pt x="54545" y="92264"/>
                      <a:pt x="54545" y="90566"/>
                      <a:pt x="57272" y="89433"/>
                    </a:cubicBezTo>
                    <a:cubicBezTo>
                      <a:pt x="57272" y="88301"/>
                      <a:pt x="62727" y="88301"/>
                      <a:pt x="57272" y="87169"/>
                    </a:cubicBezTo>
                    <a:cubicBezTo>
                      <a:pt x="54545" y="86603"/>
                      <a:pt x="46363" y="86603"/>
                      <a:pt x="57272" y="86037"/>
                    </a:cubicBezTo>
                    <a:cubicBezTo>
                      <a:pt x="70909" y="85471"/>
                      <a:pt x="54545" y="85471"/>
                      <a:pt x="51818" y="84339"/>
                    </a:cubicBezTo>
                    <a:cubicBezTo>
                      <a:pt x="51818" y="82641"/>
                      <a:pt x="51818" y="80377"/>
                      <a:pt x="51818" y="79245"/>
                    </a:cubicBezTo>
                    <a:cubicBezTo>
                      <a:pt x="51818" y="76981"/>
                      <a:pt x="51818" y="74150"/>
                      <a:pt x="51818" y="71886"/>
                    </a:cubicBezTo>
                    <a:cubicBezTo>
                      <a:pt x="54545" y="70188"/>
                      <a:pt x="57272" y="67358"/>
                      <a:pt x="62727" y="66226"/>
                    </a:cubicBezTo>
                    <a:cubicBezTo>
                      <a:pt x="70909" y="64528"/>
                      <a:pt x="62727" y="61698"/>
                      <a:pt x="62727" y="60000"/>
                    </a:cubicBezTo>
                    <a:cubicBezTo>
                      <a:pt x="62727" y="58867"/>
                      <a:pt x="65454" y="58301"/>
                      <a:pt x="70909" y="57735"/>
                    </a:cubicBezTo>
                    <a:cubicBezTo>
                      <a:pt x="76363" y="56603"/>
                      <a:pt x="73636" y="56037"/>
                      <a:pt x="73636" y="54339"/>
                    </a:cubicBezTo>
                    <a:cubicBezTo>
                      <a:pt x="73636" y="52075"/>
                      <a:pt x="81818" y="50377"/>
                      <a:pt x="79090" y="48113"/>
                    </a:cubicBezTo>
                    <a:cubicBezTo>
                      <a:pt x="79090" y="46415"/>
                      <a:pt x="76363" y="44716"/>
                      <a:pt x="73636" y="43018"/>
                    </a:cubicBezTo>
                    <a:cubicBezTo>
                      <a:pt x="73636" y="42452"/>
                      <a:pt x="70909" y="41886"/>
                      <a:pt x="73636" y="41320"/>
                    </a:cubicBezTo>
                    <a:cubicBezTo>
                      <a:pt x="76363" y="40754"/>
                      <a:pt x="79090" y="38490"/>
                      <a:pt x="79090" y="37924"/>
                    </a:cubicBezTo>
                    <a:cubicBezTo>
                      <a:pt x="79090" y="37358"/>
                      <a:pt x="76363" y="36226"/>
                      <a:pt x="81818" y="35094"/>
                    </a:cubicBezTo>
                    <a:cubicBezTo>
                      <a:pt x="84545" y="34528"/>
                      <a:pt x="81818" y="33396"/>
                      <a:pt x="84545" y="32830"/>
                    </a:cubicBezTo>
                    <a:cubicBezTo>
                      <a:pt x="84545" y="31698"/>
                      <a:pt x="90000" y="31132"/>
                      <a:pt x="92727" y="30566"/>
                    </a:cubicBezTo>
                    <a:cubicBezTo>
                      <a:pt x="92727" y="30000"/>
                      <a:pt x="100909" y="28301"/>
                      <a:pt x="100909" y="27735"/>
                    </a:cubicBezTo>
                    <a:cubicBezTo>
                      <a:pt x="100909" y="27169"/>
                      <a:pt x="98181" y="26037"/>
                      <a:pt x="98181" y="24905"/>
                    </a:cubicBezTo>
                    <a:cubicBezTo>
                      <a:pt x="98181" y="23773"/>
                      <a:pt x="98181" y="23207"/>
                      <a:pt x="98181" y="22075"/>
                    </a:cubicBezTo>
                    <a:cubicBezTo>
                      <a:pt x="98181" y="20377"/>
                      <a:pt x="100909" y="20377"/>
                      <a:pt x="109090" y="19811"/>
                    </a:cubicBezTo>
                    <a:cubicBezTo>
                      <a:pt x="120000" y="19245"/>
                      <a:pt x="120000" y="18113"/>
                      <a:pt x="120000" y="15849"/>
                    </a:cubicBezTo>
                    <a:cubicBezTo>
                      <a:pt x="117272" y="16415"/>
                      <a:pt x="111818" y="16415"/>
                      <a:pt x="109090" y="15849"/>
                    </a:cubicBezTo>
                    <a:cubicBezTo>
                      <a:pt x="109090" y="15849"/>
                      <a:pt x="109090" y="16415"/>
                      <a:pt x="109090" y="1584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8" name="Shape 2503">
                <a:extLst>
                  <a:ext uri="{FF2B5EF4-FFF2-40B4-BE49-F238E27FC236}">
                    <a16:creationId xmlns:a16="http://schemas.microsoft.com/office/drawing/2014/main" id="{5CA012A7-5C00-917B-BD5A-08966E317F2A}"/>
                  </a:ext>
                  <a:ext uri="{C183D7F6-B498-43B3-948B-1728B52AA6E4}">
                    <adec:decorative xmlns:adec="http://schemas.microsoft.com/office/drawing/2017/decorative" val="1"/>
                  </a:ext>
                </a:extLst>
              </p:cNvPr>
              <p:cNvSpPr/>
              <p:nvPr/>
            </p:nvSpPr>
            <p:spPr>
              <a:xfrm>
                <a:off x="6509713" y="4503493"/>
                <a:ext cx="222133" cy="256657"/>
              </a:xfrm>
              <a:custGeom>
                <a:avLst/>
                <a:gdLst/>
                <a:ahLst/>
                <a:cxnLst/>
                <a:rect l="0" t="0" r="0" b="0"/>
                <a:pathLst>
                  <a:path w="120000" h="120000" extrusionOk="0">
                    <a:moveTo>
                      <a:pt x="114375" y="72000"/>
                    </a:moveTo>
                    <a:cubicBezTo>
                      <a:pt x="106875" y="68571"/>
                      <a:pt x="108750" y="66857"/>
                      <a:pt x="108750" y="60000"/>
                    </a:cubicBezTo>
                    <a:cubicBezTo>
                      <a:pt x="103125" y="60000"/>
                      <a:pt x="97500" y="60000"/>
                      <a:pt x="93750" y="60000"/>
                    </a:cubicBezTo>
                    <a:cubicBezTo>
                      <a:pt x="90000" y="60000"/>
                      <a:pt x="91875" y="58285"/>
                      <a:pt x="91875" y="56571"/>
                    </a:cubicBezTo>
                    <a:cubicBezTo>
                      <a:pt x="91875" y="54857"/>
                      <a:pt x="90000" y="51428"/>
                      <a:pt x="88125" y="51428"/>
                    </a:cubicBezTo>
                    <a:cubicBezTo>
                      <a:pt x="88125" y="49714"/>
                      <a:pt x="90000" y="49714"/>
                      <a:pt x="90000" y="48000"/>
                    </a:cubicBezTo>
                    <a:cubicBezTo>
                      <a:pt x="91875" y="46285"/>
                      <a:pt x="90000" y="44571"/>
                      <a:pt x="88125" y="44571"/>
                    </a:cubicBezTo>
                    <a:cubicBezTo>
                      <a:pt x="88125" y="42857"/>
                      <a:pt x="90000" y="41142"/>
                      <a:pt x="88125" y="39428"/>
                    </a:cubicBezTo>
                    <a:cubicBezTo>
                      <a:pt x="84375" y="36000"/>
                      <a:pt x="80625" y="36000"/>
                      <a:pt x="76875" y="36000"/>
                    </a:cubicBezTo>
                    <a:cubicBezTo>
                      <a:pt x="75000" y="36000"/>
                      <a:pt x="71250" y="32571"/>
                      <a:pt x="69375" y="30857"/>
                    </a:cubicBezTo>
                    <a:cubicBezTo>
                      <a:pt x="65625" y="30857"/>
                      <a:pt x="63750" y="27428"/>
                      <a:pt x="61875" y="27428"/>
                    </a:cubicBezTo>
                    <a:cubicBezTo>
                      <a:pt x="58125" y="27428"/>
                      <a:pt x="56250" y="27428"/>
                      <a:pt x="54375" y="27428"/>
                    </a:cubicBezTo>
                    <a:cubicBezTo>
                      <a:pt x="50625" y="27428"/>
                      <a:pt x="43125" y="18857"/>
                      <a:pt x="43125" y="15428"/>
                    </a:cubicBezTo>
                    <a:cubicBezTo>
                      <a:pt x="43125" y="13714"/>
                      <a:pt x="43125" y="12000"/>
                      <a:pt x="43125" y="10285"/>
                    </a:cubicBezTo>
                    <a:cubicBezTo>
                      <a:pt x="43125" y="8571"/>
                      <a:pt x="43125" y="8571"/>
                      <a:pt x="43125" y="6857"/>
                    </a:cubicBezTo>
                    <a:cubicBezTo>
                      <a:pt x="43125" y="0"/>
                      <a:pt x="39375" y="3428"/>
                      <a:pt x="33750" y="5142"/>
                    </a:cubicBezTo>
                    <a:cubicBezTo>
                      <a:pt x="28125" y="5142"/>
                      <a:pt x="24375" y="10285"/>
                      <a:pt x="18750" y="10285"/>
                    </a:cubicBezTo>
                    <a:cubicBezTo>
                      <a:pt x="15000" y="10285"/>
                      <a:pt x="15000" y="13714"/>
                      <a:pt x="13125" y="15428"/>
                    </a:cubicBezTo>
                    <a:cubicBezTo>
                      <a:pt x="11250" y="15428"/>
                      <a:pt x="5625" y="13714"/>
                      <a:pt x="3750" y="13714"/>
                    </a:cubicBezTo>
                    <a:cubicBezTo>
                      <a:pt x="7500" y="15428"/>
                      <a:pt x="9375" y="24000"/>
                      <a:pt x="11250" y="27428"/>
                    </a:cubicBezTo>
                    <a:cubicBezTo>
                      <a:pt x="7500" y="29142"/>
                      <a:pt x="9375" y="36000"/>
                      <a:pt x="9375" y="39428"/>
                    </a:cubicBezTo>
                    <a:cubicBezTo>
                      <a:pt x="9375" y="42857"/>
                      <a:pt x="9375" y="44571"/>
                      <a:pt x="7500" y="46285"/>
                    </a:cubicBezTo>
                    <a:cubicBezTo>
                      <a:pt x="5625" y="48000"/>
                      <a:pt x="5625" y="51428"/>
                      <a:pt x="5625" y="53142"/>
                    </a:cubicBezTo>
                    <a:cubicBezTo>
                      <a:pt x="3750" y="56571"/>
                      <a:pt x="9375" y="56571"/>
                      <a:pt x="9375" y="60000"/>
                    </a:cubicBezTo>
                    <a:cubicBezTo>
                      <a:pt x="9375" y="61714"/>
                      <a:pt x="5625" y="63428"/>
                      <a:pt x="5625" y="65142"/>
                    </a:cubicBezTo>
                    <a:cubicBezTo>
                      <a:pt x="0" y="70285"/>
                      <a:pt x="7500" y="72000"/>
                      <a:pt x="7500" y="78857"/>
                    </a:cubicBezTo>
                    <a:cubicBezTo>
                      <a:pt x="7500" y="80571"/>
                      <a:pt x="7500" y="82285"/>
                      <a:pt x="7500" y="84000"/>
                    </a:cubicBezTo>
                    <a:cubicBezTo>
                      <a:pt x="9375" y="85714"/>
                      <a:pt x="11250" y="87428"/>
                      <a:pt x="13125" y="89142"/>
                    </a:cubicBezTo>
                    <a:cubicBezTo>
                      <a:pt x="13125" y="90857"/>
                      <a:pt x="9375" y="90857"/>
                      <a:pt x="13125" y="92571"/>
                    </a:cubicBezTo>
                    <a:cubicBezTo>
                      <a:pt x="13125" y="92571"/>
                      <a:pt x="11250" y="96000"/>
                      <a:pt x="11250" y="96000"/>
                    </a:cubicBezTo>
                    <a:cubicBezTo>
                      <a:pt x="11250" y="101142"/>
                      <a:pt x="16875" y="104571"/>
                      <a:pt x="16875" y="108000"/>
                    </a:cubicBezTo>
                    <a:cubicBezTo>
                      <a:pt x="18750" y="113142"/>
                      <a:pt x="15000" y="118285"/>
                      <a:pt x="24375" y="118285"/>
                    </a:cubicBezTo>
                    <a:cubicBezTo>
                      <a:pt x="26250" y="120000"/>
                      <a:pt x="26250" y="116571"/>
                      <a:pt x="26250" y="114857"/>
                    </a:cubicBezTo>
                    <a:cubicBezTo>
                      <a:pt x="26250" y="113142"/>
                      <a:pt x="30000" y="111428"/>
                      <a:pt x="31875" y="111428"/>
                    </a:cubicBezTo>
                    <a:cubicBezTo>
                      <a:pt x="33750" y="109714"/>
                      <a:pt x="35625" y="108000"/>
                      <a:pt x="37500" y="111428"/>
                    </a:cubicBezTo>
                    <a:cubicBezTo>
                      <a:pt x="41250" y="113142"/>
                      <a:pt x="45000" y="111428"/>
                      <a:pt x="46875" y="111428"/>
                    </a:cubicBezTo>
                    <a:cubicBezTo>
                      <a:pt x="50625" y="111428"/>
                      <a:pt x="50625" y="116571"/>
                      <a:pt x="52500" y="116571"/>
                    </a:cubicBezTo>
                    <a:cubicBezTo>
                      <a:pt x="54375" y="116571"/>
                      <a:pt x="56250" y="113142"/>
                      <a:pt x="58125" y="111428"/>
                    </a:cubicBezTo>
                    <a:cubicBezTo>
                      <a:pt x="60000" y="108000"/>
                      <a:pt x="67500" y="113142"/>
                      <a:pt x="69375" y="109714"/>
                    </a:cubicBezTo>
                    <a:cubicBezTo>
                      <a:pt x="73125" y="101142"/>
                      <a:pt x="71250" y="92571"/>
                      <a:pt x="82500" y="89142"/>
                    </a:cubicBezTo>
                    <a:cubicBezTo>
                      <a:pt x="86250" y="87428"/>
                      <a:pt x="91875" y="87428"/>
                      <a:pt x="97500" y="87428"/>
                    </a:cubicBezTo>
                    <a:cubicBezTo>
                      <a:pt x="103125" y="87428"/>
                      <a:pt x="106875" y="89142"/>
                      <a:pt x="110625" y="92571"/>
                    </a:cubicBezTo>
                    <a:cubicBezTo>
                      <a:pt x="112500" y="87428"/>
                      <a:pt x="120000" y="73714"/>
                      <a:pt x="114375" y="72000"/>
                    </a:cubicBezTo>
                    <a:cubicBezTo>
                      <a:pt x="112500" y="70285"/>
                      <a:pt x="116250" y="72000"/>
                      <a:pt x="114375"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49" name="Shape 2504">
                <a:extLst>
                  <a:ext uri="{FF2B5EF4-FFF2-40B4-BE49-F238E27FC236}">
                    <a16:creationId xmlns:a16="http://schemas.microsoft.com/office/drawing/2014/main" id="{917E868E-1656-AB90-975A-B692652EF34E}"/>
                  </a:ext>
                  <a:ext uri="{C183D7F6-B498-43B3-948B-1728B52AA6E4}">
                    <adec:decorative xmlns:adec="http://schemas.microsoft.com/office/drawing/2017/decorative" val="1"/>
                  </a:ext>
                </a:extLst>
              </p:cNvPr>
              <p:cNvSpPr/>
              <p:nvPr/>
            </p:nvSpPr>
            <p:spPr>
              <a:xfrm>
                <a:off x="6634958" y="4686282"/>
                <a:ext cx="155966" cy="162758"/>
              </a:xfrm>
              <a:custGeom>
                <a:avLst/>
                <a:gdLst/>
                <a:ahLst/>
                <a:cxnLst/>
                <a:rect l="0" t="0" r="0" b="0"/>
                <a:pathLst>
                  <a:path w="120000" h="120000" extrusionOk="0">
                    <a:moveTo>
                      <a:pt x="106666" y="65454"/>
                    </a:moveTo>
                    <a:cubicBezTo>
                      <a:pt x="104000" y="68181"/>
                      <a:pt x="98666" y="70909"/>
                      <a:pt x="96000" y="65454"/>
                    </a:cubicBezTo>
                    <a:cubicBezTo>
                      <a:pt x="93333" y="62727"/>
                      <a:pt x="98666" y="60000"/>
                      <a:pt x="96000" y="54545"/>
                    </a:cubicBezTo>
                    <a:cubicBezTo>
                      <a:pt x="93333" y="51818"/>
                      <a:pt x="93333" y="49090"/>
                      <a:pt x="90666" y="46363"/>
                    </a:cubicBezTo>
                    <a:cubicBezTo>
                      <a:pt x="82666" y="40909"/>
                      <a:pt x="82666" y="46363"/>
                      <a:pt x="77333" y="43636"/>
                    </a:cubicBezTo>
                    <a:cubicBezTo>
                      <a:pt x="74666" y="43636"/>
                      <a:pt x="72000" y="43636"/>
                      <a:pt x="66666" y="40909"/>
                    </a:cubicBezTo>
                    <a:cubicBezTo>
                      <a:pt x="61333" y="40909"/>
                      <a:pt x="64000" y="35454"/>
                      <a:pt x="66666" y="32727"/>
                    </a:cubicBezTo>
                    <a:cubicBezTo>
                      <a:pt x="66666" y="27272"/>
                      <a:pt x="64000" y="21818"/>
                      <a:pt x="64000" y="19090"/>
                    </a:cubicBezTo>
                    <a:cubicBezTo>
                      <a:pt x="61333" y="10909"/>
                      <a:pt x="64000" y="10909"/>
                      <a:pt x="56000" y="8181"/>
                    </a:cubicBezTo>
                    <a:cubicBezTo>
                      <a:pt x="50666" y="2727"/>
                      <a:pt x="48000" y="0"/>
                      <a:pt x="37333" y="2727"/>
                    </a:cubicBezTo>
                    <a:cubicBezTo>
                      <a:pt x="29333" y="2727"/>
                      <a:pt x="18666" y="5454"/>
                      <a:pt x="13333" y="8181"/>
                    </a:cubicBezTo>
                    <a:cubicBezTo>
                      <a:pt x="5333" y="16363"/>
                      <a:pt x="8000" y="21818"/>
                      <a:pt x="5333" y="30000"/>
                    </a:cubicBezTo>
                    <a:cubicBezTo>
                      <a:pt x="5333" y="32727"/>
                      <a:pt x="2666" y="35454"/>
                      <a:pt x="2666" y="38181"/>
                    </a:cubicBezTo>
                    <a:cubicBezTo>
                      <a:pt x="0" y="40909"/>
                      <a:pt x="2666" y="40909"/>
                      <a:pt x="5333" y="46363"/>
                    </a:cubicBezTo>
                    <a:cubicBezTo>
                      <a:pt x="10666" y="54545"/>
                      <a:pt x="16000" y="57272"/>
                      <a:pt x="24000" y="65454"/>
                    </a:cubicBezTo>
                    <a:cubicBezTo>
                      <a:pt x="26666" y="68181"/>
                      <a:pt x="32000" y="68181"/>
                      <a:pt x="34666" y="68181"/>
                    </a:cubicBezTo>
                    <a:cubicBezTo>
                      <a:pt x="40000" y="68181"/>
                      <a:pt x="42666" y="70909"/>
                      <a:pt x="45333" y="73636"/>
                    </a:cubicBezTo>
                    <a:cubicBezTo>
                      <a:pt x="50666" y="76363"/>
                      <a:pt x="72000" y="84545"/>
                      <a:pt x="66666" y="95454"/>
                    </a:cubicBezTo>
                    <a:cubicBezTo>
                      <a:pt x="64000" y="98181"/>
                      <a:pt x="58666" y="100909"/>
                      <a:pt x="58666" y="106363"/>
                    </a:cubicBezTo>
                    <a:cubicBezTo>
                      <a:pt x="58666" y="111818"/>
                      <a:pt x="58666" y="111818"/>
                      <a:pt x="53333" y="114545"/>
                    </a:cubicBezTo>
                    <a:cubicBezTo>
                      <a:pt x="50666" y="120000"/>
                      <a:pt x="72000" y="117272"/>
                      <a:pt x="74666" y="120000"/>
                    </a:cubicBezTo>
                    <a:cubicBezTo>
                      <a:pt x="80000" y="120000"/>
                      <a:pt x="80000" y="120000"/>
                      <a:pt x="85333" y="117272"/>
                    </a:cubicBezTo>
                    <a:cubicBezTo>
                      <a:pt x="88000" y="111818"/>
                      <a:pt x="96000" y="117272"/>
                      <a:pt x="98666" y="114545"/>
                    </a:cubicBezTo>
                    <a:cubicBezTo>
                      <a:pt x="101333" y="111818"/>
                      <a:pt x="104000" y="109090"/>
                      <a:pt x="106666" y="106363"/>
                    </a:cubicBezTo>
                    <a:cubicBezTo>
                      <a:pt x="109333" y="100909"/>
                      <a:pt x="106666" y="95454"/>
                      <a:pt x="109333" y="92727"/>
                    </a:cubicBezTo>
                    <a:cubicBezTo>
                      <a:pt x="109333" y="87272"/>
                      <a:pt x="120000" y="65454"/>
                      <a:pt x="106666" y="65454"/>
                    </a:cubicBezTo>
                    <a:cubicBezTo>
                      <a:pt x="106666" y="68181"/>
                      <a:pt x="109333" y="65454"/>
                      <a:pt x="106666" y="6545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0" name="Shape 2505">
                <a:extLst>
                  <a:ext uri="{FF2B5EF4-FFF2-40B4-BE49-F238E27FC236}">
                    <a16:creationId xmlns:a16="http://schemas.microsoft.com/office/drawing/2014/main" id="{4E92FC76-87C5-B566-E9FB-28B7D325DFE1}"/>
                  </a:ext>
                  <a:ext uri="{C183D7F6-B498-43B3-948B-1728B52AA6E4}">
                    <adec:decorative xmlns:adec="http://schemas.microsoft.com/office/drawing/2017/decorative" val="1"/>
                  </a:ext>
                </a:extLst>
              </p:cNvPr>
              <p:cNvSpPr/>
              <p:nvPr/>
            </p:nvSpPr>
            <p:spPr>
              <a:xfrm>
                <a:off x="6437638" y="4234317"/>
                <a:ext cx="688848" cy="739922"/>
              </a:xfrm>
              <a:custGeom>
                <a:avLst/>
                <a:gdLst/>
                <a:ahLst/>
                <a:cxnLst/>
                <a:rect l="0" t="0" r="0" b="0"/>
                <a:pathLst>
                  <a:path w="120000" h="120000" extrusionOk="0">
                    <a:moveTo>
                      <a:pt x="118190" y="34029"/>
                    </a:moveTo>
                    <a:cubicBezTo>
                      <a:pt x="117587" y="32835"/>
                      <a:pt x="117587" y="31641"/>
                      <a:pt x="116984" y="31044"/>
                    </a:cubicBezTo>
                    <a:cubicBezTo>
                      <a:pt x="115778" y="30447"/>
                      <a:pt x="113969" y="31044"/>
                      <a:pt x="113366" y="30447"/>
                    </a:cubicBezTo>
                    <a:cubicBezTo>
                      <a:pt x="110351" y="29850"/>
                      <a:pt x="108542" y="27462"/>
                      <a:pt x="106733" y="26268"/>
                    </a:cubicBezTo>
                    <a:cubicBezTo>
                      <a:pt x="105527" y="25671"/>
                      <a:pt x="104321" y="25074"/>
                      <a:pt x="103718" y="24477"/>
                    </a:cubicBezTo>
                    <a:cubicBezTo>
                      <a:pt x="101909" y="23880"/>
                      <a:pt x="101306" y="24477"/>
                      <a:pt x="99497" y="24477"/>
                    </a:cubicBezTo>
                    <a:cubicBezTo>
                      <a:pt x="97085" y="25074"/>
                      <a:pt x="94673" y="22089"/>
                      <a:pt x="92261" y="23283"/>
                    </a:cubicBezTo>
                    <a:cubicBezTo>
                      <a:pt x="90452" y="23880"/>
                      <a:pt x="88643" y="20895"/>
                      <a:pt x="87437" y="20298"/>
                    </a:cubicBezTo>
                    <a:cubicBezTo>
                      <a:pt x="85628" y="19104"/>
                      <a:pt x="83216" y="17910"/>
                      <a:pt x="81407" y="17910"/>
                    </a:cubicBezTo>
                    <a:cubicBezTo>
                      <a:pt x="80201" y="17313"/>
                      <a:pt x="78994" y="17313"/>
                      <a:pt x="78391" y="17910"/>
                    </a:cubicBezTo>
                    <a:cubicBezTo>
                      <a:pt x="77788" y="19701"/>
                      <a:pt x="75979" y="20298"/>
                      <a:pt x="75376" y="21492"/>
                    </a:cubicBezTo>
                    <a:cubicBezTo>
                      <a:pt x="74170" y="23283"/>
                      <a:pt x="74773" y="22686"/>
                      <a:pt x="73567" y="21492"/>
                    </a:cubicBezTo>
                    <a:cubicBezTo>
                      <a:pt x="73567" y="21492"/>
                      <a:pt x="72964" y="20895"/>
                      <a:pt x="72964" y="20895"/>
                    </a:cubicBezTo>
                    <a:cubicBezTo>
                      <a:pt x="71758" y="20298"/>
                      <a:pt x="72361" y="21492"/>
                      <a:pt x="71758" y="22089"/>
                    </a:cubicBezTo>
                    <a:cubicBezTo>
                      <a:pt x="71155" y="22686"/>
                      <a:pt x="69346" y="17313"/>
                      <a:pt x="69949" y="17313"/>
                    </a:cubicBezTo>
                    <a:cubicBezTo>
                      <a:pt x="69949" y="17313"/>
                      <a:pt x="68140" y="19701"/>
                      <a:pt x="67537" y="19701"/>
                    </a:cubicBezTo>
                    <a:cubicBezTo>
                      <a:pt x="67537" y="19701"/>
                      <a:pt x="69949" y="17910"/>
                      <a:pt x="69346" y="17313"/>
                    </a:cubicBezTo>
                    <a:cubicBezTo>
                      <a:pt x="68140" y="16716"/>
                      <a:pt x="68140" y="19701"/>
                      <a:pt x="66934" y="19701"/>
                    </a:cubicBezTo>
                    <a:cubicBezTo>
                      <a:pt x="66934" y="19701"/>
                      <a:pt x="69346" y="16119"/>
                      <a:pt x="69346" y="15522"/>
                    </a:cubicBezTo>
                    <a:cubicBezTo>
                      <a:pt x="69346" y="14925"/>
                      <a:pt x="70552" y="14925"/>
                      <a:pt x="70552" y="14328"/>
                    </a:cubicBezTo>
                    <a:cubicBezTo>
                      <a:pt x="71155" y="13731"/>
                      <a:pt x="71758" y="14925"/>
                      <a:pt x="72361" y="13731"/>
                    </a:cubicBezTo>
                    <a:cubicBezTo>
                      <a:pt x="72964" y="13134"/>
                      <a:pt x="72361" y="13134"/>
                      <a:pt x="72361" y="11940"/>
                    </a:cubicBezTo>
                    <a:cubicBezTo>
                      <a:pt x="72964" y="11343"/>
                      <a:pt x="72964" y="10149"/>
                      <a:pt x="71758" y="9552"/>
                    </a:cubicBezTo>
                    <a:cubicBezTo>
                      <a:pt x="69949" y="8955"/>
                      <a:pt x="69949" y="6567"/>
                      <a:pt x="69949" y="4776"/>
                    </a:cubicBezTo>
                    <a:cubicBezTo>
                      <a:pt x="69949" y="4179"/>
                      <a:pt x="69346" y="3582"/>
                      <a:pt x="68743" y="2985"/>
                    </a:cubicBezTo>
                    <a:cubicBezTo>
                      <a:pt x="68140" y="2388"/>
                      <a:pt x="67537" y="4179"/>
                      <a:pt x="66934" y="4776"/>
                    </a:cubicBezTo>
                    <a:cubicBezTo>
                      <a:pt x="66331" y="6567"/>
                      <a:pt x="65125" y="8955"/>
                      <a:pt x="63316" y="8955"/>
                    </a:cubicBezTo>
                    <a:cubicBezTo>
                      <a:pt x="62713" y="8955"/>
                      <a:pt x="62110" y="8358"/>
                      <a:pt x="60904" y="8358"/>
                    </a:cubicBezTo>
                    <a:cubicBezTo>
                      <a:pt x="60301" y="8358"/>
                      <a:pt x="59698" y="8955"/>
                      <a:pt x="59095" y="8358"/>
                    </a:cubicBezTo>
                    <a:cubicBezTo>
                      <a:pt x="57889" y="7761"/>
                      <a:pt x="57286" y="8358"/>
                      <a:pt x="56080" y="8358"/>
                    </a:cubicBezTo>
                    <a:cubicBezTo>
                      <a:pt x="54874" y="8358"/>
                      <a:pt x="55477" y="8358"/>
                      <a:pt x="54874" y="9552"/>
                    </a:cubicBezTo>
                    <a:cubicBezTo>
                      <a:pt x="54271" y="10149"/>
                      <a:pt x="51256" y="9552"/>
                      <a:pt x="50653" y="10149"/>
                    </a:cubicBezTo>
                    <a:cubicBezTo>
                      <a:pt x="49447" y="10149"/>
                      <a:pt x="47638" y="11343"/>
                      <a:pt x="46432" y="11343"/>
                    </a:cubicBezTo>
                    <a:cubicBezTo>
                      <a:pt x="44623" y="11343"/>
                      <a:pt x="43417" y="8955"/>
                      <a:pt x="43417" y="7761"/>
                    </a:cubicBezTo>
                    <a:cubicBezTo>
                      <a:pt x="42211" y="5970"/>
                      <a:pt x="44623" y="4776"/>
                      <a:pt x="44020" y="2985"/>
                    </a:cubicBezTo>
                    <a:cubicBezTo>
                      <a:pt x="43417" y="1791"/>
                      <a:pt x="42814" y="0"/>
                      <a:pt x="41608" y="597"/>
                    </a:cubicBezTo>
                    <a:cubicBezTo>
                      <a:pt x="41608" y="1194"/>
                      <a:pt x="37386" y="2985"/>
                      <a:pt x="36783" y="2985"/>
                    </a:cubicBezTo>
                    <a:cubicBezTo>
                      <a:pt x="36180" y="2985"/>
                      <a:pt x="34974" y="2985"/>
                      <a:pt x="34974" y="3582"/>
                    </a:cubicBezTo>
                    <a:cubicBezTo>
                      <a:pt x="34371" y="3582"/>
                      <a:pt x="34371" y="5373"/>
                      <a:pt x="33768" y="4179"/>
                    </a:cubicBezTo>
                    <a:cubicBezTo>
                      <a:pt x="33165" y="3582"/>
                      <a:pt x="28341" y="2985"/>
                      <a:pt x="28341" y="3582"/>
                    </a:cubicBezTo>
                    <a:cubicBezTo>
                      <a:pt x="28341" y="3582"/>
                      <a:pt x="29547" y="4179"/>
                      <a:pt x="29547" y="4179"/>
                    </a:cubicBezTo>
                    <a:cubicBezTo>
                      <a:pt x="30150" y="4776"/>
                      <a:pt x="30150" y="5373"/>
                      <a:pt x="30150" y="6567"/>
                    </a:cubicBezTo>
                    <a:cubicBezTo>
                      <a:pt x="30753" y="6567"/>
                      <a:pt x="30753" y="7761"/>
                      <a:pt x="31356" y="8358"/>
                    </a:cubicBezTo>
                    <a:cubicBezTo>
                      <a:pt x="31356" y="8358"/>
                      <a:pt x="32562" y="8358"/>
                      <a:pt x="32562" y="8358"/>
                    </a:cubicBezTo>
                    <a:cubicBezTo>
                      <a:pt x="32562" y="8955"/>
                      <a:pt x="31356" y="9552"/>
                      <a:pt x="30753" y="9552"/>
                    </a:cubicBezTo>
                    <a:cubicBezTo>
                      <a:pt x="30150" y="10149"/>
                      <a:pt x="30150" y="10746"/>
                      <a:pt x="29547" y="11343"/>
                    </a:cubicBezTo>
                    <a:cubicBezTo>
                      <a:pt x="29547" y="11343"/>
                      <a:pt x="26532" y="13731"/>
                      <a:pt x="25929" y="13134"/>
                    </a:cubicBezTo>
                    <a:cubicBezTo>
                      <a:pt x="25929" y="12537"/>
                      <a:pt x="25326" y="12537"/>
                      <a:pt x="24723" y="13134"/>
                    </a:cubicBezTo>
                    <a:cubicBezTo>
                      <a:pt x="24120" y="13731"/>
                      <a:pt x="22914" y="12537"/>
                      <a:pt x="22914" y="12537"/>
                    </a:cubicBezTo>
                    <a:cubicBezTo>
                      <a:pt x="21708" y="11940"/>
                      <a:pt x="21105" y="9552"/>
                      <a:pt x="20502" y="9552"/>
                    </a:cubicBezTo>
                    <a:cubicBezTo>
                      <a:pt x="19296" y="8955"/>
                      <a:pt x="17487" y="10746"/>
                      <a:pt x="16281" y="10746"/>
                    </a:cubicBezTo>
                    <a:cubicBezTo>
                      <a:pt x="15075" y="10746"/>
                      <a:pt x="13869" y="10746"/>
                      <a:pt x="12663" y="10746"/>
                    </a:cubicBezTo>
                    <a:cubicBezTo>
                      <a:pt x="12663" y="10746"/>
                      <a:pt x="12663" y="11940"/>
                      <a:pt x="13266" y="11940"/>
                    </a:cubicBezTo>
                    <a:cubicBezTo>
                      <a:pt x="13266" y="12537"/>
                      <a:pt x="14472" y="12537"/>
                      <a:pt x="15075" y="12537"/>
                    </a:cubicBezTo>
                    <a:cubicBezTo>
                      <a:pt x="15075" y="13134"/>
                      <a:pt x="12663" y="13731"/>
                      <a:pt x="12060" y="13731"/>
                    </a:cubicBezTo>
                    <a:cubicBezTo>
                      <a:pt x="11457" y="14328"/>
                      <a:pt x="12663" y="16119"/>
                      <a:pt x="13266" y="16716"/>
                    </a:cubicBezTo>
                    <a:cubicBezTo>
                      <a:pt x="14472" y="19104"/>
                      <a:pt x="14472" y="20895"/>
                      <a:pt x="13266" y="23283"/>
                    </a:cubicBezTo>
                    <a:cubicBezTo>
                      <a:pt x="13266" y="24477"/>
                      <a:pt x="13266" y="28059"/>
                      <a:pt x="12060" y="28059"/>
                    </a:cubicBezTo>
                    <a:cubicBezTo>
                      <a:pt x="11457" y="28656"/>
                      <a:pt x="10251" y="28059"/>
                      <a:pt x="9045" y="28656"/>
                    </a:cubicBezTo>
                    <a:cubicBezTo>
                      <a:pt x="8442" y="29253"/>
                      <a:pt x="6633" y="29253"/>
                      <a:pt x="6030" y="29253"/>
                    </a:cubicBezTo>
                    <a:cubicBezTo>
                      <a:pt x="3015" y="30447"/>
                      <a:pt x="3015" y="31641"/>
                      <a:pt x="3015" y="34029"/>
                    </a:cubicBezTo>
                    <a:cubicBezTo>
                      <a:pt x="3015" y="35223"/>
                      <a:pt x="1206" y="35223"/>
                      <a:pt x="1206" y="35820"/>
                    </a:cubicBezTo>
                    <a:cubicBezTo>
                      <a:pt x="1206" y="37611"/>
                      <a:pt x="0" y="38208"/>
                      <a:pt x="1206" y="39402"/>
                    </a:cubicBezTo>
                    <a:cubicBezTo>
                      <a:pt x="2412" y="40597"/>
                      <a:pt x="2412" y="41791"/>
                      <a:pt x="3015" y="42985"/>
                    </a:cubicBezTo>
                    <a:cubicBezTo>
                      <a:pt x="3015" y="43582"/>
                      <a:pt x="3618" y="43582"/>
                      <a:pt x="4221" y="43582"/>
                    </a:cubicBezTo>
                    <a:cubicBezTo>
                      <a:pt x="4824" y="43582"/>
                      <a:pt x="4824" y="44179"/>
                      <a:pt x="5427" y="44776"/>
                    </a:cubicBezTo>
                    <a:cubicBezTo>
                      <a:pt x="6633" y="46567"/>
                      <a:pt x="9648" y="44776"/>
                      <a:pt x="10854" y="43582"/>
                    </a:cubicBezTo>
                    <a:cubicBezTo>
                      <a:pt x="10854" y="45373"/>
                      <a:pt x="9648" y="48358"/>
                      <a:pt x="11457" y="48955"/>
                    </a:cubicBezTo>
                    <a:cubicBezTo>
                      <a:pt x="12060" y="48955"/>
                      <a:pt x="13869" y="48358"/>
                      <a:pt x="14472" y="48358"/>
                    </a:cubicBezTo>
                    <a:cubicBezTo>
                      <a:pt x="16281" y="48955"/>
                      <a:pt x="16884" y="48955"/>
                      <a:pt x="18090" y="47761"/>
                    </a:cubicBezTo>
                    <a:cubicBezTo>
                      <a:pt x="18090" y="47164"/>
                      <a:pt x="19296" y="47164"/>
                      <a:pt x="19899" y="47164"/>
                    </a:cubicBezTo>
                    <a:cubicBezTo>
                      <a:pt x="21105" y="45970"/>
                      <a:pt x="22311" y="45373"/>
                      <a:pt x="23517" y="45373"/>
                    </a:cubicBezTo>
                    <a:cubicBezTo>
                      <a:pt x="24723" y="44776"/>
                      <a:pt x="27738" y="43582"/>
                      <a:pt x="26532" y="45970"/>
                    </a:cubicBezTo>
                    <a:cubicBezTo>
                      <a:pt x="26532" y="47164"/>
                      <a:pt x="25929" y="48358"/>
                      <a:pt x="26532" y="49552"/>
                    </a:cubicBezTo>
                    <a:cubicBezTo>
                      <a:pt x="27135" y="50746"/>
                      <a:pt x="28341" y="51940"/>
                      <a:pt x="29547" y="52537"/>
                    </a:cubicBezTo>
                    <a:cubicBezTo>
                      <a:pt x="30753" y="53731"/>
                      <a:pt x="32562" y="53134"/>
                      <a:pt x="33768" y="53731"/>
                    </a:cubicBezTo>
                    <a:cubicBezTo>
                      <a:pt x="34371" y="54328"/>
                      <a:pt x="34974" y="54925"/>
                      <a:pt x="35577" y="54925"/>
                    </a:cubicBezTo>
                    <a:cubicBezTo>
                      <a:pt x="36180" y="54925"/>
                      <a:pt x="36783" y="55522"/>
                      <a:pt x="36783" y="56119"/>
                    </a:cubicBezTo>
                    <a:cubicBezTo>
                      <a:pt x="37989" y="56119"/>
                      <a:pt x="41005" y="55522"/>
                      <a:pt x="41005" y="57313"/>
                    </a:cubicBezTo>
                    <a:cubicBezTo>
                      <a:pt x="41608" y="58507"/>
                      <a:pt x="41005" y="58507"/>
                      <a:pt x="41608" y="59701"/>
                    </a:cubicBezTo>
                    <a:cubicBezTo>
                      <a:pt x="42211" y="60298"/>
                      <a:pt x="41608" y="60298"/>
                      <a:pt x="41005" y="60895"/>
                    </a:cubicBezTo>
                    <a:cubicBezTo>
                      <a:pt x="41005" y="60895"/>
                      <a:pt x="42211" y="63880"/>
                      <a:pt x="42211" y="64477"/>
                    </a:cubicBezTo>
                    <a:cubicBezTo>
                      <a:pt x="42211" y="65074"/>
                      <a:pt x="47035" y="64477"/>
                      <a:pt x="47638" y="64477"/>
                    </a:cubicBezTo>
                    <a:cubicBezTo>
                      <a:pt x="47638" y="65671"/>
                      <a:pt x="47035" y="67462"/>
                      <a:pt x="48241" y="68059"/>
                    </a:cubicBezTo>
                    <a:cubicBezTo>
                      <a:pt x="50050" y="69253"/>
                      <a:pt x="50050" y="70447"/>
                      <a:pt x="49447" y="72835"/>
                    </a:cubicBezTo>
                    <a:cubicBezTo>
                      <a:pt x="48844" y="74029"/>
                      <a:pt x="48241" y="75820"/>
                      <a:pt x="48844" y="77611"/>
                    </a:cubicBezTo>
                    <a:cubicBezTo>
                      <a:pt x="48844" y="78208"/>
                      <a:pt x="49447" y="79402"/>
                      <a:pt x="49447" y="80597"/>
                    </a:cubicBezTo>
                    <a:cubicBezTo>
                      <a:pt x="49447" y="81194"/>
                      <a:pt x="48241" y="82388"/>
                      <a:pt x="49447" y="82388"/>
                    </a:cubicBezTo>
                    <a:cubicBezTo>
                      <a:pt x="50050" y="82985"/>
                      <a:pt x="51859" y="83582"/>
                      <a:pt x="53065" y="82985"/>
                    </a:cubicBezTo>
                    <a:cubicBezTo>
                      <a:pt x="54271" y="81791"/>
                      <a:pt x="56683" y="85970"/>
                      <a:pt x="56080" y="86567"/>
                    </a:cubicBezTo>
                    <a:cubicBezTo>
                      <a:pt x="56080" y="87164"/>
                      <a:pt x="56080" y="87761"/>
                      <a:pt x="56683" y="88358"/>
                    </a:cubicBezTo>
                    <a:cubicBezTo>
                      <a:pt x="57286" y="88955"/>
                      <a:pt x="58492" y="87761"/>
                      <a:pt x="59095" y="88358"/>
                    </a:cubicBezTo>
                    <a:cubicBezTo>
                      <a:pt x="61507" y="89552"/>
                      <a:pt x="59095" y="91940"/>
                      <a:pt x="59095" y="93731"/>
                    </a:cubicBezTo>
                    <a:cubicBezTo>
                      <a:pt x="60301" y="91940"/>
                      <a:pt x="61507" y="95522"/>
                      <a:pt x="61507" y="95522"/>
                    </a:cubicBezTo>
                    <a:cubicBezTo>
                      <a:pt x="62110" y="97910"/>
                      <a:pt x="60904" y="98507"/>
                      <a:pt x="59095" y="99104"/>
                    </a:cubicBezTo>
                    <a:cubicBezTo>
                      <a:pt x="56683" y="100298"/>
                      <a:pt x="55477" y="101492"/>
                      <a:pt x="54271" y="103283"/>
                    </a:cubicBezTo>
                    <a:cubicBezTo>
                      <a:pt x="53668" y="104477"/>
                      <a:pt x="53065" y="105074"/>
                      <a:pt x="51859" y="105671"/>
                    </a:cubicBezTo>
                    <a:cubicBezTo>
                      <a:pt x="51256" y="106865"/>
                      <a:pt x="50050" y="107462"/>
                      <a:pt x="48844" y="108656"/>
                    </a:cubicBezTo>
                    <a:cubicBezTo>
                      <a:pt x="50050" y="108656"/>
                      <a:pt x="51256" y="108059"/>
                      <a:pt x="51859" y="108059"/>
                    </a:cubicBezTo>
                    <a:cubicBezTo>
                      <a:pt x="52462" y="108059"/>
                      <a:pt x="53065" y="109253"/>
                      <a:pt x="53668" y="109253"/>
                    </a:cubicBezTo>
                    <a:cubicBezTo>
                      <a:pt x="53668" y="109850"/>
                      <a:pt x="54271" y="110447"/>
                      <a:pt x="54874" y="111044"/>
                    </a:cubicBezTo>
                    <a:cubicBezTo>
                      <a:pt x="55477" y="111641"/>
                      <a:pt x="56080" y="111044"/>
                      <a:pt x="56683" y="111641"/>
                    </a:cubicBezTo>
                    <a:cubicBezTo>
                      <a:pt x="57889" y="112835"/>
                      <a:pt x="60301" y="113432"/>
                      <a:pt x="60904" y="115223"/>
                    </a:cubicBezTo>
                    <a:cubicBezTo>
                      <a:pt x="61507" y="116417"/>
                      <a:pt x="62110" y="118805"/>
                      <a:pt x="62713" y="120000"/>
                    </a:cubicBezTo>
                    <a:cubicBezTo>
                      <a:pt x="63316" y="119402"/>
                      <a:pt x="63919" y="118805"/>
                      <a:pt x="64522" y="117611"/>
                    </a:cubicBezTo>
                    <a:cubicBezTo>
                      <a:pt x="64522" y="117014"/>
                      <a:pt x="65125" y="115820"/>
                      <a:pt x="65728" y="115223"/>
                    </a:cubicBezTo>
                    <a:cubicBezTo>
                      <a:pt x="66331" y="113432"/>
                      <a:pt x="68140" y="112835"/>
                      <a:pt x="69949" y="111641"/>
                    </a:cubicBezTo>
                    <a:cubicBezTo>
                      <a:pt x="71155" y="110447"/>
                      <a:pt x="71155" y="109253"/>
                      <a:pt x="71758" y="107462"/>
                    </a:cubicBezTo>
                    <a:cubicBezTo>
                      <a:pt x="72964" y="105074"/>
                      <a:pt x="74773" y="104477"/>
                      <a:pt x="75979" y="102686"/>
                    </a:cubicBezTo>
                    <a:cubicBezTo>
                      <a:pt x="77788" y="100895"/>
                      <a:pt x="75979" y="98507"/>
                      <a:pt x="76582" y="96119"/>
                    </a:cubicBezTo>
                    <a:cubicBezTo>
                      <a:pt x="77185" y="95522"/>
                      <a:pt x="77185" y="94925"/>
                      <a:pt x="77185" y="93731"/>
                    </a:cubicBezTo>
                    <a:cubicBezTo>
                      <a:pt x="77185" y="93134"/>
                      <a:pt x="77185" y="93134"/>
                      <a:pt x="77788" y="93134"/>
                    </a:cubicBezTo>
                    <a:cubicBezTo>
                      <a:pt x="78994" y="92537"/>
                      <a:pt x="79597" y="91343"/>
                      <a:pt x="80201" y="90746"/>
                    </a:cubicBezTo>
                    <a:cubicBezTo>
                      <a:pt x="80804" y="90149"/>
                      <a:pt x="81407" y="89552"/>
                      <a:pt x="82613" y="88955"/>
                    </a:cubicBezTo>
                    <a:cubicBezTo>
                      <a:pt x="83216" y="88955"/>
                      <a:pt x="83819" y="88358"/>
                      <a:pt x="85025" y="87761"/>
                    </a:cubicBezTo>
                    <a:cubicBezTo>
                      <a:pt x="85628" y="87761"/>
                      <a:pt x="86231" y="88358"/>
                      <a:pt x="86834" y="88358"/>
                    </a:cubicBezTo>
                    <a:cubicBezTo>
                      <a:pt x="87437" y="88358"/>
                      <a:pt x="86834" y="87761"/>
                      <a:pt x="86834" y="87761"/>
                    </a:cubicBezTo>
                    <a:cubicBezTo>
                      <a:pt x="86231" y="87164"/>
                      <a:pt x="88643" y="86567"/>
                      <a:pt x="88643" y="86567"/>
                    </a:cubicBezTo>
                    <a:cubicBezTo>
                      <a:pt x="88643" y="86567"/>
                      <a:pt x="89849" y="84776"/>
                      <a:pt x="89849" y="85373"/>
                    </a:cubicBezTo>
                    <a:cubicBezTo>
                      <a:pt x="90452" y="85970"/>
                      <a:pt x="93467" y="84776"/>
                      <a:pt x="93467" y="84776"/>
                    </a:cubicBezTo>
                    <a:cubicBezTo>
                      <a:pt x="94070" y="84776"/>
                      <a:pt x="93467" y="85373"/>
                      <a:pt x="94070" y="85373"/>
                    </a:cubicBezTo>
                    <a:cubicBezTo>
                      <a:pt x="94673" y="85373"/>
                      <a:pt x="96482" y="85373"/>
                      <a:pt x="97085" y="84776"/>
                    </a:cubicBezTo>
                    <a:cubicBezTo>
                      <a:pt x="97688" y="84179"/>
                      <a:pt x="97688" y="83582"/>
                      <a:pt x="98291" y="82985"/>
                    </a:cubicBezTo>
                    <a:cubicBezTo>
                      <a:pt x="98894" y="82985"/>
                      <a:pt x="99497" y="82388"/>
                      <a:pt x="99497" y="81791"/>
                    </a:cubicBezTo>
                    <a:cubicBezTo>
                      <a:pt x="100100" y="81194"/>
                      <a:pt x="99497" y="80000"/>
                      <a:pt x="100100" y="79402"/>
                    </a:cubicBezTo>
                    <a:cubicBezTo>
                      <a:pt x="100703" y="78805"/>
                      <a:pt x="101306" y="78208"/>
                      <a:pt x="101909" y="77611"/>
                    </a:cubicBezTo>
                    <a:cubicBezTo>
                      <a:pt x="103115" y="75820"/>
                      <a:pt x="103718" y="75223"/>
                      <a:pt x="103718" y="73432"/>
                    </a:cubicBezTo>
                    <a:cubicBezTo>
                      <a:pt x="103718" y="72238"/>
                      <a:pt x="103718" y="71641"/>
                      <a:pt x="104321" y="70447"/>
                    </a:cubicBezTo>
                    <a:cubicBezTo>
                      <a:pt x="104321" y="69850"/>
                      <a:pt x="104924" y="69850"/>
                      <a:pt x="105527" y="69253"/>
                    </a:cubicBezTo>
                    <a:cubicBezTo>
                      <a:pt x="106130" y="68656"/>
                      <a:pt x="105527" y="67462"/>
                      <a:pt x="105527" y="66865"/>
                    </a:cubicBezTo>
                    <a:cubicBezTo>
                      <a:pt x="105527" y="65671"/>
                      <a:pt x="106130" y="65074"/>
                      <a:pt x="106130" y="63880"/>
                    </a:cubicBezTo>
                    <a:cubicBezTo>
                      <a:pt x="106733" y="62089"/>
                      <a:pt x="106130" y="60298"/>
                      <a:pt x="106130" y="58507"/>
                    </a:cubicBezTo>
                    <a:cubicBezTo>
                      <a:pt x="106130" y="57313"/>
                      <a:pt x="105527" y="56119"/>
                      <a:pt x="106130" y="55522"/>
                    </a:cubicBezTo>
                    <a:cubicBezTo>
                      <a:pt x="106733" y="54328"/>
                      <a:pt x="106130" y="54925"/>
                      <a:pt x="106130" y="53731"/>
                    </a:cubicBezTo>
                    <a:cubicBezTo>
                      <a:pt x="106130" y="53731"/>
                      <a:pt x="107336" y="54328"/>
                      <a:pt x="107336" y="54328"/>
                    </a:cubicBezTo>
                    <a:cubicBezTo>
                      <a:pt x="107336" y="54328"/>
                      <a:pt x="107336" y="53731"/>
                      <a:pt x="107336" y="53731"/>
                    </a:cubicBezTo>
                    <a:cubicBezTo>
                      <a:pt x="107336" y="53731"/>
                      <a:pt x="107939" y="53731"/>
                      <a:pt x="107939" y="53731"/>
                    </a:cubicBezTo>
                    <a:cubicBezTo>
                      <a:pt x="109145" y="53731"/>
                      <a:pt x="109748" y="51940"/>
                      <a:pt x="109748" y="51343"/>
                    </a:cubicBezTo>
                    <a:cubicBezTo>
                      <a:pt x="110351" y="50746"/>
                      <a:pt x="110954" y="49552"/>
                      <a:pt x="111557" y="48358"/>
                    </a:cubicBezTo>
                    <a:cubicBezTo>
                      <a:pt x="112763" y="47164"/>
                      <a:pt x="113969" y="47164"/>
                      <a:pt x="114572" y="45970"/>
                    </a:cubicBezTo>
                    <a:cubicBezTo>
                      <a:pt x="117587" y="42388"/>
                      <a:pt x="120000" y="38208"/>
                      <a:pt x="118190" y="34029"/>
                    </a:cubicBezTo>
                    <a:cubicBezTo>
                      <a:pt x="116984" y="31641"/>
                      <a:pt x="119396" y="35820"/>
                      <a:pt x="118190" y="34029"/>
                    </a:cubicBezTo>
                    <a:close/>
                    <a:moveTo>
                      <a:pt x="69346" y="111044"/>
                    </a:moveTo>
                    <a:cubicBezTo>
                      <a:pt x="68140" y="111641"/>
                      <a:pt x="67537" y="112835"/>
                      <a:pt x="66331" y="113432"/>
                    </a:cubicBezTo>
                    <a:cubicBezTo>
                      <a:pt x="64522" y="114029"/>
                      <a:pt x="67537" y="112238"/>
                      <a:pt x="67537" y="111641"/>
                    </a:cubicBezTo>
                    <a:cubicBezTo>
                      <a:pt x="68140" y="111044"/>
                      <a:pt x="68743" y="109850"/>
                      <a:pt x="69949" y="108656"/>
                    </a:cubicBezTo>
                    <a:cubicBezTo>
                      <a:pt x="71155" y="107462"/>
                      <a:pt x="70552" y="109850"/>
                      <a:pt x="69346" y="111044"/>
                    </a:cubicBezTo>
                    <a:cubicBezTo>
                      <a:pt x="69346" y="111044"/>
                      <a:pt x="69949" y="110447"/>
                      <a:pt x="69346" y="11104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1" name="Shape 2506">
                <a:extLst>
                  <a:ext uri="{FF2B5EF4-FFF2-40B4-BE49-F238E27FC236}">
                    <a16:creationId xmlns:a16="http://schemas.microsoft.com/office/drawing/2014/main" id="{025B0950-2162-74C8-FE20-9E8195351274}"/>
                  </a:ext>
                  <a:ext uri="{C183D7F6-B498-43B3-948B-1728B52AA6E4}">
                    <adec:decorative xmlns:adec="http://schemas.microsoft.com/office/drawing/2017/decorative" val="1"/>
                  </a:ext>
                </a:extLst>
              </p:cNvPr>
              <p:cNvSpPr/>
              <p:nvPr/>
            </p:nvSpPr>
            <p:spPr>
              <a:xfrm>
                <a:off x="6704670" y="4896617"/>
                <a:ext cx="93343" cy="102662"/>
              </a:xfrm>
              <a:custGeom>
                <a:avLst/>
                <a:gdLst/>
                <a:ahLst/>
                <a:cxnLst/>
                <a:rect l="0" t="0" r="0" b="0"/>
                <a:pathLst>
                  <a:path w="120000" h="120000" extrusionOk="0">
                    <a:moveTo>
                      <a:pt x="93333" y="42857"/>
                    </a:moveTo>
                    <a:cubicBezTo>
                      <a:pt x="88888" y="34285"/>
                      <a:pt x="80000" y="34285"/>
                      <a:pt x="75555" y="29999"/>
                    </a:cubicBezTo>
                    <a:cubicBezTo>
                      <a:pt x="71111" y="25714"/>
                      <a:pt x="66666" y="29999"/>
                      <a:pt x="62222" y="25714"/>
                    </a:cubicBezTo>
                    <a:cubicBezTo>
                      <a:pt x="57777" y="21428"/>
                      <a:pt x="53333" y="17142"/>
                      <a:pt x="48888" y="12857"/>
                    </a:cubicBezTo>
                    <a:cubicBezTo>
                      <a:pt x="44444" y="0"/>
                      <a:pt x="40000" y="4285"/>
                      <a:pt x="26666" y="8571"/>
                    </a:cubicBezTo>
                    <a:cubicBezTo>
                      <a:pt x="22222" y="8571"/>
                      <a:pt x="22222" y="4285"/>
                      <a:pt x="17777" y="12857"/>
                    </a:cubicBezTo>
                    <a:cubicBezTo>
                      <a:pt x="13333" y="17142"/>
                      <a:pt x="13333" y="21428"/>
                      <a:pt x="13333" y="25714"/>
                    </a:cubicBezTo>
                    <a:cubicBezTo>
                      <a:pt x="13333" y="34285"/>
                      <a:pt x="13333" y="42857"/>
                      <a:pt x="13333" y="51428"/>
                    </a:cubicBezTo>
                    <a:cubicBezTo>
                      <a:pt x="13333" y="55714"/>
                      <a:pt x="13333" y="64285"/>
                      <a:pt x="8888" y="72857"/>
                    </a:cubicBezTo>
                    <a:cubicBezTo>
                      <a:pt x="0" y="81428"/>
                      <a:pt x="0" y="81428"/>
                      <a:pt x="4444" y="94285"/>
                    </a:cubicBezTo>
                    <a:cubicBezTo>
                      <a:pt x="8888" y="102857"/>
                      <a:pt x="8888" y="102857"/>
                      <a:pt x="17777" y="107142"/>
                    </a:cubicBezTo>
                    <a:cubicBezTo>
                      <a:pt x="26666" y="107142"/>
                      <a:pt x="35555" y="107142"/>
                      <a:pt x="40000" y="111428"/>
                    </a:cubicBezTo>
                    <a:cubicBezTo>
                      <a:pt x="44444" y="111428"/>
                      <a:pt x="53333" y="119999"/>
                      <a:pt x="57777" y="119999"/>
                    </a:cubicBezTo>
                    <a:cubicBezTo>
                      <a:pt x="66666" y="115714"/>
                      <a:pt x="75555" y="119999"/>
                      <a:pt x="84444" y="119999"/>
                    </a:cubicBezTo>
                    <a:cubicBezTo>
                      <a:pt x="88888" y="119999"/>
                      <a:pt x="102222" y="111428"/>
                      <a:pt x="106666" y="107142"/>
                    </a:cubicBezTo>
                    <a:cubicBezTo>
                      <a:pt x="115555" y="98571"/>
                      <a:pt x="120000" y="89999"/>
                      <a:pt x="115555" y="81428"/>
                    </a:cubicBezTo>
                    <a:cubicBezTo>
                      <a:pt x="111111" y="72857"/>
                      <a:pt x="111111" y="68571"/>
                      <a:pt x="106666" y="59999"/>
                    </a:cubicBezTo>
                    <a:cubicBezTo>
                      <a:pt x="106666" y="51428"/>
                      <a:pt x="102222" y="47142"/>
                      <a:pt x="93333" y="42857"/>
                    </a:cubicBezTo>
                    <a:cubicBezTo>
                      <a:pt x="88888" y="38571"/>
                      <a:pt x="97777" y="42857"/>
                      <a:pt x="93333" y="4285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2" name="Shape 2507">
                <a:extLst>
                  <a:ext uri="{FF2B5EF4-FFF2-40B4-BE49-F238E27FC236}">
                    <a16:creationId xmlns:a16="http://schemas.microsoft.com/office/drawing/2014/main" id="{E0410076-E752-5ED5-ADE9-A6F39965B59C}"/>
                  </a:ext>
                  <a:ext uri="{C183D7F6-B498-43B3-948B-1728B52AA6E4}">
                    <adec:decorative xmlns:adec="http://schemas.microsoft.com/office/drawing/2017/decorative" val="1"/>
                  </a:ext>
                </a:extLst>
              </p:cNvPr>
              <p:cNvSpPr/>
              <p:nvPr/>
            </p:nvSpPr>
            <p:spPr>
              <a:xfrm>
                <a:off x="6437638" y="4735110"/>
                <a:ext cx="356830" cy="657291"/>
              </a:xfrm>
              <a:custGeom>
                <a:avLst/>
                <a:gdLst/>
                <a:ahLst/>
                <a:cxnLst/>
                <a:rect l="0" t="0" r="0" b="0"/>
                <a:pathLst>
                  <a:path w="120000" h="120000" extrusionOk="0">
                    <a:moveTo>
                      <a:pt x="90873" y="41564"/>
                    </a:moveTo>
                    <a:cubicBezTo>
                      <a:pt x="94368" y="39553"/>
                      <a:pt x="92038" y="37541"/>
                      <a:pt x="93203" y="34860"/>
                    </a:cubicBezTo>
                    <a:cubicBezTo>
                      <a:pt x="93203" y="34189"/>
                      <a:pt x="93203" y="32849"/>
                      <a:pt x="93203" y="32178"/>
                    </a:cubicBezTo>
                    <a:cubicBezTo>
                      <a:pt x="94368" y="30167"/>
                      <a:pt x="96699" y="29497"/>
                      <a:pt x="99029" y="28156"/>
                    </a:cubicBezTo>
                    <a:cubicBezTo>
                      <a:pt x="103689" y="26145"/>
                      <a:pt x="106019" y="22793"/>
                      <a:pt x="110679" y="20782"/>
                    </a:cubicBezTo>
                    <a:cubicBezTo>
                      <a:pt x="113009" y="20111"/>
                      <a:pt x="116504" y="20111"/>
                      <a:pt x="118834" y="19441"/>
                    </a:cubicBezTo>
                    <a:cubicBezTo>
                      <a:pt x="120000" y="18100"/>
                      <a:pt x="118834" y="16089"/>
                      <a:pt x="117669" y="15418"/>
                    </a:cubicBezTo>
                    <a:cubicBezTo>
                      <a:pt x="116504" y="14078"/>
                      <a:pt x="117669" y="14078"/>
                      <a:pt x="115339" y="14078"/>
                    </a:cubicBezTo>
                    <a:cubicBezTo>
                      <a:pt x="113009" y="13407"/>
                      <a:pt x="114174" y="16089"/>
                      <a:pt x="113009" y="16759"/>
                    </a:cubicBezTo>
                    <a:cubicBezTo>
                      <a:pt x="111844" y="17430"/>
                      <a:pt x="110679" y="18770"/>
                      <a:pt x="109514" y="19441"/>
                    </a:cubicBezTo>
                    <a:cubicBezTo>
                      <a:pt x="108349" y="20111"/>
                      <a:pt x="104854" y="19441"/>
                      <a:pt x="102524" y="20111"/>
                    </a:cubicBezTo>
                    <a:cubicBezTo>
                      <a:pt x="101359" y="21452"/>
                      <a:pt x="97864" y="20111"/>
                      <a:pt x="95533" y="20111"/>
                    </a:cubicBezTo>
                    <a:cubicBezTo>
                      <a:pt x="94368" y="20111"/>
                      <a:pt x="92038" y="20782"/>
                      <a:pt x="90873" y="20111"/>
                    </a:cubicBezTo>
                    <a:cubicBezTo>
                      <a:pt x="88543" y="20111"/>
                      <a:pt x="92038" y="18770"/>
                      <a:pt x="92038" y="18770"/>
                    </a:cubicBezTo>
                    <a:cubicBezTo>
                      <a:pt x="93203" y="18100"/>
                      <a:pt x="92038" y="17430"/>
                      <a:pt x="92038" y="17430"/>
                    </a:cubicBezTo>
                    <a:cubicBezTo>
                      <a:pt x="92038" y="16089"/>
                      <a:pt x="93203" y="15418"/>
                      <a:pt x="94368" y="14748"/>
                    </a:cubicBezTo>
                    <a:cubicBezTo>
                      <a:pt x="99029" y="12067"/>
                      <a:pt x="89708" y="10726"/>
                      <a:pt x="86213" y="9385"/>
                    </a:cubicBezTo>
                    <a:cubicBezTo>
                      <a:pt x="82718" y="8044"/>
                      <a:pt x="78058" y="8044"/>
                      <a:pt x="74563" y="6033"/>
                    </a:cubicBezTo>
                    <a:cubicBezTo>
                      <a:pt x="73398" y="5363"/>
                      <a:pt x="71067" y="4692"/>
                      <a:pt x="69902" y="4022"/>
                    </a:cubicBezTo>
                    <a:cubicBezTo>
                      <a:pt x="68737" y="2681"/>
                      <a:pt x="67572" y="1340"/>
                      <a:pt x="66407" y="1340"/>
                    </a:cubicBezTo>
                    <a:cubicBezTo>
                      <a:pt x="65242" y="670"/>
                      <a:pt x="61747" y="670"/>
                      <a:pt x="60582" y="1340"/>
                    </a:cubicBezTo>
                    <a:cubicBezTo>
                      <a:pt x="59417" y="2011"/>
                      <a:pt x="58252" y="4022"/>
                      <a:pt x="55922" y="2681"/>
                    </a:cubicBezTo>
                    <a:cubicBezTo>
                      <a:pt x="54757" y="1340"/>
                      <a:pt x="52427" y="1340"/>
                      <a:pt x="50097" y="1340"/>
                    </a:cubicBezTo>
                    <a:cubicBezTo>
                      <a:pt x="47766" y="1340"/>
                      <a:pt x="47766" y="0"/>
                      <a:pt x="45436" y="670"/>
                    </a:cubicBezTo>
                    <a:cubicBezTo>
                      <a:pt x="44271" y="1340"/>
                      <a:pt x="40776" y="2011"/>
                      <a:pt x="40776" y="2681"/>
                    </a:cubicBezTo>
                    <a:cubicBezTo>
                      <a:pt x="39611" y="4022"/>
                      <a:pt x="40776" y="5363"/>
                      <a:pt x="40776" y="6033"/>
                    </a:cubicBezTo>
                    <a:cubicBezTo>
                      <a:pt x="39611" y="8715"/>
                      <a:pt x="36116" y="8715"/>
                      <a:pt x="32621" y="9385"/>
                    </a:cubicBezTo>
                    <a:cubicBezTo>
                      <a:pt x="30291" y="10055"/>
                      <a:pt x="31456" y="13407"/>
                      <a:pt x="31456" y="14748"/>
                    </a:cubicBezTo>
                    <a:cubicBezTo>
                      <a:pt x="31456" y="16089"/>
                      <a:pt x="32621" y="17430"/>
                      <a:pt x="32621" y="18100"/>
                    </a:cubicBezTo>
                    <a:cubicBezTo>
                      <a:pt x="32621" y="18770"/>
                      <a:pt x="29126" y="20782"/>
                      <a:pt x="29126" y="21452"/>
                    </a:cubicBezTo>
                    <a:cubicBezTo>
                      <a:pt x="27961" y="22122"/>
                      <a:pt x="24466" y="23463"/>
                      <a:pt x="24466" y="24134"/>
                    </a:cubicBezTo>
                    <a:cubicBezTo>
                      <a:pt x="24466" y="24804"/>
                      <a:pt x="24466" y="25474"/>
                      <a:pt x="24466" y="26145"/>
                    </a:cubicBezTo>
                    <a:cubicBezTo>
                      <a:pt x="24466" y="26815"/>
                      <a:pt x="23300" y="27486"/>
                      <a:pt x="23300" y="28156"/>
                    </a:cubicBezTo>
                    <a:cubicBezTo>
                      <a:pt x="23300" y="28826"/>
                      <a:pt x="24466" y="30837"/>
                      <a:pt x="22135" y="31508"/>
                    </a:cubicBezTo>
                    <a:cubicBezTo>
                      <a:pt x="22135" y="32178"/>
                      <a:pt x="22135" y="33519"/>
                      <a:pt x="22135" y="34189"/>
                    </a:cubicBezTo>
                    <a:cubicBezTo>
                      <a:pt x="20970" y="34189"/>
                      <a:pt x="19805" y="34189"/>
                      <a:pt x="19805" y="34860"/>
                    </a:cubicBezTo>
                    <a:cubicBezTo>
                      <a:pt x="19805" y="36201"/>
                      <a:pt x="22135" y="36871"/>
                      <a:pt x="22135" y="38212"/>
                    </a:cubicBezTo>
                    <a:cubicBezTo>
                      <a:pt x="22135" y="38882"/>
                      <a:pt x="22135" y="40223"/>
                      <a:pt x="23300" y="40893"/>
                    </a:cubicBezTo>
                    <a:cubicBezTo>
                      <a:pt x="25631" y="43575"/>
                      <a:pt x="20970" y="46256"/>
                      <a:pt x="20970" y="48938"/>
                    </a:cubicBezTo>
                    <a:cubicBezTo>
                      <a:pt x="19805" y="50279"/>
                      <a:pt x="22135" y="51620"/>
                      <a:pt x="20970" y="52960"/>
                    </a:cubicBezTo>
                    <a:cubicBezTo>
                      <a:pt x="19805" y="53631"/>
                      <a:pt x="17475" y="54301"/>
                      <a:pt x="16310" y="55642"/>
                    </a:cubicBezTo>
                    <a:cubicBezTo>
                      <a:pt x="15145" y="56983"/>
                      <a:pt x="19805" y="62346"/>
                      <a:pt x="17475" y="63016"/>
                    </a:cubicBezTo>
                    <a:cubicBezTo>
                      <a:pt x="12815" y="64357"/>
                      <a:pt x="13980" y="67709"/>
                      <a:pt x="12815" y="70391"/>
                    </a:cubicBezTo>
                    <a:cubicBezTo>
                      <a:pt x="10485" y="72402"/>
                      <a:pt x="11650" y="75754"/>
                      <a:pt x="11650" y="78435"/>
                    </a:cubicBezTo>
                    <a:cubicBezTo>
                      <a:pt x="11650" y="80446"/>
                      <a:pt x="11650" y="82458"/>
                      <a:pt x="11650" y="84469"/>
                    </a:cubicBezTo>
                    <a:cubicBezTo>
                      <a:pt x="11650" y="85139"/>
                      <a:pt x="17475" y="87150"/>
                      <a:pt x="15145" y="87150"/>
                    </a:cubicBezTo>
                    <a:cubicBezTo>
                      <a:pt x="15145" y="87150"/>
                      <a:pt x="10485" y="87821"/>
                      <a:pt x="12815" y="88491"/>
                    </a:cubicBezTo>
                    <a:cubicBezTo>
                      <a:pt x="15145" y="88491"/>
                      <a:pt x="15145" y="89162"/>
                      <a:pt x="13980" y="90502"/>
                    </a:cubicBezTo>
                    <a:cubicBezTo>
                      <a:pt x="12815" y="91843"/>
                      <a:pt x="12815" y="93184"/>
                      <a:pt x="12815" y="95195"/>
                    </a:cubicBezTo>
                    <a:cubicBezTo>
                      <a:pt x="12815" y="96536"/>
                      <a:pt x="10485" y="97206"/>
                      <a:pt x="9320" y="98547"/>
                    </a:cubicBezTo>
                    <a:cubicBezTo>
                      <a:pt x="8155" y="99217"/>
                      <a:pt x="9320" y="100558"/>
                      <a:pt x="9320" y="101899"/>
                    </a:cubicBezTo>
                    <a:cubicBezTo>
                      <a:pt x="9320" y="102569"/>
                      <a:pt x="6990" y="104581"/>
                      <a:pt x="5825" y="104581"/>
                    </a:cubicBezTo>
                    <a:cubicBezTo>
                      <a:pt x="0" y="105921"/>
                      <a:pt x="3495" y="109944"/>
                      <a:pt x="4660" y="111955"/>
                    </a:cubicBezTo>
                    <a:cubicBezTo>
                      <a:pt x="5825" y="113296"/>
                      <a:pt x="9320" y="111284"/>
                      <a:pt x="9320" y="113966"/>
                    </a:cubicBezTo>
                    <a:cubicBezTo>
                      <a:pt x="9320" y="114636"/>
                      <a:pt x="8155" y="116648"/>
                      <a:pt x="10485" y="117318"/>
                    </a:cubicBezTo>
                    <a:cubicBezTo>
                      <a:pt x="11650" y="117988"/>
                      <a:pt x="12815" y="117988"/>
                      <a:pt x="15145" y="117988"/>
                    </a:cubicBezTo>
                    <a:cubicBezTo>
                      <a:pt x="17475" y="118659"/>
                      <a:pt x="20970" y="118659"/>
                      <a:pt x="23300" y="118659"/>
                    </a:cubicBezTo>
                    <a:cubicBezTo>
                      <a:pt x="24466" y="118659"/>
                      <a:pt x="25631" y="118659"/>
                      <a:pt x="26796" y="119329"/>
                    </a:cubicBezTo>
                    <a:cubicBezTo>
                      <a:pt x="26796" y="118659"/>
                      <a:pt x="27961" y="118659"/>
                      <a:pt x="29126" y="118659"/>
                    </a:cubicBezTo>
                    <a:cubicBezTo>
                      <a:pt x="29126" y="119329"/>
                      <a:pt x="31456" y="120000"/>
                      <a:pt x="31456" y="120000"/>
                    </a:cubicBezTo>
                    <a:cubicBezTo>
                      <a:pt x="32621" y="120000"/>
                      <a:pt x="30291" y="117988"/>
                      <a:pt x="30291" y="117318"/>
                    </a:cubicBezTo>
                    <a:cubicBezTo>
                      <a:pt x="27961" y="115977"/>
                      <a:pt x="27961" y="114636"/>
                      <a:pt x="27961" y="113296"/>
                    </a:cubicBezTo>
                    <a:cubicBezTo>
                      <a:pt x="27961" y="111955"/>
                      <a:pt x="27961" y="111284"/>
                      <a:pt x="31456" y="109944"/>
                    </a:cubicBezTo>
                    <a:cubicBezTo>
                      <a:pt x="33786" y="109273"/>
                      <a:pt x="29126" y="109273"/>
                      <a:pt x="29126" y="109273"/>
                    </a:cubicBezTo>
                    <a:cubicBezTo>
                      <a:pt x="29126" y="109273"/>
                      <a:pt x="31456" y="108603"/>
                      <a:pt x="30291" y="108603"/>
                    </a:cubicBezTo>
                    <a:cubicBezTo>
                      <a:pt x="31456" y="108603"/>
                      <a:pt x="31456" y="109273"/>
                      <a:pt x="32621" y="109273"/>
                    </a:cubicBezTo>
                    <a:cubicBezTo>
                      <a:pt x="33786" y="109944"/>
                      <a:pt x="34951" y="109273"/>
                      <a:pt x="36116" y="109273"/>
                    </a:cubicBezTo>
                    <a:cubicBezTo>
                      <a:pt x="37281" y="107932"/>
                      <a:pt x="36116" y="106592"/>
                      <a:pt x="36116" y="105251"/>
                    </a:cubicBezTo>
                    <a:cubicBezTo>
                      <a:pt x="37281" y="103910"/>
                      <a:pt x="39611" y="103240"/>
                      <a:pt x="43106" y="102569"/>
                    </a:cubicBezTo>
                    <a:cubicBezTo>
                      <a:pt x="44271" y="101899"/>
                      <a:pt x="45436" y="101899"/>
                      <a:pt x="46601" y="101229"/>
                    </a:cubicBezTo>
                    <a:cubicBezTo>
                      <a:pt x="47766" y="100558"/>
                      <a:pt x="45436" y="99888"/>
                      <a:pt x="45436" y="99888"/>
                    </a:cubicBezTo>
                    <a:cubicBezTo>
                      <a:pt x="45436" y="99217"/>
                      <a:pt x="48932" y="98547"/>
                      <a:pt x="47766" y="97206"/>
                    </a:cubicBezTo>
                    <a:cubicBezTo>
                      <a:pt x="46601" y="95865"/>
                      <a:pt x="41941" y="97206"/>
                      <a:pt x="40776" y="95865"/>
                    </a:cubicBezTo>
                    <a:cubicBezTo>
                      <a:pt x="39611" y="95195"/>
                      <a:pt x="38446" y="95195"/>
                      <a:pt x="37281" y="93854"/>
                    </a:cubicBezTo>
                    <a:cubicBezTo>
                      <a:pt x="36116" y="92513"/>
                      <a:pt x="38446" y="90502"/>
                      <a:pt x="39611" y="89832"/>
                    </a:cubicBezTo>
                    <a:cubicBezTo>
                      <a:pt x="41941" y="89162"/>
                      <a:pt x="43106" y="87821"/>
                      <a:pt x="45436" y="87821"/>
                    </a:cubicBezTo>
                    <a:cubicBezTo>
                      <a:pt x="47766" y="87150"/>
                      <a:pt x="47766" y="88491"/>
                      <a:pt x="48932" y="86480"/>
                    </a:cubicBezTo>
                    <a:cubicBezTo>
                      <a:pt x="48932" y="85139"/>
                      <a:pt x="51262" y="84469"/>
                      <a:pt x="50097" y="83128"/>
                    </a:cubicBezTo>
                    <a:cubicBezTo>
                      <a:pt x="48932" y="81117"/>
                      <a:pt x="54757" y="81117"/>
                      <a:pt x="55922" y="79776"/>
                    </a:cubicBezTo>
                    <a:cubicBezTo>
                      <a:pt x="55922" y="79776"/>
                      <a:pt x="50097" y="77094"/>
                      <a:pt x="55922" y="77765"/>
                    </a:cubicBezTo>
                    <a:cubicBezTo>
                      <a:pt x="57087" y="78435"/>
                      <a:pt x="57087" y="79106"/>
                      <a:pt x="58252" y="79106"/>
                    </a:cubicBezTo>
                    <a:cubicBezTo>
                      <a:pt x="60582" y="79106"/>
                      <a:pt x="60582" y="77094"/>
                      <a:pt x="59417" y="76424"/>
                    </a:cubicBezTo>
                    <a:cubicBezTo>
                      <a:pt x="59417" y="75754"/>
                      <a:pt x="57087" y="77094"/>
                      <a:pt x="57087" y="77094"/>
                    </a:cubicBezTo>
                    <a:cubicBezTo>
                      <a:pt x="54757" y="77094"/>
                      <a:pt x="52427" y="76424"/>
                      <a:pt x="52427" y="75754"/>
                    </a:cubicBezTo>
                    <a:cubicBezTo>
                      <a:pt x="52427" y="75083"/>
                      <a:pt x="50097" y="70391"/>
                      <a:pt x="52427" y="70391"/>
                    </a:cubicBezTo>
                    <a:cubicBezTo>
                      <a:pt x="55922" y="71061"/>
                      <a:pt x="58252" y="72402"/>
                      <a:pt x="62912" y="72402"/>
                    </a:cubicBezTo>
                    <a:cubicBezTo>
                      <a:pt x="64077" y="72402"/>
                      <a:pt x="65242" y="71731"/>
                      <a:pt x="66407" y="71731"/>
                    </a:cubicBezTo>
                    <a:cubicBezTo>
                      <a:pt x="68737" y="70391"/>
                      <a:pt x="66407" y="69720"/>
                      <a:pt x="67572" y="68379"/>
                    </a:cubicBezTo>
                    <a:cubicBezTo>
                      <a:pt x="67572" y="67709"/>
                      <a:pt x="68737" y="67039"/>
                      <a:pt x="68737" y="67039"/>
                    </a:cubicBezTo>
                    <a:cubicBezTo>
                      <a:pt x="69902" y="65698"/>
                      <a:pt x="68737" y="65698"/>
                      <a:pt x="68737" y="65027"/>
                    </a:cubicBezTo>
                    <a:cubicBezTo>
                      <a:pt x="67572" y="64357"/>
                      <a:pt x="67572" y="63016"/>
                      <a:pt x="68737" y="63016"/>
                    </a:cubicBezTo>
                    <a:cubicBezTo>
                      <a:pt x="71067" y="63016"/>
                      <a:pt x="69902" y="64357"/>
                      <a:pt x="69902" y="64357"/>
                    </a:cubicBezTo>
                    <a:cubicBezTo>
                      <a:pt x="68737" y="63687"/>
                      <a:pt x="75728" y="63687"/>
                      <a:pt x="75728" y="63687"/>
                    </a:cubicBezTo>
                    <a:cubicBezTo>
                      <a:pt x="80388" y="63687"/>
                      <a:pt x="83883" y="62346"/>
                      <a:pt x="88543" y="62346"/>
                    </a:cubicBezTo>
                    <a:cubicBezTo>
                      <a:pt x="89708" y="61675"/>
                      <a:pt x="93203" y="61005"/>
                      <a:pt x="95533" y="60335"/>
                    </a:cubicBezTo>
                    <a:cubicBezTo>
                      <a:pt x="96699" y="59664"/>
                      <a:pt x="96699" y="58994"/>
                      <a:pt x="97864" y="58324"/>
                    </a:cubicBezTo>
                    <a:cubicBezTo>
                      <a:pt x="99029" y="57653"/>
                      <a:pt x="100194" y="56983"/>
                      <a:pt x="101359" y="55642"/>
                    </a:cubicBezTo>
                    <a:cubicBezTo>
                      <a:pt x="101359" y="53631"/>
                      <a:pt x="99029" y="53631"/>
                      <a:pt x="96699" y="52290"/>
                    </a:cubicBezTo>
                    <a:cubicBezTo>
                      <a:pt x="95533" y="50949"/>
                      <a:pt x="99029" y="50279"/>
                      <a:pt x="96699" y="48938"/>
                    </a:cubicBezTo>
                    <a:cubicBezTo>
                      <a:pt x="95533" y="48268"/>
                      <a:pt x="90873" y="47597"/>
                      <a:pt x="90873" y="46256"/>
                    </a:cubicBezTo>
                    <a:cubicBezTo>
                      <a:pt x="90873" y="46256"/>
                      <a:pt x="90873" y="45586"/>
                      <a:pt x="92038" y="45586"/>
                    </a:cubicBezTo>
                    <a:cubicBezTo>
                      <a:pt x="92038" y="44916"/>
                      <a:pt x="90873" y="44916"/>
                      <a:pt x="90873" y="44245"/>
                    </a:cubicBezTo>
                    <a:cubicBezTo>
                      <a:pt x="90873" y="43575"/>
                      <a:pt x="89708" y="42234"/>
                      <a:pt x="90873" y="41564"/>
                    </a:cubicBezTo>
                    <a:cubicBezTo>
                      <a:pt x="92038" y="40893"/>
                      <a:pt x="89708" y="42234"/>
                      <a:pt x="90873" y="4156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3" name="Shape 2508">
                <a:extLst>
                  <a:ext uri="{FF2B5EF4-FFF2-40B4-BE49-F238E27FC236}">
                    <a16:creationId xmlns:a16="http://schemas.microsoft.com/office/drawing/2014/main" id="{468B9F06-0362-3C7F-2CB7-08026CADA5D6}"/>
                  </a:ext>
                  <a:ext uri="{C183D7F6-B498-43B3-948B-1728B52AA6E4}">
                    <adec:decorative xmlns:adec="http://schemas.microsoft.com/office/drawing/2017/decorative" val="1"/>
                  </a:ext>
                </a:extLst>
              </p:cNvPr>
              <p:cNvSpPr/>
              <p:nvPr/>
            </p:nvSpPr>
            <p:spPr>
              <a:xfrm>
                <a:off x="6206052" y="4042765"/>
                <a:ext cx="75620" cy="88891"/>
              </a:xfrm>
              <a:custGeom>
                <a:avLst/>
                <a:gdLst/>
                <a:ahLst/>
                <a:cxnLst/>
                <a:rect l="0" t="0" r="0" b="0"/>
                <a:pathLst>
                  <a:path w="120000" h="120000" extrusionOk="0">
                    <a:moveTo>
                      <a:pt x="81818" y="115000"/>
                    </a:moveTo>
                    <a:cubicBezTo>
                      <a:pt x="87272" y="120000"/>
                      <a:pt x="92727" y="120000"/>
                      <a:pt x="103636" y="120000"/>
                    </a:cubicBezTo>
                    <a:cubicBezTo>
                      <a:pt x="92727" y="105000"/>
                      <a:pt x="103636" y="100000"/>
                      <a:pt x="103636" y="85000"/>
                    </a:cubicBezTo>
                    <a:cubicBezTo>
                      <a:pt x="103636" y="75000"/>
                      <a:pt x="109090" y="60000"/>
                      <a:pt x="109090" y="50000"/>
                    </a:cubicBezTo>
                    <a:cubicBezTo>
                      <a:pt x="109090" y="45000"/>
                      <a:pt x="114545" y="40000"/>
                      <a:pt x="114545" y="35000"/>
                    </a:cubicBezTo>
                    <a:cubicBezTo>
                      <a:pt x="120000" y="30000"/>
                      <a:pt x="114545" y="25000"/>
                      <a:pt x="120000" y="15000"/>
                    </a:cubicBezTo>
                    <a:cubicBezTo>
                      <a:pt x="120000" y="0"/>
                      <a:pt x="98181" y="20000"/>
                      <a:pt x="92727" y="20000"/>
                    </a:cubicBezTo>
                    <a:cubicBezTo>
                      <a:pt x="81818" y="20000"/>
                      <a:pt x="76363" y="15000"/>
                      <a:pt x="65454" y="25000"/>
                    </a:cubicBezTo>
                    <a:cubicBezTo>
                      <a:pt x="65454" y="25000"/>
                      <a:pt x="54545" y="45000"/>
                      <a:pt x="49090" y="40000"/>
                    </a:cubicBezTo>
                    <a:cubicBezTo>
                      <a:pt x="38181" y="40000"/>
                      <a:pt x="32727" y="40000"/>
                      <a:pt x="21818" y="45000"/>
                    </a:cubicBezTo>
                    <a:cubicBezTo>
                      <a:pt x="21818" y="50000"/>
                      <a:pt x="21818" y="60000"/>
                      <a:pt x="16363" y="60000"/>
                    </a:cubicBezTo>
                    <a:cubicBezTo>
                      <a:pt x="16363" y="65000"/>
                      <a:pt x="5454" y="65000"/>
                      <a:pt x="0" y="65000"/>
                    </a:cubicBezTo>
                    <a:cubicBezTo>
                      <a:pt x="10909" y="75000"/>
                      <a:pt x="21818" y="90000"/>
                      <a:pt x="32727" y="95000"/>
                    </a:cubicBezTo>
                    <a:cubicBezTo>
                      <a:pt x="38181" y="105000"/>
                      <a:pt x="49090" y="110000"/>
                      <a:pt x="60000" y="110000"/>
                    </a:cubicBezTo>
                    <a:cubicBezTo>
                      <a:pt x="65454" y="110000"/>
                      <a:pt x="76363" y="110000"/>
                      <a:pt x="81818" y="115000"/>
                    </a:cubicBezTo>
                    <a:cubicBezTo>
                      <a:pt x="87272" y="115000"/>
                      <a:pt x="81818" y="110000"/>
                      <a:pt x="81818" y="11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4" name="Shape 2509">
                <a:extLst>
                  <a:ext uri="{FF2B5EF4-FFF2-40B4-BE49-F238E27FC236}">
                    <a16:creationId xmlns:a16="http://schemas.microsoft.com/office/drawing/2014/main" id="{4268CF91-A9B8-3CEE-8B3F-E349F765F007}"/>
                  </a:ext>
                  <a:ext uri="{C183D7F6-B498-43B3-948B-1728B52AA6E4}">
                    <adec:decorative xmlns:adec="http://schemas.microsoft.com/office/drawing/2017/decorative" val="1"/>
                  </a:ext>
                </a:extLst>
              </p:cNvPr>
              <p:cNvSpPr/>
              <p:nvPr/>
            </p:nvSpPr>
            <p:spPr>
              <a:xfrm>
                <a:off x="6229684" y="4124142"/>
                <a:ext cx="59078" cy="55087"/>
              </a:xfrm>
              <a:custGeom>
                <a:avLst/>
                <a:gdLst/>
                <a:ahLst/>
                <a:cxnLst/>
                <a:rect l="0" t="0" r="0" b="0"/>
                <a:pathLst>
                  <a:path w="120000" h="120000" extrusionOk="0">
                    <a:moveTo>
                      <a:pt x="112941" y="80000"/>
                    </a:moveTo>
                    <a:cubicBezTo>
                      <a:pt x="112941" y="72000"/>
                      <a:pt x="112941" y="64000"/>
                      <a:pt x="120000" y="64000"/>
                    </a:cubicBezTo>
                    <a:cubicBezTo>
                      <a:pt x="112941" y="56000"/>
                      <a:pt x="112941" y="48000"/>
                      <a:pt x="105882" y="48000"/>
                    </a:cubicBezTo>
                    <a:cubicBezTo>
                      <a:pt x="98823" y="40000"/>
                      <a:pt x="91764" y="16000"/>
                      <a:pt x="84705" y="16000"/>
                    </a:cubicBezTo>
                    <a:cubicBezTo>
                      <a:pt x="70588" y="16000"/>
                      <a:pt x="63529" y="16000"/>
                      <a:pt x="56470" y="8000"/>
                    </a:cubicBezTo>
                    <a:cubicBezTo>
                      <a:pt x="49411" y="0"/>
                      <a:pt x="28235" y="0"/>
                      <a:pt x="21176" y="0"/>
                    </a:cubicBezTo>
                    <a:cubicBezTo>
                      <a:pt x="28235" y="8000"/>
                      <a:pt x="0" y="48000"/>
                      <a:pt x="21176" y="48000"/>
                    </a:cubicBezTo>
                    <a:cubicBezTo>
                      <a:pt x="28235" y="48000"/>
                      <a:pt x="28235" y="64000"/>
                      <a:pt x="42352" y="56000"/>
                    </a:cubicBezTo>
                    <a:cubicBezTo>
                      <a:pt x="49411" y="48000"/>
                      <a:pt x="28235" y="40000"/>
                      <a:pt x="28235" y="40000"/>
                    </a:cubicBezTo>
                    <a:cubicBezTo>
                      <a:pt x="35294" y="40000"/>
                      <a:pt x="49411" y="48000"/>
                      <a:pt x="49411" y="56000"/>
                    </a:cubicBezTo>
                    <a:cubicBezTo>
                      <a:pt x="56470" y="72000"/>
                      <a:pt x="70588" y="64000"/>
                      <a:pt x="77647" y="80000"/>
                    </a:cubicBezTo>
                    <a:cubicBezTo>
                      <a:pt x="84705" y="88000"/>
                      <a:pt x="84705" y="104000"/>
                      <a:pt x="98823" y="112000"/>
                    </a:cubicBezTo>
                    <a:cubicBezTo>
                      <a:pt x="120000" y="120000"/>
                      <a:pt x="120000" y="96000"/>
                      <a:pt x="112941" y="80000"/>
                    </a:cubicBezTo>
                    <a:cubicBezTo>
                      <a:pt x="112941" y="72000"/>
                      <a:pt x="112941" y="88000"/>
                      <a:pt x="112941"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5" name="Shape 2510">
                <a:extLst>
                  <a:ext uri="{FF2B5EF4-FFF2-40B4-BE49-F238E27FC236}">
                    <a16:creationId xmlns:a16="http://schemas.microsoft.com/office/drawing/2014/main" id="{53023887-BB35-8384-7ADE-A3518B4CFAE6}"/>
                  </a:ext>
                  <a:ext uri="{C183D7F6-B498-43B3-948B-1728B52AA6E4}">
                    <adec:decorative xmlns:adec="http://schemas.microsoft.com/office/drawing/2017/decorative" val="1"/>
                  </a:ext>
                </a:extLst>
              </p:cNvPr>
              <p:cNvSpPr/>
              <p:nvPr/>
            </p:nvSpPr>
            <p:spPr>
              <a:xfrm>
                <a:off x="6163515" y="4061544"/>
                <a:ext cx="38992" cy="32552"/>
              </a:xfrm>
              <a:custGeom>
                <a:avLst/>
                <a:gdLst/>
                <a:ahLst/>
                <a:cxnLst/>
                <a:rect l="0" t="0" r="0" b="0"/>
                <a:pathLst>
                  <a:path w="120000" h="120000" extrusionOk="0">
                    <a:moveTo>
                      <a:pt x="43636" y="13333"/>
                    </a:moveTo>
                    <a:cubicBezTo>
                      <a:pt x="43636" y="0"/>
                      <a:pt x="43636" y="0"/>
                      <a:pt x="43636" y="0"/>
                    </a:cubicBezTo>
                    <a:cubicBezTo>
                      <a:pt x="32727" y="13333"/>
                      <a:pt x="10909" y="40000"/>
                      <a:pt x="0" y="53333"/>
                    </a:cubicBezTo>
                    <a:cubicBezTo>
                      <a:pt x="21818" y="66666"/>
                      <a:pt x="120000" y="120000"/>
                      <a:pt x="120000" y="66666"/>
                    </a:cubicBezTo>
                    <a:cubicBezTo>
                      <a:pt x="120000" y="26666"/>
                      <a:pt x="65454" y="40000"/>
                      <a:pt x="43636" y="1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6" name="Shape 2511">
                <a:extLst>
                  <a:ext uri="{FF2B5EF4-FFF2-40B4-BE49-F238E27FC236}">
                    <a16:creationId xmlns:a16="http://schemas.microsoft.com/office/drawing/2014/main" id="{47F85FED-44C2-CE20-4ECF-71E6493BCD21}"/>
                  </a:ext>
                  <a:ext uri="{C183D7F6-B498-43B3-948B-1728B52AA6E4}">
                    <adec:decorative xmlns:adec="http://schemas.microsoft.com/office/drawing/2017/decorative" val="1"/>
                  </a:ext>
                </a:extLst>
              </p:cNvPr>
              <p:cNvSpPr/>
              <p:nvPr/>
            </p:nvSpPr>
            <p:spPr>
              <a:xfrm>
                <a:off x="6122161" y="3995190"/>
                <a:ext cx="69713" cy="85134"/>
              </a:xfrm>
              <a:custGeom>
                <a:avLst/>
                <a:gdLst/>
                <a:ahLst/>
                <a:cxnLst/>
                <a:rect l="0" t="0" r="0" b="0"/>
                <a:pathLst>
                  <a:path w="120000" h="120000" extrusionOk="0">
                    <a:moveTo>
                      <a:pt x="96000" y="83478"/>
                    </a:moveTo>
                    <a:cubicBezTo>
                      <a:pt x="96000" y="73043"/>
                      <a:pt x="114000" y="67826"/>
                      <a:pt x="120000" y="62608"/>
                    </a:cubicBezTo>
                    <a:cubicBezTo>
                      <a:pt x="102000" y="57391"/>
                      <a:pt x="96000" y="57391"/>
                      <a:pt x="96000" y="41739"/>
                    </a:cubicBezTo>
                    <a:cubicBezTo>
                      <a:pt x="96000" y="36521"/>
                      <a:pt x="102000" y="10434"/>
                      <a:pt x="96000" y="5217"/>
                    </a:cubicBezTo>
                    <a:cubicBezTo>
                      <a:pt x="90000" y="0"/>
                      <a:pt x="60000" y="5217"/>
                      <a:pt x="48000" y="5217"/>
                    </a:cubicBezTo>
                    <a:cubicBezTo>
                      <a:pt x="36000" y="5217"/>
                      <a:pt x="36000" y="20869"/>
                      <a:pt x="42000" y="31304"/>
                    </a:cubicBezTo>
                    <a:cubicBezTo>
                      <a:pt x="48000" y="36521"/>
                      <a:pt x="72000" y="52173"/>
                      <a:pt x="48000" y="52173"/>
                    </a:cubicBezTo>
                    <a:cubicBezTo>
                      <a:pt x="42000" y="52173"/>
                      <a:pt x="30000" y="52173"/>
                      <a:pt x="24000" y="52173"/>
                    </a:cubicBezTo>
                    <a:cubicBezTo>
                      <a:pt x="12000" y="52173"/>
                      <a:pt x="12000" y="73043"/>
                      <a:pt x="12000" y="78260"/>
                    </a:cubicBezTo>
                    <a:cubicBezTo>
                      <a:pt x="0" y="109565"/>
                      <a:pt x="48000" y="104347"/>
                      <a:pt x="72000" y="109565"/>
                    </a:cubicBezTo>
                    <a:cubicBezTo>
                      <a:pt x="78000" y="120000"/>
                      <a:pt x="96000" y="88695"/>
                      <a:pt x="96000" y="8347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7" name="Shape 2512">
                <a:extLst>
                  <a:ext uri="{FF2B5EF4-FFF2-40B4-BE49-F238E27FC236}">
                    <a16:creationId xmlns:a16="http://schemas.microsoft.com/office/drawing/2014/main" id="{9AB3205B-6835-AD0E-D239-618D3AD07705}"/>
                  </a:ext>
                  <a:ext uri="{C183D7F6-B498-43B3-948B-1728B52AA6E4}">
                    <adec:decorative xmlns:adec="http://schemas.microsoft.com/office/drawing/2017/decorative" val="1"/>
                  </a:ext>
                </a:extLst>
              </p:cNvPr>
              <p:cNvSpPr/>
              <p:nvPr/>
            </p:nvSpPr>
            <p:spPr>
              <a:xfrm>
                <a:off x="5700345" y="3704729"/>
                <a:ext cx="518705" cy="353059"/>
              </a:xfrm>
              <a:custGeom>
                <a:avLst/>
                <a:gdLst/>
                <a:ahLst/>
                <a:cxnLst/>
                <a:rect l="0" t="0" r="0" b="0"/>
                <a:pathLst>
                  <a:path w="120000" h="120000" extrusionOk="0">
                    <a:moveTo>
                      <a:pt x="100800" y="111250"/>
                    </a:moveTo>
                    <a:cubicBezTo>
                      <a:pt x="101600" y="111250"/>
                      <a:pt x="107200" y="112500"/>
                      <a:pt x="105600" y="110000"/>
                    </a:cubicBezTo>
                    <a:cubicBezTo>
                      <a:pt x="104800" y="107500"/>
                      <a:pt x="103200" y="106250"/>
                      <a:pt x="102400" y="103750"/>
                    </a:cubicBezTo>
                    <a:cubicBezTo>
                      <a:pt x="102400" y="103750"/>
                      <a:pt x="103200" y="100000"/>
                      <a:pt x="104000" y="100000"/>
                    </a:cubicBezTo>
                    <a:cubicBezTo>
                      <a:pt x="104800" y="98750"/>
                      <a:pt x="108800" y="100000"/>
                      <a:pt x="110400" y="100000"/>
                    </a:cubicBezTo>
                    <a:cubicBezTo>
                      <a:pt x="112800" y="100000"/>
                      <a:pt x="112000" y="93750"/>
                      <a:pt x="115200" y="97500"/>
                    </a:cubicBezTo>
                    <a:cubicBezTo>
                      <a:pt x="116000" y="95000"/>
                      <a:pt x="116800" y="93750"/>
                      <a:pt x="116800" y="91250"/>
                    </a:cubicBezTo>
                    <a:cubicBezTo>
                      <a:pt x="116800" y="88750"/>
                      <a:pt x="116000" y="86250"/>
                      <a:pt x="116800" y="85000"/>
                    </a:cubicBezTo>
                    <a:cubicBezTo>
                      <a:pt x="117600" y="82500"/>
                      <a:pt x="120000" y="80000"/>
                      <a:pt x="120000" y="78750"/>
                    </a:cubicBezTo>
                    <a:cubicBezTo>
                      <a:pt x="119200" y="76250"/>
                      <a:pt x="118400" y="76250"/>
                      <a:pt x="116800" y="76250"/>
                    </a:cubicBezTo>
                    <a:cubicBezTo>
                      <a:pt x="114400" y="76250"/>
                      <a:pt x="111200" y="76250"/>
                      <a:pt x="108800" y="77500"/>
                    </a:cubicBezTo>
                    <a:cubicBezTo>
                      <a:pt x="107200" y="77500"/>
                      <a:pt x="106400" y="78750"/>
                      <a:pt x="105600" y="80000"/>
                    </a:cubicBezTo>
                    <a:cubicBezTo>
                      <a:pt x="104800" y="82500"/>
                      <a:pt x="105600" y="85000"/>
                      <a:pt x="104800" y="87500"/>
                    </a:cubicBezTo>
                    <a:cubicBezTo>
                      <a:pt x="104800" y="88750"/>
                      <a:pt x="100800" y="95000"/>
                      <a:pt x="100800" y="95000"/>
                    </a:cubicBezTo>
                    <a:cubicBezTo>
                      <a:pt x="97600" y="93750"/>
                      <a:pt x="94400" y="95000"/>
                      <a:pt x="91200" y="97500"/>
                    </a:cubicBezTo>
                    <a:cubicBezTo>
                      <a:pt x="89600" y="97500"/>
                      <a:pt x="88800" y="96250"/>
                      <a:pt x="88000" y="95000"/>
                    </a:cubicBezTo>
                    <a:cubicBezTo>
                      <a:pt x="87200" y="93750"/>
                      <a:pt x="85600" y="93750"/>
                      <a:pt x="84000" y="92500"/>
                    </a:cubicBezTo>
                    <a:cubicBezTo>
                      <a:pt x="82400" y="92500"/>
                      <a:pt x="82400" y="88750"/>
                      <a:pt x="81600" y="86250"/>
                    </a:cubicBezTo>
                    <a:cubicBezTo>
                      <a:pt x="80800" y="83750"/>
                      <a:pt x="79200" y="82500"/>
                      <a:pt x="78400" y="80000"/>
                    </a:cubicBezTo>
                    <a:cubicBezTo>
                      <a:pt x="77600" y="75000"/>
                      <a:pt x="76000" y="68750"/>
                      <a:pt x="76800" y="63750"/>
                    </a:cubicBezTo>
                    <a:cubicBezTo>
                      <a:pt x="76800" y="60000"/>
                      <a:pt x="76000" y="55000"/>
                      <a:pt x="77600" y="51250"/>
                    </a:cubicBezTo>
                    <a:cubicBezTo>
                      <a:pt x="78400" y="50000"/>
                      <a:pt x="78400" y="48750"/>
                      <a:pt x="78400" y="47500"/>
                    </a:cubicBezTo>
                    <a:cubicBezTo>
                      <a:pt x="79200" y="45000"/>
                      <a:pt x="77600" y="46250"/>
                      <a:pt x="76800" y="45000"/>
                    </a:cubicBezTo>
                    <a:cubicBezTo>
                      <a:pt x="75200" y="45000"/>
                      <a:pt x="73600" y="43750"/>
                      <a:pt x="72000" y="43750"/>
                    </a:cubicBezTo>
                    <a:cubicBezTo>
                      <a:pt x="71200" y="42500"/>
                      <a:pt x="69600" y="40000"/>
                      <a:pt x="69600" y="37500"/>
                    </a:cubicBezTo>
                    <a:cubicBezTo>
                      <a:pt x="69600" y="33750"/>
                      <a:pt x="67200" y="32500"/>
                      <a:pt x="65600" y="30000"/>
                    </a:cubicBezTo>
                    <a:cubicBezTo>
                      <a:pt x="64800" y="27500"/>
                      <a:pt x="64800" y="25000"/>
                      <a:pt x="64000" y="22500"/>
                    </a:cubicBezTo>
                    <a:cubicBezTo>
                      <a:pt x="63200" y="21250"/>
                      <a:pt x="61600" y="21250"/>
                      <a:pt x="60000" y="21250"/>
                    </a:cubicBezTo>
                    <a:cubicBezTo>
                      <a:pt x="59200" y="20000"/>
                      <a:pt x="57600" y="20000"/>
                      <a:pt x="56800" y="21250"/>
                    </a:cubicBezTo>
                    <a:cubicBezTo>
                      <a:pt x="56800" y="22500"/>
                      <a:pt x="56000" y="25000"/>
                      <a:pt x="54400" y="25000"/>
                    </a:cubicBezTo>
                    <a:cubicBezTo>
                      <a:pt x="52800" y="25000"/>
                      <a:pt x="50400" y="22500"/>
                      <a:pt x="49600" y="20000"/>
                    </a:cubicBezTo>
                    <a:cubicBezTo>
                      <a:pt x="48800" y="16250"/>
                      <a:pt x="48800" y="15000"/>
                      <a:pt x="47200" y="12500"/>
                    </a:cubicBezTo>
                    <a:cubicBezTo>
                      <a:pt x="45600" y="11250"/>
                      <a:pt x="43200" y="7500"/>
                      <a:pt x="41600" y="7500"/>
                    </a:cubicBezTo>
                    <a:cubicBezTo>
                      <a:pt x="40800" y="6250"/>
                      <a:pt x="36000" y="6250"/>
                      <a:pt x="36000" y="7500"/>
                    </a:cubicBezTo>
                    <a:cubicBezTo>
                      <a:pt x="34400" y="11250"/>
                      <a:pt x="33600" y="10000"/>
                      <a:pt x="31200" y="10000"/>
                    </a:cubicBezTo>
                    <a:cubicBezTo>
                      <a:pt x="28000" y="10000"/>
                      <a:pt x="25600" y="10000"/>
                      <a:pt x="23200" y="10000"/>
                    </a:cubicBezTo>
                    <a:cubicBezTo>
                      <a:pt x="22400" y="10000"/>
                      <a:pt x="20000" y="7500"/>
                      <a:pt x="18400" y="6250"/>
                    </a:cubicBezTo>
                    <a:cubicBezTo>
                      <a:pt x="16000" y="5000"/>
                      <a:pt x="13600" y="3750"/>
                      <a:pt x="10400" y="1250"/>
                    </a:cubicBezTo>
                    <a:cubicBezTo>
                      <a:pt x="7200" y="0"/>
                      <a:pt x="3200" y="1250"/>
                      <a:pt x="0" y="2500"/>
                    </a:cubicBezTo>
                    <a:cubicBezTo>
                      <a:pt x="800" y="8750"/>
                      <a:pt x="4000" y="13750"/>
                      <a:pt x="5600" y="20000"/>
                    </a:cubicBezTo>
                    <a:cubicBezTo>
                      <a:pt x="6400" y="22500"/>
                      <a:pt x="8800" y="25000"/>
                      <a:pt x="10400" y="26250"/>
                    </a:cubicBezTo>
                    <a:cubicBezTo>
                      <a:pt x="11200" y="28750"/>
                      <a:pt x="12800" y="32500"/>
                      <a:pt x="12000" y="35000"/>
                    </a:cubicBezTo>
                    <a:cubicBezTo>
                      <a:pt x="12000" y="35000"/>
                      <a:pt x="6400" y="32500"/>
                      <a:pt x="9600" y="36250"/>
                    </a:cubicBezTo>
                    <a:cubicBezTo>
                      <a:pt x="10400" y="37500"/>
                      <a:pt x="11200" y="38750"/>
                      <a:pt x="12000" y="40000"/>
                    </a:cubicBezTo>
                    <a:cubicBezTo>
                      <a:pt x="13600" y="40000"/>
                      <a:pt x="14400" y="40000"/>
                      <a:pt x="15200" y="41250"/>
                    </a:cubicBezTo>
                    <a:cubicBezTo>
                      <a:pt x="16800" y="42500"/>
                      <a:pt x="18400" y="45000"/>
                      <a:pt x="20000" y="47500"/>
                    </a:cubicBezTo>
                    <a:cubicBezTo>
                      <a:pt x="20800" y="48750"/>
                      <a:pt x="20000" y="51250"/>
                      <a:pt x="19200" y="52500"/>
                    </a:cubicBezTo>
                    <a:cubicBezTo>
                      <a:pt x="18400" y="53750"/>
                      <a:pt x="20000" y="55000"/>
                      <a:pt x="20800" y="55000"/>
                    </a:cubicBezTo>
                    <a:cubicBezTo>
                      <a:pt x="23200" y="57500"/>
                      <a:pt x="24800" y="60000"/>
                      <a:pt x="26400" y="62500"/>
                    </a:cubicBezTo>
                    <a:cubicBezTo>
                      <a:pt x="27200" y="63750"/>
                      <a:pt x="28000" y="66250"/>
                      <a:pt x="28800" y="66250"/>
                    </a:cubicBezTo>
                    <a:cubicBezTo>
                      <a:pt x="29600" y="66250"/>
                      <a:pt x="30400" y="63750"/>
                      <a:pt x="29600" y="62500"/>
                    </a:cubicBezTo>
                    <a:cubicBezTo>
                      <a:pt x="29600" y="61250"/>
                      <a:pt x="28800" y="60000"/>
                      <a:pt x="28800" y="58750"/>
                    </a:cubicBezTo>
                    <a:cubicBezTo>
                      <a:pt x="28000" y="57500"/>
                      <a:pt x="26400" y="58750"/>
                      <a:pt x="25600" y="57500"/>
                    </a:cubicBezTo>
                    <a:cubicBezTo>
                      <a:pt x="24000" y="55000"/>
                      <a:pt x="25600" y="55000"/>
                      <a:pt x="25600" y="52500"/>
                    </a:cubicBezTo>
                    <a:cubicBezTo>
                      <a:pt x="25600" y="52500"/>
                      <a:pt x="24000" y="50000"/>
                      <a:pt x="24000" y="48750"/>
                    </a:cubicBezTo>
                    <a:cubicBezTo>
                      <a:pt x="22400" y="46250"/>
                      <a:pt x="22400" y="42500"/>
                      <a:pt x="20800" y="40000"/>
                    </a:cubicBezTo>
                    <a:cubicBezTo>
                      <a:pt x="19200" y="38750"/>
                      <a:pt x="17600" y="36250"/>
                      <a:pt x="16800" y="33750"/>
                    </a:cubicBezTo>
                    <a:cubicBezTo>
                      <a:pt x="16800" y="32500"/>
                      <a:pt x="16800" y="30000"/>
                      <a:pt x="16000" y="28750"/>
                    </a:cubicBezTo>
                    <a:cubicBezTo>
                      <a:pt x="15200" y="27500"/>
                      <a:pt x="14400" y="26250"/>
                      <a:pt x="13600" y="25000"/>
                    </a:cubicBezTo>
                    <a:cubicBezTo>
                      <a:pt x="12800" y="22500"/>
                      <a:pt x="12000" y="21250"/>
                      <a:pt x="10400" y="20000"/>
                    </a:cubicBezTo>
                    <a:cubicBezTo>
                      <a:pt x="9600" y="18750"/>
                      <a:pt x="9600" y="16250"/>
                      <a:pt x="9600" y="15000"/>
                    </a:cubicBezTo>
                    <a:cubicBezTo>
                      <a:pt x="9600" y="13750"/>
                      <a:pt x="8000" y="7500"/>
                      <a:pt x="8800" y="6250"/>
                    </a:cubicBezTo>
                    <a:cubicBezTo>
                      <a:pt x="9600" y="5000"/>
                      <a:pt x="10400" y="8750"/>
                      <a:pt x="11200" y="8750"/>
                    </a:cubicBezTo>
                    <a:cubicBezTo>
                      <a:pt x="12000" y="8750"/>
                      <a:pt x="12000" y="8750"/>
                      <a:pt x="12000" y="8750"/>
                    </a:cubicBezTo>
                    <a:cubicBezTo>
                      <a:pt x="13600" y="7500"/>
                      <a:pt x="13600" y="8750"/>
                      <a:pt x="14400" y="10000"/>
                    </a:cubicBezTo>
                    <a:cubicBezTo>
                      <a:pt x="15200" y="10000"/>
                      <a:pt x="16000" y="10000"/>
                      <a:pt x="16000" y="11250"/>
                    </a:cubicBezTo>
                    <a:cubicBezTo>
                      <a:pt x="16000" y="13750"/>
                      <a:pt x="16800" y="16250"/>
                      <a:pt x="17600" y="18750"/>
                    </a:cubicBezTo>
                    <a:cubicBezTo>
                      <a:pt x="17600" y="20000"/>
                      <a:pt x="18400" y="22500"/>
                      <a:pt x="18400" y="23750"/>
                    </a:cubicBezTo>
                    <a:cubicBezTo>
                      <a:pt x="18400" y="25000"/>
                      <a:pt x="17600" y="26250"/>
                      <a:pt x="17600" y="27500"/>
                    </a:cubicBezTo>
                    <a:cubicBezTo>
                      <a:pt x="18400" y="27500"/>
                      <a:pt x="18400" y="25000"/>
                      <a:pt x="18400" y="25000"/>
                    </a:cubicBezTo>
                    <a:cubicBezTo>
                      <a:pt x="19200" y="23750"/>
                      <a:pt x="20000" y="27500"/>
                      <a:pt x="20800" y="27500"/>
                    </a:cubicBezTo>
                    <a:cubicBezTo>
                      <a:pt x="21600" y="28750"/>
                      <a:pt x="25600" y="32500"/>
                      <a:pt x="25600" y="33750"/>
                    </a:cubicBezTo>
                    <a:cubicBezTo>
                      <a:pt x="25600" y="36250"/>
                      <a:pt x="26400" y="37500"/>
                      <a:pt x="27200" y="37500"/>
                    </a:cubicBezTo>
                    <a:cubicBezTo>
                      <a:pt x="28000" y="38750"/>
                      <a:pt x="28000" y="40000"/>
                      <a:pt x="28800" y="41250"/>
                    </a:cubicBezTo>
                    <a:cubicBezTo>
                      <a:pt x="29600" y="42500"/>
                      <a:pt x="30400" y="41250"/>
                      <a:pt x="30400" y="42500"/>
                    </a:cubicBezTo>
                    <a:cubicBezTo>
                      <a:pt x="31200" y="43750"/>
                      <a:pt x="29600" y="45000"/>
                      <a:pt x="30400" y="47500"/>
                    </a:cubicBezTo>
                    <a:cubicBezTo>
                      <a:pt x="32000" y="48750"/>
                      <a:pt x="33600" y="50000"/>
                      <a:pt x="35200" y="52500"/>
                    </a:cubicBezTo>
                    <a:cubicBezTo>
                      <a:pt x="36000" y="53750"/>
                      <a:pt x="36000" y="55000"/>
                      <a:pt x="36800" y="56250"/>
                    </a:cubicBezTo>
                    <a:cubicBezTo>
                      <a:pt x="37600" y="57500"/>
                      <a:pt x="38400" y="57500"/>
                      <a:pt x="39200" y="60000"/>
                    </a:cubicBezTo>
                    <a:cubicBezTo>
                      <a:pt x="40800" y="61250"/>
                      <a:pt x="41600" y="63750"/>
                      <a:pt x="43200" y="66250"/>
                    </a:cubicBezTo>
                    <a:cubicBezTo>
                      <a:pt x="44000" y="67500"/>
                      <a:pt x="44800" y="68750"/>
                      <a:pt x="45600" y="70000"/>
                    </a:cubicBezTo>
                    <a:cubicBezTo>
                      <a:pt x="46400" y="72500"/>
                      <a:pt x="44800" y="72500"/>
                      <a:pt x="44800" y="73750"/>
                    </a:cubicBezTo>
                    <a:cubicBezTo>
                      <a:pt x="44800" y="75000"/>
                      <a:pt x="47200" y="73750"/>
                      <a:pt x="47200" y="76250"/>
                    </a:cubicBezTo>
                    <a:cubicBezTo>
                      <a:pt x="46400" y="78750"/>
                      <a:pt x="45600" y="78750"/>
                      <a:pt x="46400" y="81250"/>
                    </a:cubicBezTo>
                    <a:cubicBezTo>
                      <a:pt x="46400" y="81250"/>
                      <a:pt x="44800" y="83750"/>
                      <a:pt x="45600" y="85000"/>
                    </a:cubicBezTo>
                    <a:cubicBezTo>
                      <a:pt x="46400" y="86250"/>
                      <a:pt x="47200" y="88750"/>
                      <a:pt x="48000" y="90000"/>
                    </a:cubicBezTo>
                    <a:cubicBezTo>
                      <a:pt x="48800" y="91250"/>
                      <a:pt x="49600" y="91250"/>
                      <a:pt x="50400" y="91250"/>
                    </a:cubicBezTo>
                    <a:cubicBezTo>
                      <a:pt x="52800" y="92500"/>
                      <a:pt x="52800" y="95000"/>
                      <a:pt x="54400" y="96250"/>
                    </a:cubicBezTo>
                    <a:cubicBezTo>
                      <a:pt x="56800" y="98750"/>
                      <a:pt x="60000" y="98750"/>
                      <a:pt x="61600" y="101250"/>
                    </a:cubicBezTo>
                    <a:cubicBezTo>
                      <a:pt x="64800" y="103750"/>
                      <a:pt x="68000" y="106250"/>
                      <a:pt x="71200" y="107500"/>
                    </a:cubicBezTo>
                    <a:cubicBezTo>
                      <a:pt x="73600" y="110000"/>
                      <a:pt x="77600" y="112500"/>
                      <a:pt x="80800" y="113750"/>
                    </a:cubicBezTo>
                    <a:cubicBezTo>
                      <a:pt x="84000" y="113750"/>
                      <a:pt x="86400" y="108750"/>
                      <a:pt x="90400" y="110000"/>
                    </a:cubicBezTo>
                    <a:cubicBezTo>
                      <a:pt x="93600" y="111250"/>
                      <a:pt x="96000" y="116250"/>
                      <a:pt x="98400" y="120000"/>
                    </a:cubicBezTo>
                    <a:cubicBezTo>
                      <a:pt x="98400" y="118750"/>
                      <a:pt x="99200" y="112500"/>
                      <a:pt x="100800" y="111250"/>
                    </a:cubicBezTo>
                    <a:cubicBezTo>
                      <a:pt x="101600" y="111250"/>
                      <a:pt x="100000" y="111250"/>
                      <a:pt x="100800" y="11125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8" name="Shape 2513">
                <a:extLst>
                  <a:ext uri="{FF2B5EF4-FFF2-40B4-BE49-F238E27FC236}">
                    <a16:creationId xmlns:a16="http://schemas.microsoft.com/office/drawing/2014/main" id="{E734733D-025B-C837-3C6B-BDFFF1246B31}"/>
                  </a:ext>
                  <a:ext uri="{C183D7F6-B498-43B3-948B-1728B52AA6E4}">
                    <adec:decorative xmlns:adec="http://schemas.microsoft.com/office/drawing/2017/decorative" val="1"/>
                  </a:ext>
                </a:extLst>
              </p:cNvPr>
              <p:cNvSpPr/>
              <p:nvPr/>
            </p:nvSpPr>
            <p:spPr>
              <a:xfrm>
                <a:off x="6174151" y="4032749"/>
                <a:ext cx="103977" cy="58843"/>
              </a:xfrm>
              <a:custGeom>
                <a:avLst/>
                <a:gdLst/>
                <a:ahLst/>
                <a:cxnLst/>
                <a:rect l="0" t="0" r="0" b="0"/>
                <a:pathLst>
                  <a:path w="120000" h="120000" extrusionOk="0">
                    <a:moveTo>
                      <a:pt x="48000" y="112500"/>
                    </a:moveTo>
                    <a:cubicBezTo>
                      <a:pt x="52000" y="112500"/>
                      <a:pt x="52000" y="105000"/>
                      <a:pt x="52000" y="97500"/>
                    </a:cubicBezTo>
                    <a:cubicBezTo>
                      <a:pt x="52000" y="90000"/>
                      <a:pt x="60000" y="82500"/>
                      <a:pt x="64000" y="82500"/>
                    </a:cubicBezTo>
                    <a:cubicBezTo>
                      <a:pt x="72000" y="75000"/>
                      <a:pt x="72000" y="90000"/>
                      <a:pt x="80000" y="75000"/>
                    </a:cubicBezTo>
                    <a:cubicBezTo>
                      <a:pt x="84000" y="67500"/>
                      <a:pt x="88000" y="45000"/>
                      <a:pt x="96000" y="52500"/>
                    </a:cubicBezTo>
                    <a:cubicBezTo>
                      <a:pt x="108000" y="52500"/>
                      <a:pt x="108000" y="45000"/>
                      <a:pt x="120000" y="37500"/>
                    </a:cubicBezTo>
                    <a:cubicBezTo>
                      <a:pt x="104000" y="22500"/>
                      <a:pt x="100000" y="0"/>
                      <a:pt x="80000" y="7500"/>
                    </a:cubicBezTo>
                    <a:cubicBezTo>
                      <a:pt x="72000" y="7500"/>
                      <a:pt x="64000" y="15000"/>
                      <a:pt x="56000" y="15000"/>
                    </a:cubicBezTo>
                    <a:cubicBezTo>
                      <a:pt x="48000" y="15000"/>
                      <a:pt x="40000" y="7500"/>
                      <a:pt x="32000" y="7500"/>
                    </a:cubicBezTo>
                    <a:cubicBezTo>
                      <a:pt x="20000" y="15000"/>
                      <a:pt x="16000" y="15000"/>
                      <a:pt x="8000" y="30000"/>
                    </a:cubicBezTo>
                    <a:cubicBezTo>
                      <a:pt x="8000" y="37500"/>
                      <a:pt x="0" y="52500"/>
                      <a:pt x="4000" y="67500"/>
                    </a:cubicBezTo>
                    <a:cubicBezTo>
                      <a:pt x="16000" y="82500"/>
                      <a:pt x="32000" y="67500"/>
                      <a:pt x="32000" y="105000"/>
                    </a:cubicBezTo>
                    <a:cubicBezTo>
                      <a:pt x="32000" y="105000"/>
                      <a:pt x="40000" y="105000"/>
                      <a:pt x="40000" y="105000"/>
                    </a:cubicBezTo>
                    <a:cubicBezTo>
                      <a:pt x="40000" y="105000"/>
                      <a:pt x="36000" y="120000"/>
                      <a:pt x="36000" y="120000"/>
                    </a:cubicBezTo>
                    <a:cubicBezTo>
                      <a:pt x="40000" y="120000"/>
                      <a:pt x="48000" y="120000"/>
                      <a:pt x="48000" y="1125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59" name="Shape 2514">
                <a:extLst>
                  <a:ext uri="{FF2B5EF4-FFF2-40B4-BE49-F238E27FC236}">
                    <a16:creationId xmlns:a16="http://schemas.microsoft.com/office/drawing/2014/main" id="{18BA5A31-D60C-E623-81F5-83CB663B9928}"/>
                  </a:ext>
                  <a:ext uri="{C183D7F6-B498-43B3-948B-1728B52AA6E4}">
                    <adec:decorative xmlns:adec="http://schemas.microsoft.com/office/drawing/2017/decorative" val="1"/>
                  </a:ext>
                </a:extLst>
              </p:cNvPr>
              <p:cNvSpPr/>
              <p:nvPr/>
            </p:nvSpPr>
            <p:spPr>
              <a:xfrm>
                <a:off x="6174151" y="3983921"/>
                <a:ext cx="24812" cy="55087"/>
              </a:xfrm>
              <a:custGeom>
                <a:avLst/>
                <a:gdLst/>
                <a:ahLst/>
                <a:cxnLst/>
                <a:rect l="0" t="0" r="0" b="0"/>
                <a:pathLst>
                  <a:path w="120000" h="120000" extrusionOk="0">
                    <a:moveTo>
                      <a:pt x="85714" y="8000"/>
                    </a:moveTo>
                    <a:cubicBezTo>
                      <a:pt x="68571" y="0"/>
                      <a:pt x="34285" y="24000"/>
                      <a:pt x="34285" y="32000"/>
                    </a:cubicBezTo>
                    <a:cubicBezTo>
                      <a:pt x="17142" y="40000"/>
                      <a:pt x="17142" y="32000"/>
                      <a:pt x="17142" y="48000"/>
                    </a:cubicBezTo>
                    <a:cubicBezTo>
                      <a:pt x="17142" y="56000"/>
                      <a:pt x="0" y="120000"/>
                      <a:pt x="34285" y="112000"/>
                    </a:cubicBezTo>
                    <a:cubicBezTo>
                      <a:pt x="34285" y="104000"/>
                      <a:pt x="85714" y="80000"/>
                      <a:pt x="102857" y="64000"/>
                    </a:cubicBezTo>
                    <a:cubicBezTo>
                      <a:pt x="102857" y="40000"/>
                      <a:pt x="102857" y="32000"/>
                      <a:pt x="119999" y="16000"/>
                    </a:cubicBezTo>
                    <a:cubicBezTo>
                      <a:pt x="119999" y="8000"/>
                      <a:pt x="102857" y="8000"/>
                      <a:pt x="85714" y="8000"/>
                    </a:cubicBezTo>
                    <a:cubicBezTo>
                      <a:pt x="68571" y="0"/>
                      <a:pt x="102857" y="8000"/>
                      <a:pt x="85714" y="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0" name="Shape 2515">
                <a:extLst>
                  <a:ext uri="{FF2B5EF4-FFF2-40B4-BE49-F238E27FC236}">
                    <a16:creationId xmlns:a16="http://schemas.microsoft.com/office/drawing/2014/main" id="{C5291CBA-81FB-EC60-7FB1-C14EC487B9C8}"/>
                  </a:ext>
                  <a:ext uri="{C183D7F6-B498-43B3-948B-1728B52AA6E4}">
                    <adec:decorative xmlns:adec="http://schemas.microsoft.com/office/drawing/2017/decorative" val="1"/>
                  </a:ext>
                </a:extLst>
              </p:cNvPr>
              <p:cNvSpPr/>
              <p:nvPr/>
            </p:nvSpPr>
            <p:spPr>
              <a:xfrm>
                <a:off x="6434092" y="3951369"/>
                <a:ext cx="44899" cy="40063"/>
              </a:xfrm>
              <a:custGeom>
                <a:avLst/>
                <a:gdLst/>
                <a:ahLst/>
                <a:cxnLst/>
                <a:rect l="0" t="0" r="0" b="0"/>
                <a:pathLst>
                  <a:path w="120000" h="120000" extrusionOk="0">
                    <a:moveTo>
                      <a:pt x="110769" y="32727"/>
                    </a:moveTo>
                    <a:cubicBezTo>
                      <a:pt x="92307" y="32727"/>
                      <a:pt x="73846" y="0"/>
                      <a:pt x="55384" y="10909"/>
                    </a:cubicBezTo>
                    <a:cubicBezTo>
                      <a:pt x="27692" y="21818"/>
                      <a:pt x="64615" y="32727"/>
                      <a:pt x="64615" y="54545"/>
                    </a:cubicBezTo>
                    <a:cubicBezTo>
                      <a:pt x="73846" y="65454"/>
                      <a:pt x="92307" y="87272"/>
                      <a:pt x="83076" y="98181"/>
                    </a:cubicBezTo>
                    <a:cubicBezTo>
                      <a:pt x="73846" y="109090"/>
                      <a:pt x="64615" y="109090"/>
                      <a:pt x="55384" y="109090"/>
                    </a:cubicBezTo>
                    <a:cubicBezTo>
                      <a:pt x="36923" y="98181"/>
                      <a:pt x="55384" y="98181"/>
                      <a:pt x="46153" y="87272"/>
                    </a:cubicBezTo>
                    <a:cubicBezTo>
                      <a:pt x="46153" y="87272"/>
                      <a:pt x="0" y="98181"/>
                      <a:pt x="0" y="98181"/>
                    </a:cubicBezTo>
                    <a:cubicBezTo>
                      <a:pt x="0" y="120000"/>
                      <a:pt x="18461" y="120000"/>
                      <a:pt x="27692" y="120000"/>
                    </a:cubicBezTo>
                    <a:cubicBezTo>
                      <a:pt x="55384" y="109090"/>
                      <a:pt x="83076" y="120000"/>
                      <a:pt x="120000" y="120000"/>
                    </a:cubicBezTo>
                    <a:cubicBezTo>
                      <a:pt x="120000" y="87272"/>
                      <a:pt x="110769" y="54545"/>
                      <a:pt x="110769" y="32727"/>
                    </a:cubicBezTo>
                    <a:cubicBezTo>
                      <a:pt x="101538" y="32727"/>
                      <a:pt x="110769" y="54545"/>
                      <a:pt x="110769" y="3272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1" name="Shape 2516">
                <a:extLst>
                  <a:ext uri="{FF2B5EF4-FFF2-40B4-BE49-F238E27FC236}">
                    <a16:creationId xmlns:a16="http://schemas.microsoft.com/office/drawing/2014/main" id="{1099C16D-5E90-41CD-C869-661A4A1B1468}"/>
                  </a:ext>
                  <a:ext uri="{C183D7F6-B498-43B3-948B-1728B52AA6E4}">
                    <adec:decorative xmlns:adec="http://schemas.microsoft.com/office/drawing/2017/decorative" val="1"/>
                  </a:ext>
                </a:extLst>
              </p:cNvPr>
              <p:cNvSpPr/>
              <p:nvPr/>
            </p:nvSpPr>
            <p:spPr>
              <a:xfrm>
                <a:off x="6475448" y="3951369"/>
                <a:ext cx="62623" cy="55087"/>
              </a:xfrm>
              <a:custGeom>
                <a:avLst/>
                <a:gdLst/>
                <a:ahLst/>
                <a:cxnLst/>
                <a:rect l="0" t="0" r="0" b="0"/>
                <a:pathLst>
                  <a:path w="120000" h="120000" extrusionOk="0">
                    <a:moveTo>
                      <a:pt x="93333" y="56000"/>
                    </a:moveTo>
                    <a:cubicBezTo>
                      <a:pt x="80000" y="48000"/>
                      <a:pt x="66666" y="32000"/>
                      <a:pt x="53333" y="24000"/>
                    </a:cubicBezTo>
                    <a:cubicBezTo>
                      <a:pt x="46666" y="16000"/>
                      <a:pt x="13333" y="0"/>
                      <a:pt x="6666" y="8000"/>
                    </a:cubicBezTo>
                    <a:cubicBezTo>
                      <a:pt x="6666" y="8000"/>
                      <a:pt x="20000" y="24000"/>
                      <a:pt x="0" y="24000"/>
                    </a:cubicBezTo>
                    <a:cubicBezTo>
                      <a:pt x="0" y="40000"/>
                      <a:pt x="6666" y="56000"/>
                      <a:pt x="6666" y="80000"/>
                    </a:cubicBezTo>
                    <a:cubicBezTo>
                      <a:pt x="6666" y="88000"/>
                      <a:pt x="6666" y="88000"/>
                      <a:pt x="13333" y="96000"/>
                    </a:cubicBezTo>
                    <a:cubicBezTo>
                      <a:pt x="20000" y="120000"/>
                      <a:pt x="20000" y="88000"/>
                      <a:pt x="26666" y="80000"/>
                    </a:cubicBezTo>
                    <a:cubicBezTo>
                      <a:pt x="40000" y="64000"/>
                      <a:pt x="73333" y="80000"/>
                      <a:pt x="86666" y="80000"/>
                    </a:cubicBezTo>
                    <a:cubicBezTo>
                      <a:pt x="100000" y="80000"/>
                      <a:pt x="100000" y="88000"/>
                      <a:pt x="113333" y="80000"/>
                    </a:cubicBezTo>
                    <a:cubicBezTo>
                      <a:pt x="120000" y="64000"/>
                      <a:pt x="113333" y="56000"/>
                      <a:pt x="93333" y="56000"/>
                    </a:cubicBezTo>
                    <a:cubicBezTo>
                      <a:pt x="80000" y="56000"/>
                      <a:pt x="106666" y="56000"/>
                      <a:pt x="93333" y="5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2" name="Shape 2517">
                <a:extLst>
                  <a:ext uri="{FF2B5EF4-FFF2-40B4-BE49-F238E27FC236}">
                    <a16:creationId xmlns:a16="http://schemas.microsoft.com/office/drawing/2014/main" id="{69DC5311-688E-32D1-4223-B79A1C1D2FAF}"/>
                  </a:ext>
                  <a:ext uri="{C183D7F6-B498-43B3-948B-1728B52AA6E4}">
                    <adec:decorative xmlns:adec="http://schemas.microsoft.com/office/drawing/2017/decorative" val="1"/>
                  </a:ext>
                </a:extLst>
              </p:cNvPr>
              <p:cNvSpPr/>
              <p:nvPr/>
            </p:nvSpPr>
            <p:spPr>
              <a:xfrm>
                <a:off x="4805904" y="2726930"/>
                <a:ext cx="672308" cy="478257"/>
              </a:xfrm>
              <a:custGeom>
                <a:avLst/>
                <a:gdLst/>
                <a:ahLst/>
                <a:cxnLst/>
                <a:rect l="0" t="0" r="0" b="0"/>
                <a:pathLst>
                  <a:path w="120000" h="120000" extrusionOk="0">
                    <a:moveTo>
                      <a:pt x="120000" y="116307"/>
                    </a:moveTo>
                    <a:cubicBezTo>
                      <a:pt x="119381" y="115384"/>
                      <a:pt x="118144" y="115384"/>
                      <a:pt x="119381" y="113538"/>
                    </a:cubicBezTo>
                    <a:cubicBezTo>
                      <a:pt x="119381" y="112615"/>
                      <a:pt x="118762" y="112615"/>
                      <a:pt x="118144" y="112615"/>
                    </a:cubicBezTo>
                    <a:cubicBezTo>
                      <a:pt x="116907" y="110769"/>
                      <a:pt x="114432" y="109846"/>
                      <a:pt x="113814" y="108923"/>
                    </a:cubicBezTo>
                    <a:cubicBezTo>
                      <a:pt x="111340" y="104307"/>
                      <a:pt x="110103" y="98769"/>
                      <a:pt x="107628" y="95076"/>
                    </a:cubicBezTo>
                    <a:cubicBezTo>
                      <a:pt x="106391" y="94153"/>
                      <a:pt x="105154" y="92307"/>
                      <a:pt x="104536" y="91384"/>
                    </a:cubicBezTo>
                    <a:cubicBezTo>
                      <a:pt x="103298" y="90461"/>
                      <a:pt x="103298" y="87692"/>
                      <a:pt x="102061" y="87692"/>
                    </a:cubicBezTo>
                    <a:cubicBezTo>
                      <a:pt x="101443" y="87692"/>
                      <a:pt x="99587" y="89538"/>
                      <a:pt x="99587" y="89538"/>
                    </a:cubicBezTo>
                    <a:cubicBezTo>
                      <a:pt x="100206" y="91384"/>
                      <a:pt x="98350" y="92307"/>
                      <a:pt x="97731" y="92307"/>
                    </a:cubicBezTo>
                    <a:cubicBezTo>
                      <a:pt x="95876" y="93230"/>
                      <a:pt x="94020" y="89538"/>
                      <a:pt x="92783" y="87692"/>
                    </a:cubicBezTo>
                    <a:cubicBezTo>
                      <a:pt x="92164" y="86769"/>
                      <a:pt x="91546" y="86769"/>
                      <a:pt x="90927" y="84923"/>
                    </a:cubicBezTo>
                    <a:cubicBezTo>
                      <a:pt x="90309" y="83076"/>
                      <a:pt x="89072" y="84000"/>
                      <a:pt x="88453" y="84923"/>
                    </a:cubicBezTo>
                    <a:cubicBezTo>
                      <a:pt x="87216" y="84923"/>
                      <a:pt x="87216" y="84000"/>
                      <a:pt x="85979" y="84923"/>
                    </a:cubicBezTo>
                    <a:cubicBezTo>
                      <a:pt x="85979" y="84923"/>
                      <a:pt x="85360" y="84923"/>
                      <a:pt x="85360" y="84000"/>
                    </a:cubicBezTo>
                    <a:cubicBezTo>
                      <a:pt x="85360" y="83076"/>
                      <a:pt x="85360" y="83076"/>
                      <a:pt x="85360" y="82153"/>
                    </a:cubicBezTo>
                    <a:cubicBezTo>
                      <a:pt x="85360" y="78461"/>
                      <a:pt x="85360" y="73846"/>
                      <a:pt x="85360" y="70153"/>
                    </a:cubicBezTo>
                    <a:cubicBezTo>
                      <a:pt x="85360" y="59076"/>
                      <a:pt x="85360" y="47076"/>
                      <a:pt x="85360" y="35076"/>
                    </a:cubicBezTo>
                    <a:cubicBezTo>
                      <a:pt x="85360" y="30461"/>
                      <a:pt x="85360" y="24923"/>
                      <a:pt x="85360" y="19384"/>
                    </a:cubicBezTo>
                    <a:cubicBezTo>
                      <a:pt x="85360" y="18461"/>
                      <a:pt x="85360" y="16615"/>
                      <a:pt x="85360" y="14769"/>
                    </a:cubicBezTo>
                    <a:cubicBezTo>
                      <a:pt x="85360" y="13846"/>
                      <a:pt x="84742" y="13846"/>
                      <a:pt x="83505" y="12923"/>
                    </a:cubicBezTo>
                    <a:cubicBezTo>
                      <a:pt x="80412" y="11076"/>
                      <a:pt x="78556" y="11076"/>
                      <a:pt x="75463" y="11076"/>
                    </a:cubicBezTo>
                    <a:cubicBezTo>
                      <a:pt x="72371" y="11076"/>
                      <a:pt x="69896" y="10153"/>
                      <a:pt x="66804" y="9230"/>
                    </a:cubicBezTo>
                    <a:cubicBezTo>
                      <a:pt x="63092" y="9230"/>
                      <a:pt x="60000" y="7384"/>
                      <a:pt x="56907" y="7384"/>
                    </a:cubicBezTo>
                    <a:cubicBezTo>
                      <a:pt x="55051" y="7384"/>
                      <a:pt x="53814" y="8307"/>
                      <a:pt x="51958" y="7384"/>
                    </a:cubicBezTo>
                    <a:cubicBezTo>
                      <a:pt x="51958" y="7384"/>
                      <a:pt x="49484" y="6461"/>
                      <a:pt x="49484" y="6461"/>
                    </a:cubicBezTo>
                    <a:cubicBezTo>
                      <a:pt x="49484" y="6461"/>
                      <a:pt x="50103" y="4615"/>
                      <a:pt x="50103" y="3692"/>
                    </a:cubicBezTo>
                    <a:cubicBezTo>
                      <a:pt x="50103" y="3692"/>
                      <a:pt x="48247" y="3692"/>
                      <a:pt x="48247" y="3692"/>
                    </a:cubicBezTo>
                    <a:cubicBezTo>
                      <a:pt x="47010" y="3692"/>
                      <a:pt x="45154" y="4615"/>
                      <a:pt x="43917" y="4615"/>
                    </a:cubicBezTo>
                    <a:cubicBezTo>
                      <a:pt x="42680" y="4615"/>
                      <a:pt x="43298" y="923"/>
                      <a:pt x="41443" y="2769"/>
                    </a:cubicBezTo>
                    <a:cubicBezTo>
                      <a:pt x="40824" y="2769"/>
                      <a:pt x="40206" y="4615"/>
                      <a:pt x="39587" y="3692"/>
                    </a:cubicBezTo>
                    <a:cubicBezTo>
                      <a:pt x="38350" y="3692"/>
                      <a:pt x="38350" y="2769"/>
                      <a:pt x="39587" y="1846"/>
                    </a:cubicBezTo>
                    <a:cubicBezTo>
                      <a:pt x="40824" y="1846"/>
                      <a:pt x="38969" y="923"/>
                      <a:pt x="38350" y="923"/>
                    </a:cubicBezTo>
                    <a:cubicBezTo>
                      <a:pt x="35876" y="0"/>
                      <a:pt x="35876" y="923"/>
                      <a:pt x="34639" y="2769"/>
                    </a:cubicBezTo>
                    <a:cubicBezTo>
                      <a:pt x="32783" y="5538"/>
                      <a:pt x="30309" y="3692"/>
                      <a:pt x="27835" y="4615"/>
                    </a:cubicBezTo>
                    <a:cubicBezTo>
                      <a:pt x="25360" y="5538"/>
                      <a:pt x="27835" y="7384"/>
                      <a:pt x="27835" y="7384"/>
                    </a:cubicBezTo>
                    <a:cubicBezTo>
                      <a:pt x="27216" y="7384"/>
                      <a:pt x="26597" y="7384"/>
                      <a:pt x="26597" y="7384"/>
                    </a:cubicBezTo>
                    <a:cubicBezTo>
                      <a:pt x="26597" y="7384"/>
                      <a:pt x="27216" y="9230"/>
                      <a:pt x="26597" y="9230"/>
                    </a:cubicBezTo>
                    <a:cubicBezTo>
                      <a:pt x="25979" y="9230"/>
                      <a:pt x="25979" y="7384"/>
                      <a:pt x="25979" y="6461"/>
                    </a:cubicBezTo>
                    <a:cubicBezTo>
                      <a:pt x="25360" y="6461"/>
                      <a:pt x="23505" y="9230"/>
                      <a:pt x="23505" y="9230"/>
                    </a:cubicBezTo>
                    <a:cubicBezTo>
                      <a:pt x="22268" y="10153"/>
                      <a:pt x="21030" y="8307"/>
                      <a:pt x="19793" y="10153"/>
                    </a:cubicBezTo>
                    <a:cubicBezTo>
                      <a:pt x="18556" y="11076"/>
                      <a:pt x="17319" y="12000"/>
                      <a:pt x="16701" y="13846"/>
                    </a:cubicBezTo>
                    <a:cubicBezTo>
                      <a:pt x="16701" y="15692"/>
                      <a:pt x="16701" y="17538"/>
                      <a:pt x="15463" y="18461"/>
                    </a:cubicBezTo>
                    <a:cubicBezTo>
                      <a:pt x="14226" y="19384"/>
                      <a:pt x="13608" y="20307"/>
                      <a:pt x="12371" y="20307"/>
                    </a:cubicBezTo>
                    <a:cubicBezTo>
                      <a:pt x="11752" y="20307"/>
                      <a:pt x="8041" y="20307"/>
                      <a:pt x="7422" y="21230"/>
                    </a:cubicBezTo>
                    <a:cubicBezTo>
                      <a:pt x="7422" y="22153"/>
                      <a:pt x="6185" y="24923"/>
                      <a:pt x="6185" y="24923"/>
                    </a:cubicBezTo>
                    <a:cubicBezTo>
                      <a:pt x="6804" y="25846"/>
                      <a:pt x="8659" y="25846"/>
                      <a:pt x="9278" y="26769"/>
                    </a:cubicBezTo>
                    <a:cubicBezTo>
                      <a:pt x="11134" y="27692"/>
                      <a:pt x="12989" y="29538"/>
                      <a:pt x="14226" y="31384"/>
                    </a:cubicBezTo>
                    <a:cubicBezTo>
                      <a:pt x="14845" y="32307"/>
                      <a:pt x="14845" y="34153"/>
                      <a:pt x="16082" y="35076"/>
                    </a:cubicBezTo>
                    <a:cubicBezTo>
                      <a:pt x="17319" y="35076"/>
                      <a:pt x="17938" y="35076"/>
                      <a:pt x="19175" y="34153"/>
                    </a:cubicBezTo>
                    <a:cubicBezTo>
                      <a:pt x="19175" y="34153"/>
                      <a:pt x="21030" y="35076"/>
                      <a:pt x="21030" y="35076"/>
                    </a:cubicBezTo>
                    <a:cubicBezTo>
                      <a:pt x="22268" y="37846"/>
                      <a:pt x="19175" y="36000"/>
                      <a:pt x="19175" y="36000"/>
                    </a:cubicBezTo>
                    <a:cubicBezTo>
                      <a:pt x="17938" y="36000"/>
                      <a:pt x="19793" y="37846"/>
                      <a:pt x="20412" y="38769"/>
                    </a:cubicBezTo>
                    <a:cubicBezTo>
                      <a:pt x="21030" y="40615"/>
                      <a:pt x="21649" y="39692"/>
                      <a:pt x="22886" y="38769"/>
                    </a:cubicBezTo>
                    <a:cubicBezTo>
                      <a:pt x="23505" y="37846"/>
                      <a:pt x="25360" y="37846"/>
                      <a:pt x="25979" y="38769"/>
                    </a:cubicBezTo>
                    <a:cubicBezTo>
                      <a:pt x="26597" y="39692"/>
                      <a:pt x="23505" y="40615"/>
                      <a:pt x="23505" y="40615"/>
                    </a:cubicBezTo>
                    <a:cubicBezTo>
                      <a:pt x="22886" y="40615"/>
                      <a:pt x="23505" y="40615"/>
                      <a:pt x="23505" y="41538"/>
                    </a:cubicBezTo>
                    <a:cubicBezTo>
                      <a:pt x="23505" y="42461"/>
                      <a:pt x="22268" y="41538"/>
                      <a:pt x="22268" y="41538"/>
                    </a:cubicBezTo>
                    <a:cubicBezTo>
                      <a:pt x="21649" y="41538"/>
                      <a:pt x="21030" y="42461"/>
                      <a:pt x="19793" y="42461"/>
                    </a:cubicBezTo>
                    <a:cubicBezTo>
                      <a:pt x="18556" y="42461"/>
                      <a:pt x="16082" y="43384"/>
                      <a:pt x="14845" y="42461"/>
                    </a:cubicBezTo>
                    <a:cubicBezTo>
                      <a:pt x="13608" y="41538"/>
                      <a:pt x="15463" y="39692"/>
                      <a:pt x="14845" y="38769"/>
                    </a:cubicBezTo>
                    <a:cubicBezTo>
                      <a:pt x="14226" y="38769"/>
                      <a:pt x="12989" y="38769"/>
                      <a:pt x="12371" y="39692"/>
                    </a:cubicBezTo>
                    <a:cubicBezTo>
                      <a:pt x="11752" y="39692"/>
                      <a:pt x="10515" y="39692"/>
                      <a:pt x="9896" y="39692"/>
                    </a:cubicBezTo>
                    <a:cubicBezTo>
                      <a:pt x="8659" y="40615"/>
                      <a:pt x="9278" y="42461"/>
                      <a:pt x="9278" y="42461"/>
                    </a:cubicBezTo>
                    <a:cubicBezTo>
                      <a:pt x="8041" y="42461"/>
                      <a:pt x="6804" y="41538"/>
                      <a:pt x="5567" y="42461"/>
                    </a:cubicBezTo>
                    <a:cubicBezTo>
                      <a:pt x="4948" y="43384"/>
                      <a:pt x="3711" y="44307"/>
                      <a:pt x="3092" y="45230"/>
                    </a:cubicBezTo>
                    <a:cubicBezTo>
                      <a:pt x="0" y="48000"/>
                      <a:pt x="7422" y="48000"/>
                      <a:pt x="7422" y="48923"/>
                    </a:cubicBezTo>
                    <a:cubicBezTo>
                      <a:pt x="6804" y="49846"/>
                      <a:pt x="4948" y="49846"/>
                      <a:pt x="6185" y="50769"/>
                    </a:cubicBezTo>
                    <a:cubicBezTo>
                      <a:pt x="6804" y="51692"/>
                      <a:pt x="6804" y="53538"/>
                      <a:pt x="7422" y="53538"/>
                    </a:cubicBezTo>
                    <a:cubicBezTo>
                      <a:pt x="9896" y="54461"/>
                      <a:pt x="11752" y="53538"/>
                      <a:pt x="14226" y="53538"/>
                    </a:cubicBezTo>
                    <a:cubicBezTo>
                      <a:pt x="14845" y="54461"/>
                      <a:pt x="15463" y="54461"/>
                      <a:pt x="16082" y="54461"/>
                    </a:cubicBezTo>
                    <a:cubicBezTo>
                      <a:pt x="17319" y="54461"/>
                      <a:pt x="16701" y="54461"/>
                      <a:pt x="17938" y="55384"/>
                    </a:cubicBezTo>
                    <a:cubicBezTo>
                      <a:pt x="17938" y="55384"/>
                      <a:pt x="19175" y="53538"/>
                      <a:pt x="19793" y="53538"/>
                    </a:cubicBezTo>
                    <a:cubicBezTo>
                      <a:pt x="20412" y="52615"/>
                      <a:pt x="21030" y="52615"/>
                      <a:pt x="21649" y="52615"/>
                    </a:cubicBezTo>
                    <a:cubicBezTo>
                      <a:pt x="22268" y="51692"/>
                      <a:pt x="22886" y="50769"/>
                      <a:pt x="22886" y="50769"/>
                    </a:cubicBezTo>
                    <a:cubicBezTo>
                      <a:pt x="23505" y="51692"/>
                      <a:pt x="24123" y="52615"/>
                      <a:pt x="23505" y="53538"/>
                    </a:cubicBezTo>
                    <a:cubicBezTo>
                      <a:pt x="22886" y="54461"/>
                      <a:pt x="22268" y="54461"/>
                      <a:pt x="23505" y="56307"/>
                    </a:cubicBezTo>
                    <a:cubicBezTo>
                      <a:pt x="24742" y="60000"/>
                      <a:pt x="23505" y="62769"/>
                      <a:pt x="20412" y="61846"/>
                    </a:cubicBezTo>
                    <a:cubicBezTo>
                      <a:pt x="20412" y="61846"/>
                      <a:pt x="19793" y="60923"/>
                      <a:pt x="19175" y="61846"/>
                    </a:cubicBezTo>
                    <a:cubicBezTo>
                      <a:pt x="18556" y="62769"/>
                      <a:pt x="17938" y="64615"/>
                      <a:pt x="17319" y="64615"/>
                    </a:cubicBezTo>
                    <a:cubicBezTo>
                      <a:pt x="16082" y="65538"/>
                      <a:pt x="12371" y="62769"/>
                      <a:pt x="12989" y="65538"/>
                    </a:cubicBezTo>
                    <a:cubicBezTo>
                      <a:pt x="12989" y="65538"/>
                      <a:pt x="11134" y="67384"/>
                      <a:pt x="11752" y="67384"/>
                    </a:cubicBezTo>
                    <a:cubicBezTo>
                      <a:pt x="11752" y="67384"/>
                      <a:pt x="12371" y="67384"/>
                      <a:pt x="12371" y="67384"/>
                    </a:cubicBezTo>
                    <a:cubicBezTo>
                      <a:pt x="12989" y="68307"/>
                      <a:pt x="11134" y="69230"/>
                      <a:pt x="10515" y="70153"/>
                    </a:cubicBezTo>
                    <a:cubicBezTo>
                      <a:pt x="9896" y="70153"/>
                      <a:pt x="9278" y="71076"/>
                      <a:pt x="9278" y="72000"/>
                    </a:cubicBezTo>
                    <a:cubicBezTo>
                      <a:pt x="8659" y="73846"/>
                      <a:pt x="9896" y="73846"/>
                      <a:pt x="8659" y="74769"/>
                    </a:cubicBezTo>
                    <a:cubicBezTo>
                      <a:pt x="7422" y="75692"/>
                      <a:pt x="8659" y="77538"/>
                      <a:pt x="9278" y="78461"/>
                    </a:cubicBezTo>
                    <a:cubicBezTo>
                      <a:pt x="9278" y="79384"/>
                      <a:pt x="11134" y="74769"/>
                      <a:pt x="11752" y="74769"/>
                    </a:cubicBezTo>
                    <a:cubicBezTo>
                      <a:pt x="11752" y="74769"/>
                      <a:pt x="10515" y="77538"/>
                      <a:pt x="10515" y="77538"/>
                    </a:cubicBezTo>
                    <a:cubicBezTo>
                      <a:pt x="9896" y="78461"/>
                      <a:pt x="11752" y="80307"/>
                      <a:pt x="12371" y="80307"/>
                    </a:cubicBezTo>
                    <a:cubicBezTo>
                      <a:pt x="12989" y="81230"/>
                      <a:pt x="12989" y="82153"/>
                      <a:pt x="13608" y="81230"/>
                    </a:cubicBezTo>
                    <a:cubicBezTo>
                      <a:pt x="14226" y="80307"/>
                      <a:pt x="14845" y="79384"/>
                      <a:pt x="14845" y="79384"/>
                    </a:cubicBezTo>
                    <a:cubicBezTo>
                      <a:pt x="14845" y="80307"/>
                      <a:pt x="15463" y="82153"/>
                      <a:pt x="16082" y="82153"/>
                    </a:cubicBezTo>
                    <a:cubicBezTo>
                      <a:pt x="14845" y="83076"/>
                      <a:pt x="14226" y="82153"/>
                      <a:pt x="13608" y="82153"/>
                    </a:cubicBezTo>
                    <a:cubicBezTo>
                      <a:pt x="12989" y="83076"/>
                      <a:pt x="12371" y="80307"/>
                      <a:pt x="11752" y="80307"/>
                    </a:cubicBezTo>
                    <a:cubicBezTo>
                      <a:pt x="11134" y="80307"/>
                      <a:pt x="9896" y="83076"/>
                      <a:pt x="11134" y="84000"/>
                    </a:cubicBezTo>
                    <a:cubicBezTo>
                      <a:pt x="12371" y="84923"/>
                      <a:pt x="12371" y="85846"/>
                      <a:pt x="13608" y="86769"/>
                    </a:cubicBezTo>
                    <a:cubicBezTo>
                      <a:pt x="14226" y="88615"/>
                      <a:pt x="15463" y="87692"/>
                      <a:pt x="16701" y="87692"/>
                    </a:cubicBezTo>
                    <a:cubicBezTo>
                      <a:pt x="17319" y="86769"/>
                      <a:pt x="18556" y="87692"/>
                      <a:pt x="18556" y="85846"/>
                    </a:cubicBezTo>
                    <a:cubicBezTo>
                      <a:pt x="18556" y="84000"/>
                      <a:pt x="19175" y="81230"/>
                      <a:pt x="20412" y="82153"/>
                    </a:cubicBezTo>
                    <a:cubicBezTo>
                      <a:pt x="20412" y="81230"/>
                      <a:pt x="19175" y="84923"/>
                      <a:pt x="19175" y="85846"/>
                    </a:cubicBezTo>
                    <a:cubicBezTo>
                      <a:pt x="19175" y="86769"/>
                      <a:pt x="21649" y="89538"/>
                      <a:pt x="21030" y="90461"/>
                    </a:cubicBezTo>
                    <a:cubicBezTo>
                      <a:pt x="19793" y="92307"/>
                      <a:pt x="21649" y="93230"/>
                      <a:pt x="21649" y="93230"/>
                    </a:cubicBezTo>
                    <a:cubicBezTo>
                      <a:pt x="21030" y="93230"/>
                      <a:pt x="19793" y="96000"/>
                      <a:pt x="19793" y="96000"/>
                    </a:cubicBezTo>
                    <a:cubicBezTo>
                      <a:pt x="20412" y="96923"/>
                      <a:pt x="23505" y="94153"/>
                      <a:pt x="23505" y="94153"/>
                    </a:cubicBezTo>
                    <a:cubicBezTo>
                      <a:pt x="23505" y="95076"/>
                      <a:pt x="22886" y="95076"/>
                      <a:pt x="22886" y="96000"/>
                    </a:cubicBezTo>
                    <a:cubicBezTo>
                      <a:pt x="22886" y="96000"/>
                      <a:pt x="24123" y="94153"/>
                      <a:pt x="24742" y="93230"/>
                    </a:cubicBezTo>
                    <a:cubicBezTo>
                      <a:pt x="25360" y="93230"/>
                      <a:pt x="27835" y="94153"/>
                      <a:pt x="27835" y="95076"/>
                    </a:cubicBezTo>
                    <a:cubicBezTo>
                      <a:pt x="28453" y="96000"/>
                      <a:pt x="29690" y="98769"/>
                      <a:pt x="29690" y="96923"/>
                    </a:cubicBezTo>
                    <a:cubicBezTo>
                      <a:pt x="29690" y="96000"/>
                      <a:pt x="30927" y="92307"/>
                      <a:pt x="30927" y="92307"/>
                    </a:cubicBezTo>
                    <a:cubicBezTo>
                      <a:pt x="30927" y="91384"/>
                      <a:pt x="32783" y="94153"/>
                      <a:pt x="32783" y="93230"/>
                    </a:cubicBezTo>
                    <a:cubicBezTo>
                      <a:pt x="32783" y="93230"/>
                      <a:pt x="30927" y="93230"/>
                      <a:pt x="30927" y="94153"/>
                    </a:cubicBezTo>
                    <a:cubicBezTo>
                      <a:pt x="30927" y="96000"/>
                      <a:pt x="32783" y="96000"/>
                      <a:pt x="33402" y="95076"/>
                    </a:cubicBezTo>
                    <a:cubicBezTo>
                      <a:pt x="34020" y="94153"/>
                      <a:pt x="34639" y="95076"/>
                      <a:pt x="35257" y="94153"/>
                    </a:cubicBezTo>
                    <a:cubicBezTo>
                      <a:pt x="35257" y="94153"/>
                      <a:pt x="36494" y="92307"/>
                      <a:pt x="36494" y="92307"/>
                    </a:cubicBezTo>
                    <a:cubicBezTo>
                      <a:pt x="36494" y="92307"/>
                      <a:pt x="35257" y="95076"/>
                      <a:pt x="34639" y="96000"/>
                    </a:cubicBezTo>
                    <a:cubicBezTo>
                      <a:pt x="34639" y="96923"/>
                      <a:pt x="34639" y="96923"/>
                      <a:pt x="34020" y="97846"/>
                    </a:cubicBezTo>
                    <a:cubicBezTo>
                      <a:pt x="34020" y="98769"/>
                      <a:pt x="34639" y="97846"/>
                      <a:pt x="34639" y="98769"/>
                    </a:cubicBezTo>
                    <a:cubicBezTo>
                      <a:pt x="34639" y="98769"/>
                      <a:pt x="34020" y="99692"/>
                      <a:pt x="33402" y="100615"/>
                    </a:cubicBezTo>
                    <a:cubicBezTo>
                      <a:pt x="33402" y="102461"/>
                      <a:pt x="33402" y="102461"/>
                      <a:pt x="34020" y="103384"/>
                    </a:cubicBezTo>
                    <a:cubicBezTo>
                      <a:pt x="34020" y="103384"/>
                      <a:pt x="32164" y="105230"/>
                      <a:pt x="31546" y="105230"/>
                    </a:cubicBezTo>
                    <a:cubicBezTo>
                      <a:pt x="30927" y="107076"/>
                      <a:pt x="30309" y="108000"/>
                      <a:pt x="29072" y="108923"/>
                    </a:cubicBezTo>
                    <a:cubicBezTo>
                      <a:pt x="27835" y="108923"/>
                      <a:pt x="26597" y="110769"/>
                      <a:pt x="25979" y="111692"/>
                    </a:cubicBezTo>
                    <a:cubicBezTo>
                      <a:pt x="25360" y="111692"/>
                      <a:pt x="25360" y="112615"/>
                      <a:pt x="24742" y="112615"/>
                    </a:cubicBezTo>
                    <a:cubicBezTo>
                      <a:pt x="24742" y="113538"/>
                      <a:pt x="25360" y="114461"/>
                      <a:pt x="25360" y="114461"/>
                    </a:cubicBezTo>
                    <a:cubicBezTo>
                      <a:pt x="24742" y="115384"/>
                      <a:pt x="22886" y="114461"/>
                      <a:pt x="22268" y="114461"/>
                    </a:cubicBezTo>
                    <a:cubicBezTo>
                      <a:pt x="20412" y="114461"/>
                      <a:pt x="19793" y="115384"/>
                      <a:pt x="18556" y="117230"/>
                    </a:cubicBezTo>
                    <a:cubicBezTo>
                      <a:pt x="17938" y="118153"/>
                      <a:pt x="18556" y="120000"/>
                      <a:pt x="19175" y="119076"/>
                    </a:cubicBezTo>
                    <a:cubicBezTo>
                      <a:pt x="20412" y="118153"/>
                      <a:pt x="21649" y="115384"/>
                      <a:pt x="22268" y="116307"/>
                    </a:cubicBezTo>
                    <a:cubicBezTo>
                      <a:pt x="22268" y="115384"/>
                      <a:pt x="21649" y="119076"/>
                      <a:pt x="23505" y="116307"/>
                    </a:cubicBezTo>
                    <a:cubicBezTo>
                      <a:pt x="23505" y="116307"/>
                      <a:pt x="24742" y="119076"/>
                      <a:pt x="25360" y="117230"/>
                    </a:cubicBezTo>
                    <a:cubicBezTo>
                      <a:pt x="25360" y="116307"/>
                      <a:pt x="24742" y="116307"/>
                      <a:pt x="25360" y="116307"/>
                    </a:cubicBezTo>
                    <a:cubicBezTo>
                      <a:pt x="25979" y="115384"/>
                      <a:pt x="25979" y="115384"/>
                      <a:pt x="26597" y="115384"/>
                    </a:cubicBezTo>
                    <a:cubicBezTo>
                      <a:pt x="27216" y="115384"/>
                      <a:pt x="27216" y="115384"/>
                      <a:pt x="27835" y="114461"/>
                    </a:cubicBezTo>
                    <a:cubicBezTo>
                      <a:pt x="28453" y="113538"/>
                      <a:pt x="29690" y="113538"/>
                      <a:pt x="30927" y="112615"/>
                    </a:cubicBezTo>
                    <a:cubicBezTo>
                      <a:pt x="32783" y="111692"/>
                      <a:pt x="30309" y="111692"/>
                      <a:pt x="31546" y="110769"/>
                    </a:cubicBezTo>
                    <a:cubicBezTo>
                      <a:pt x="32164" y="109846"/>
                      <a:pt x="32783" y="108923"/>
                      <a:pt x="33402" y="108923"/>
                    </a:cubicBezTo>
                    <a:cubicBezTo>
                      <a:pt x="34639" y="108000"/>
                      <a:pt x="35876" y="107076"/>
                      <a:pt x="36494" y="107076"/>
                    </a:cubicBezTo>
                    <a:cubicBezTo>
                      <a:pt x="38350" y="105230"/>
                      <a:pt x="37113" y="106153"/>
                      <a:pt x="37113" y="104307"/>
                    </a:cubicBezTo>
                    <a:cubicBezTo>
                      <a:pt x="37113" y="104307"/>
                      <a:pt x="42061" y="100615"/>
                      <a:pt x="42680" y="99692"/>
                    </a:cubicBezTo>
                    <a:cubicBezTo>
                      <a:pt x="43298" y="99692"/>
                      <a:pt x="44536" y="99692"/>
                      <a:pt x="44536" y="98769"/>
                    </a:cubicBezTo>
                    <a:cubicBezTo>
                      <a:pt x="44536" y="96000"/>
                      <a:pt x="45154" y="96923"/>
                      <a:pt x="46391" y="96000"/>
                    </a:cubicBezTo>
                    <a:cubicBezTo>
                      <a:pt x="48247" y="94153"/>
                      <a:pt x="42680" y="93230"/>
                      <a:pt x="45154" y="89538"/>
                    </a:cubicBezTo>
                    <a:cubicBezTo>
                      <a:pt x="46391" y="88615"/>
                      <a:pt x="47628" y="88615"/>
                      <a:pt x="48247" y="87692"/>
                    </a:cubicBezTo>
                    <a:cubicBezTo>
                      <a:pt x="48865" y="86769"/>
                      <a:pt x="48865" y="84000"/>
                      <a:pt x="47628" y="84000"/>
                    </a:cubicBezTo>
                    <a:cubicBezTo>
                      <a:pt x="48865" y="84000"/>
                      <a:pt x="48865" y="84923"/>
                      <a:pt x="50103" y="84000"/>
                    </a:cubicBezTo>
                    <a:cubicBezTo>
                      <a:pt x="50721" y="83076"/>
                      <a:pt x="51340" y="81230"/>
                      <a:pt x="52577" y="80307"/>
                    </a:cubicBezTo>
                    <a:cubicBezTo>
                      <a:pt x="53195" y="79384"/>
                      <a:pt x="54432" y="77538"/>
                      <a:pt x="55051" y="77538"/>
                    </a:cubicBezTo>
                    <a:cubicBezTo>
                      <a:pt x="55670" y="77538"/>
                      <a:pt x="58762" y="77538"/>
                      <a:pt x="58144" y="79384"/>
                    </a:cubicBezTo>
                    <a:cubicBezTo>
                      <a:pt x="57525" y="80307"/>
                      <a:pt x="56288" y="78461"/>
                      <a:pt x="55051" y="79384"/>
                    </a:cubicBezTo>
                    <a:cubicBezTo>
                      <a:pt x="53814" y="80307"/>
                      <a:pt x="53814" y="81230"/>
                      <a:pt x="53195" y="83076"/>
                    </a:cubicBezTo>
                    <a:cubicBezTo>
                      <a:pt x="53195" y="84923"/>
                      <a:pt x="51958" y="86769"/>
                      <a:pt x="51958" y="88615"/>
                    </a:cubicBezTo>
                    <a:cubicBezTo>
                      <a:pt x="51340" y="89538"/>
                      <a:pt x="53814" y="88615"/>
                      <a:pt x="53814" y="89538"/>
                    </a:cubicBezTo>
                    <a:cubicBezTo>
                      <a:pt x="53195" y="89538"/>
                      <a:pt x="50103" y="91384"/>
                      <a:pt x="52577" y="91384"/>
                    </a:cubicBezTo>
                    <a:cubicBezTo>
                      <a:pt x="54432" y="91384"/>
                      <a:pt x="55670" y="89538"/>
                      <a:pt x="57525" y="88615"/>
                    </a:cubicBezTo>
                    <a:cubicBezTo>
                      <a:pt x="58762" y="86769"/>
                      <a:pt x="60000" y="86769"/>
                      <a:pt x="61237" y="85846"/>
                    </a:cubicBezTo>
                    <a:cubicBezTo>
                      <a:pt x="63711" y="84923"/>
                      <a:pt x="62474" y="83076"/>
                      <a:pt x="62474" y="81230"/>
                    </a:cubicBezTo>
                    <a:cubicBezTo>
                      <a:pt x="61855" y="77538"/>
                      <a:pt x="67422" y="80307"/>
                      <a:pt x="68659" y="81230"/>
                    </a:cubicBezTo>
                    <a:cubicBezTo>
                      <a:pt x="69896" y="81230"/>
                      <a:pt x="70515" y="83076"/>
                      <a:pt x="71752" y="84000"/>
                    </a:cubicBezTo>
                    <a:cubicBezTo>
                      <a:pt x="71752" y="84000"/>
                      <a:pt x="72989" y="81230"/>
                      <a:pt x="73608" y="82153"/>
                    </a:cubicBezTo>
                    <a:cubicBezTo>
                      <a:pt x="73608" y="82153"/>
                      <a:pt x="73608" y="84000"/>
                      <a:pt x="73608" y="84923"/>
                    </a:cubicBezTo>
                    <a:cubicBezTo>
                      <a:pt x="74845" y="85846"/>
                      <a:pt x="75463" y="85846"/>
                      <a:pt x="76082" y="85846"/>
                    </a:cubicBezTo>
                    <a:cubicBezTo>
                      <a:pt x="77938" y="85846"/>
                      <a:pt x="79793" y="84923"/>
                      <a:pt x="81030" y="85846"/>
                    </a:cubicBezTo>
                    <a:cubicBezTo>
                      <a:pt x="81649" y="85846"/>
                      <a:pt x="82268" y="86769"/>
                      <a:pt x="82886" y="85846"/>
                    </a:cubicBezTo>
                    <a:cubicBezTo>
                      <a:pt x="83505" y="85846"/>
                      <a:pt x="83505" y="86769"/>
                      <a:pt x="84123" y="87692"/>
                    </a:cubicBezTo>
                    <a:cubicBezTo>
                      <a:pt x="84742" y="87692"/>
                      <a:pt x="85979" y="88615"/>
                      <a:pt x="86597" y="88615"/>
                    </a:cubicBezTo>
                    <a:cubicBezTo>
                      <a:pt x="87835" y="88615"/>
                      <a:pt x="88453" y="86769"/>
                      <a:pt x="89072" y="86769"/>
                    </a:cubicBezTo>
                    <a:cubicBezTo>
                      <a:pt x="90309" y="85846"/>
                      <a:pt x="89690" y="88615"/>
                      <a:pt x="89690" y="88615"/>
                    </a:cubicBezTo>
                    <a:cubicBezTo>
                      <a:pt x="89072" y="89538"/>
                      <a:pt x="89072" y="89538"/>
                      <a:pt x="89690" y="90461"/>
                    </a:cubicBezTo>
                    <a:cubicBezTo>
                      <a:pt x="91546" y="91384"/>
                      <a:pt x="92783" y="92307"/>
                      <a:pt x="94020" y="93230"/>
                    </a:cubicBezTo>
                    <a:cubicBezTo>
                      <a:pt x="95257" y="95076"/>
                      <a:pt x="96494" y="96923"/>
                      <a:pt x="97731" y="97846"/>
                    </a:cubicBezTo>
                    <a:cubicBezTo>
                      <a:pt x="98350" y="97846"/>
                      <a:pt x="98969" y="96923"/>
                      <a:pt x="99587" y="96923"/>
                    </a:cubicBezTo>
                    <a:cubicBezTo>
                      <a:pt x="100206" y="96000"/>
                      <a:pt x="98969" y="95076"/>
                      <a:pt x="98969" y="94153"/>
                    </a:cubicBezTo>
                    <a:cubicBezTo>
                      <a:pt x="98969" y="93230"/>
                      <a:pt x="100824" y="95076"/>
                      <a:pt x="100824" y="95076"/>
                    </a:cubicBezTo>
                    <a:cubicBezTo>
                      <a:pt x="100824" y="96000"/>
                      <a:pt x="102680" y="97846"/>
                      <a:pt x="103298" y="96923"/>
                    </a:cubicBezTo>
                    <a:cubicBezTo>
                      <a:pt x="103298" y="96923"/>
                      <a:pt x="102061" y="91384"/>
                      <a:pt x="102061" y="91384"/>
                    </a:cubicBezTo>
                    <a:cubicBezTo>
                      <a:pt x="102680" y="91384"/>
                      <a:pt x="103917" y="96000"/>
                      <a:pt x="104536" y="96000"/>
                    </a:cubicBezTo>
                    <a:cubicBezTo>
                      <a:pt x="104536" y="96923"/>
                      <a:pt x="105154" y="98769"/>
                      <a:pt x="105773" y="98769"/>
                    </a:cubicBezTo>
                    <a:cubicBezTo>
                      <a:pt x="106391" y="98769"/>
                      <a:pt x="107010" y="96923"/>
                      <a:pt x="107010" y="96923"/>
                    </a:cubicBezTo>
                    <a:cubicBezTo>
                      <a:pt x="105773" y="97846"/>
                      <a:pt x="109484" y="101538"/>
                      <a:pt x="109484" y="102461"/>
                    </a:cubicBezTo>
                    <a:cubicBezTo>
                      <a:pt x="108865" y="102461"/>
                      <a:pt x="108865" y="102461"/>
                      <a:pt x="108865" y="102461"/>
                    </a:cubicBezTo>
                    <a:cubicBezTo>
                      <a:pt x="108247" y="103384"/>
                      <a:pt x="109484" y="103384"/>
                      <a:pt x="109484" y="104307"/>
                    </a:cubicBezTo>
                    <a:cubicBezTo>
                      <a:pt x="109484" y="104307"/>
                      <a:pt x="108247" y="105230"/>
                      <a:pt x="108865" y="105230"/>
                    </a:cubicBezTo>
                    <a:cubicBezTo>
                      <a:pt x="109484" y="106153"/>
                      <a:pt x="110103" y="107076"/>
                      <a:pt x="110721" y="108000"/>
                    </a:cubicBezTo>
                    <a:cubicBezTo>
                      <a:pt x="111958" y="109846"/>
                      <a:pt x="112577" y="110769"/>
                      <a:pt x="113814" y="111692"/>
                    </a:cubicBezTo>
                    <a:cubicBezTo>
                      <a:pt x="113814" y="111692"/>
                      <a:pt x="112577" y="115384"/>
                      <a:pt x="113195" y="115384"/>
                    </a:cubicBezTo>
                    <a:cubicBezTo>
                      <a:pt x="113814" y="116307"/>
                      <a:pt x="113814" y="114461"/>
                      <a:pt x="113814" y="114461"/>
                    </a:cubicBezTo>
                    <a:cubicBezTo>
                      <a:pt x="114432" y="113538"/>
                      <a:pt x="114432" y="116307"/>
                      <a:pt x="115051" y="117230"/>
                    </a:cubicBezTo>
                    <a:cubicBezTo>
                      <a:pt x="115051" y="117230"/>
                      <a:pt x="115051" y="116307"/>
                      <a:pt x="115051" y="115384"/>
                    </a:cubicBezTo>
                    <a:cubicBezTo>
                      <a:pt x="115051" y="117230"/>
                      <a:pt x="118762" y="120000"/>
                      <a:pt x="119381" y="117230"/>
                    </a:cubicBezTo>
                    <a:cubicBezTo>
                      <a:pt x="119381" y="117230"/>
                      <a:pt x="119381" y="118153"/>
                      <a:pt x="119381" y="118153"/>
                    </a:cubicBezTo>
                    <a:cubicBezTo>
                      <a:pt x="119381" y="118153"/>
                      <a:pt x="120000" y="117230"/>
                      <a:pt x="120000" y="116307"/>
                    </a:cubicBezTo>
                    <a:cubicBezTo>
                      <a:pt x="119381" y="116307"/>
                      <a:pt x="120000" y="117230"/>
                      <a:pt x="120000" y="11630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3" name="Shape 2518">
                <a:extLst>
                  <a:ext uri="{FF2B5EF4-FFF2-40B4-BE49-F238E27FC236}">
                    <a16:creationId xmlns:a16="http://schemas.microsoft.com/office/drawing/2014/main" id="{3CE48A5C-3D8E-8132-AA02-D97F94A8AAB3}"/>
                  </a:ext>
                  <a:ext uri="{C183D7F6-B498-43B3-948B-1728B52AA6E4}">
                    <adec:decorative xmlns:adec="http://schemas.microsoft.com/office/drawing/2017/decorative" val="1"/>
                  </a:ext>
                </a:extLst>
              </p:cNvPr>
              <p:cNvSpPr/>
              <p:nvPr/>
            </p:nvSpPr>
            <p:spPr>
              <a:xfrm>
                <a:off x="5564465" y="3336646"/>
                <a:ext cx="1000781" cy="525833"/>
              </a:xfrm>
              <a:custGeom>
                <a:avLst/>
                <a:gdLst/>
                <a:ahLst/>
                <a:cxnLst/>
                <a:rect l="0" t="0" r="0" b="0"/>
                <a:pathLst>
                  <a:path w="120000" h="120000" extrusionOk="0">
                    <a:moveTo>
                      <a:pt x="28235" y="90629"/>
                    </a:moveTo>
                    <a:cubicBezTo>
                      <a:pt x="29480" y="90629"/>
                      <a:pt x="30726" y="90629"/>
                      <a:pt x="32387" y="90629"/>
                    </a:cubicBezTo>
                    <a:cubicBezTo>
                      <a:pt x="32802" y="90629"/>
                      <a:pt x="33633" y="90629"/>
                      <a:pt x="34048" y="90629"/>
                    </a:cubicBezTo>
                    <a:cubicBezTo>
                      <a:pt x="34463" y="90629"/>
                      <a:pt x="34463" y="88951"/>
                      <a:pt x="34878" y="88951"/>
                    </a:cubicBezTo>
                    <a:cubicBezTo>
                      <a:pt x="35294" y="88111"/>
                      <a:pt x="37785" y="88111"/>
                      <a:pt x="37785" y="88951"/>
                    </a:cubicBezTo>
                    <a:cubicBezTo>
                      <a:pt x="39031" y="90629"/>
                      <a:pt x="40276" y="92307"/>
                      <a:pt x="41522" y="93986"/>
                    </a:cubicBezTo>
                    <a:cubicBezTo>
                      <a:pt x="41522" y="93986"/>
                      <a:pt x="41937" y="96503"/>
                      <a:pt x="41937" y="97342"/>
                    </a:cubicBezTo>
                    <a:cubicBezTo>
                      <a:pt x="42352" y="99020"/>
                      <a:pt x="42352" y="99020"/>
                      <a:pt x="43598" y="99860"/>
                    </a:cubicBezTo>
                    <a:cubicBezTo>
                      <a:pt x="44429" y="100699"/>
                      <a:pt x="44844" y="101538"/>
                      <a:pt x="45259" y="99860"/>
                    </a:cubicBezTo>
                    <a:cubicBezTo>
                      <a:pt x="45674" y="97342"/>
                      <a:pt x="46089" y="97342"/>
                      <a:pt x="47335" y="98181"/>
                    </a:cubicBezTo>
                    <a:cubicBezTo>
                      <a:pt x="48166" y="98181"/>
                      <a:pt x="49411" y="99020"/>
                      <a:pt x="49411" y="100699"/>
                    </a:cubicBezTo>
                    <a:cubicBezTo>
                      <a:pt x="50242" y="103216"/>
                      <a:pt x="51072" y="104055"/>
                      <a:pt x="51903" y="106573"/>
                    </a:cubicBezTo>
                    <a:cubicBezTo>
                      <a:pt x="52733" y="108251"/>
                      <a:pt x="52318" y="111608"/>
                      <a:pt x="53564" y="112447"/>
                    </a:cubicBezTo>
                    <a:cubicBezTo>
                      <a:pt x="54394" y="114125"/>
                      <a:pt x="56055" y="114125"/>
                      <a:pt x="56885" y="114965"/>
                    </a:cubicBezTo>
                    <a:cubicBezTo>
                      <a:pt x="56885" y="114125"/>
                      <a:pt x="56055" y="108251"/>
                      <a:pt x="56055" y="108251"/>
                    </a:cubicBezTo>
                    <a:cubicBezTo>
                      <a:pt x="56885" y="109090"/>
                      <a:pt x="56470" y="106573"/>
                      <a:pt x="56885" y="106573"/>
                    </a:cubicBezTo>
                    <a:cubicBezTo>
                      <a:pt x="56885" y="105734"/>
                      <a:pt x="57716" y="105734"/>
                      <a:pt x="58131" y="104895"/>
                    </a:cubicBezTo>
                    <a:cubicBezTo>
                      <a:pt x="58546" y="104895"/>
                      <a:pt x="58961" y="102377"/>
                      <a:pt x="58961" y="102377"/>
                    </a:cubicBezTo>
                    <a:cubicBezTo>
                      <a:pt x="59377" y="103216"/>
                      <a:pt x="59792" y="103216"/>
                      <a:pt x="60207" y="102377"/>
                    </a:cubicBezTo>
                    <a:cubicBezTo>
                      <a:pt x="61038" y="101538"/>
                      <a:pt x="61453" y="101538"/>
                      <a:pt x="61868" y="99860"/>
                    </a:cubicBezTo>
                    <a:cubicBezTo>
                      <a:pt x="62698" y="99020"/>
                      <a:pt x="61453" y="99020"/>
                      <a:pt x="61453" y="98181"/>
                    </a:cubicBezTo>
                    <a:cubicBezTo>
                      <a:pt x="61453" y="98181"/>
                      <a:pt x="62698" y="99020"/>
                      <a:pt x="63114" y="98181"/>
                    </a:cubicBezTo>
                    <a:cubicBezTo>
                      <a:pt x="63944" y="97342"/>
                      <a:pt x="64359" y="97342"/>
                      <a:pt x="65190" y="97342"/>
                    </a:cubicBezTo>
                    <a:cubicBezTo>
                      <a:pt x="66020" y="97342"/>
                      <a:pt x="66435" y="99860"/>
                      <a:pt x="67266" y="99020"/>
                    </a:cubicBezTo>
                    <a:cubicBezTo>
                      <a:pt x="68512" y="97342"/>
                      <a:pt x="68927" y="99020"/>
                      <a:pt x="69757" y="99860"/>
                    </a:cubicBezTo>
                    <a:cubicBezTo>
                      <a:pt x="70588" y="100699"/>
                      <a:pt x="71003" y="99020"/>
                      <a:pt x="71418" y="99020"/>
                    </a:cubicBezTo>
                    <a:cubicBezTo>
                      <a:pt x="71833" y="98181"/>
                      <a:pt x="73079" y="99860"/>
                      <a:pt x="73079" y="100699"/>
                    </a:cubicBezTo>
                    <a:cubicBezTo>
                      <a:pt x="73494" y="101538"/>
                      <a:pt x="73910" y="100699"/>
                      <a:pt x="73494" y="99860"/>
                    </a:cubicBezTo>
                    <a:cubicBezTo>
                      <a:pt x="73494" y="99860"/>
                      <a:pt x="73079" y="99020"/>
                      <a:pt x="72664" y="99020"/>
                    </a:cubicBezTo>
                    <a:cubicBezTo>
                      <a:pt x="72249" y="98181"/>
                      <a:pt x="73079" y="98181"/>
                      <a:pt x="73079" y="98181"/>
                    </a:cubicBezTo>
                    <a:cubicBezTo>
                      <a:pt x="72664" y="96503"/>
                      <a:pt x="72664" y="95664"/>
                      <a:pt x="71833" y="96503"/>
                    </a:cubicBezTo>
                    <a:cubicBezTo>
                      <a:pt x="71833" y="96503"/>
                      <a:pt x="70173" y="96503"/>
                      <a:pt x="71003" y="94825"/>
                    </a:cubicBezTo>
                    <a:cubicBezTo>
                      <a:pt x="71833" y="94825"/>
                      <a:pt x="72249" y="95664"/>
                      <a:pt x="72664" y="95664"/>
                    </a:cubicBezTo>
                    <a:cubicBezTo>
                      <a:pt x="73910" y="94825"/>
                      <a:pt x="74740" y="94825"/>
                      <a:pt x="75986" y="94825"/>
                    </a:cubicBezTo>
                    <a:cubicBezTo>
                      <a:pt x="76401" y="94825"/>
                      <a:pt x="75986" y="94825"/>
                      <a:pt x="76401" y="95664"/>
                    </a:cubicBezTo>
                    <a:cubicBezTo>
                      <a:pt x="76401" y="95664"/>
                      <a:pt x="76816" y="95664"/>
                      <a:pt x="77231" y="94825"/>
                    </a:cubicBezTo>
                    <a:cubicBezTo>
                      <a:pt x="78062" y="94825"/>
                      <a:pt x="78892" y="94825"/>
                      <a:pt x="79723" y="94825"/>
                    </a:cubicBezTo>
                    <a:cubicBezTo>
                      <a:pt x="80553" y="94825"/>
                      <a:pt x="80553" y="96503"/>
                      <a:pt x="81384" y="97342"/>
                    </a:cubicBezTo>
                    <a:cubicBezTo>
                      <a:pt x="82214" y="99020"/>
                      <a:pt x="83044" y="97342"/>
                      <a:pt x="83875" y="96503"/>
                    </a:cubicBezTo>
                    <a:cubicBezTo>
                      <a:pt x="84290" y="96503"/>
                      <a:pt x="86782" y="101538"/>
                      <a:pt x="86782" y="102377"/>
                    </a:cubicBezTo>
                    <a:cubicBezTo>
                      <a:pt x="87197" y="103216"/>
                      <a:pt x="86366" y="104895"/>
                      <a:pt x="86782" y="105734"/>
                    </a:cubicBezTo>
                    <a:cubicBezTo>
                      <a:pt x="87197" y="107412"/>
                      <a:pt x="86782" y="107412"/>
                      <a:pt x="87197" y="109090"/>
                    </a:cubicBezTo>
                    <a:cubicBezTo>
                      <a:pt x="87197" y="109930"/>
                      <a:pt x="87612" y="110769"/>
                      <a:pt x="87612" y="110769"/>
                    </a:cubicBezTo>
                    <a:cubicBezTo>
                      <a:pt x="88027" y="110769"/>
                      <a:pt x="88027" y="111608"/>
                      <a:pt x="88442" y="111608"/>
                    </a:cubicBezTo>
                    <a:cubicBezTo>
                      <a:pt x="88858" y="112447"/>
                      <a:pt x="88442" y="114125"/>
                      <a:pt x="88858" y="114965"/>
                    </a:cubicBezTo>
                    <a:cubicBezTo>
                      <a:pt x="89273" y="115804"/>
                      <a:pt x="89688" y="115804"/>
                      <a:pt x="90103" y="117482"/>
                    </a:cubicBezTo>
                    <a:cubicBezTo>
                      <a:pt x="90934" y="120000"/>
                      <a:pt x="90519" y="117482"/>
                      <a:pt x="91349" y="118321"/>
                    </a:cubicBezTo>
                    <a:cubicBezTo>
                      <a:pt x="91349" y="118321"/>
                      <a:pt x="91349" y="120000"/>
                      <a:pt x="91349" y="120000"/>
                    </a:cubicBezTo>
                    <a:cubicBezTo>
                      <a:pt x="91764" y="120000"/>
                      <a:pt x="92179" y="114125"/>
                      <a:pt x="92179" y="113286"/>
                    </a:cubicBezTo>
                    <a:cubicBezTo>
                      <a:pt x="92179" y="110769"/>
                      <a:pt x="91764" y="109090"/>
                      <a:pt x="91349" y="105734"/>
                    </a:cubicBezTo>
                    <a:cubicBezTo>
                      <a:pt x="90519" y="103216"/>
                      <a:pt x="90519" y="100699"/>
                      <a:pt x="90103" y="98181"/>
                    </a:cubicBezTo>
                    <a:cubicBezTo>
                      <a:pt x="89273" y="96503"/>
                      <a:pt x="88858" y="93146"/>
                      <a:pt x="89273" y="90629"/>
                    </a:cubicBezTo>
                    <a:cubicBezTo>
                      <a:pt x="89688" y="88111"/>
                      <a:pt x="90519" y="86433"/>
                      <a:pt x="91764" y="84755"/>
                    </a:cubicBezTo>
                    <a:cubicBezTo>
                      <a:pt x="92179" y="83916"/>
                      <a:pt x="92595" y="83916"/>
                      <a:pt x="93010" y="83076"/>
                    </a:cubicBezTo>
                    <a:cubicBezTo>
                      <a:pt x="93425" y="82237"/>
                      <a:pt x="93840" y="80559"/>
                      <a:pt x="94256" y="80559"/>
                    </a:cubicBezTo>
                    <a:cubicBezTo>
                      <a:pt x="95086" y="78881"/>
                      <a:pt x="96332" y="78881"/>
                      <a:pt x="97162" y="77202"/>
                    </a:cubicBezTo>
                    <a:cubicBezTo>
                      <a:pt x="97577" y="76363"/>
                      <a:pt x="97993" y="74685"/>
                      <a:pt x="98823" y="74685"/>
                    </a:cubicBezTo>
                    <a:cubicBezTo>
                      <a:pt x="98823" y="74685"/>
                      <a:pt x="100484" y="74685"/>
                      <a:pt x="100069" y="73006"/>
                    </a:cubicBezTo>
                    <a:cubicBezTo>
                      <a:pt x="100069" y="73006"/>
                      <a:pt x="98823" y="73846"/>
                      <a:pt x="98823" y="73846"/>
                    </a:cubicBezTo>
                    <a:cubicBezTo>
                      <a:pt x="98823" y="73006"/>
                      <a:pt x="99653" y="73846"/>
                      <a:pt x="99238" y="72167"/>
                    </a:cubicBezTo>
                    <a:cubicBezTo>
                      <a:pt x="99238" y="72167"/>
                      <a:pt x="98823" y="71328"/>
                      <a:pt x="99238" y="71328"/>
                    </a:cubicBezTo>
                    <a:cubicBezTo>
                      <a:pt x="99238" y="70489"/>
                      <a:pt x="99238" y="71328"/>
                      <a:pt x="99653" y="70489"/>
                    </a:cubicBezTo>
                    <a:cubicBezTo>
                      <a:pt x="99238" y="71328"/>
                      <a:pt x="100069" y="72167"/>
                      <a:pt x="100069" y="71328"/>
                    </a:cubicBezTo>
                    <a:cubicBezTo>
                      <a:pt x="100484" y="71328"/>
                      <a:pt x="101730" y="69650"/>
                      <a:pt x="101314" y="68811"/>
                    </a:cubicBezTo>
                    <a:cubicBezTo>
                      <a:pt x="101314" y="69650"/>
                      <a:pt x="98823" y="68811"/>
                      <a:pt x="99238" y="67972"/>
                    </a:cubicBezTo>
                    <a:cubicBezTo>
                      <a:pt x="99238" y="67132"/>
                      <a:pt x="99653" y="68811"/>
                      <a:pt x="100069" y="67972"/>
                    </a:cubicBezTo>
                    <a:cubicBezTo>
                      <a:pt x="100069" y="67972"/>
                      <a:pt x="100899" y="67132"/>
                      <a:pt x="100899" y="67132"/>
                    </a:cubicBezTo>
                    <a:cubicBezTo>
                      <a:pt x="100899" y="67132"/>
                      <a:pt x="100484" y="66293"/>
                      <a:pt x="100484" y="65454"/>
                    </a:cubicBezTo>
                    <a:cubicBezTo>
                      <a:pt x="100899" y="64615"/>
                      <a:pt x="100899" y="63776"/>
                      <a:pt x="100069" y="63776"/>
                    </a:cubicBezTo>
                    <a:cubicBezTo>
                      <a:pt x="100069" y="63776"/>
                      <a:pt x="98408" y="62097"/>
                      <a:pt x="98408" y="62097"/>
                    </a:cubicBezTo>
                    <a:cubicBezTo>
                      <a:pt x="98823" y="61258"/>
                      <a:pt x="99238" y="62097"/>
                      <a:pt x="99653" y="62097"/>
                    </a:cubicBezTo>
                    <a:cubicBezTo>
                      <a:pt x="100069" y="61258"/>
                      <a:pt x="99238" y="59580"/>
                      <a:pt x="98823" y="59580"/>
                    </a:cubicBezTo>
                    <a:cubicBezTo>
                      <a:pt x="98408" y="58741"/>
                      <a:pt x="97993" y="57902"/>
                      <a:pt x="97993" y="57062"/>
                    </a:cubicBezTo>
                    <a:cubicBezTo>
                      <a:pt x="97577" y="56223"/>
                      <a:pt x="98823" y="54545"/>
                      <a:pt x="98408" y="53706"/>
                    </a:cubicBezTo>
                    <a:cubicBezTo>
                      <a:pt x="98823" y="54545"/>
                      <a:pt x="98408" y="55384"/>
                      <a:pt x="98408" y="56223"/>
                    </a:cubicBezTo>
                    <a:cubicBezTo>
                      <a:pt x="98408" y="56223"/>
                      <a:pt x="99238" y="57902"/>
                      <a:pt x="99238" y="57902"/>
                    </a:cubicBezTo>
                    <a:cubicBezTo>
                      <a:pt x="100069" y="56223"/>
                      <a:pt x="99238" y="52027"/>
                      <a:pt x="100484" y="51188"/>
                    </a:cubicBezTo>
                    <a:cubicBezTo>
                      <a:pt x="100069" y="51188"/>
                      <a:pt x="100069" y="55384"/>
                      <a:pt x="100484" y="56223"/>
                    </a:cubicBezTo>
                    <a:cubicBezTo>
                      <a:pt x="100484" y="57902"/>
                      <a:pt x="101314" y="57902"/>
                      <a:pt x="101314" y="59580"/>
                    </a:cubicBezTo>
                    <a:cubicBezTo>
                      <a:pt x="101314" y="60419"/>
                      <a:pt x="100069" y="62097"/>
                      <a:pt x="100484" y="62937"/>
                    </a:cubicBezTo>
                    <a:cubicBezTo>
                      <a:pt x="100484" y="62937"/>
                      <a:pt x="102975" y="57902"/>
                      <a:pt x="102560" y="56223"/>
                    </a:cubicBezTo>
                    <a:cubicBezTo>
                      <a:pt x="102560" y="54545"/>
                      <a:pt x="101730" y="53706"/>
                      <a:pt x="101730" y="52027"/>
                    </a:cubicBezTo>
                    <a:cubicBezTo>
                      <a:pt x="101314" y="51188"/>
                      <a:pt x="101730" y="48671"/>
                      <a:pt x="102560" y="49510"/>
                    </a:cubicBezTo>
                    <a:cubicBezTo>
                      <a:pt x="102145" y="48671"/>
                      <a:pt x="101730" y="51188"/>
                      <a:pt x="102145" y="52027"/>
                    </a:cubicBezTo>
                    <a:cubicBezTo>
                      <a:pt x="102975" y="53706"/>
                      <a:pt x="102975" y="54545"/>
                      <a:pt x="103806" y="52027"/>
                    </a:cubicBezTo>
                    <a:cubicBezTo>
                      <a:pt x="104221" y="51188"/>
                      <a:pt x="105051" y="48671"/>
                      <a:pt x="104636" y="46993"/>
                    </a:cubicBezTo>
                    <a:cubicBezTo>
                      <a:pt x="104636" y="46993"/>
                      <a:pt x="104221" y="46153"/>
                      <a:pt x="104636" y="45314"/>
                    </a:cubicBezTo>
                    <a:cubicBezTo>
                      <a:pt x="104636" y="45314"/>
                      <a:pt x="105051" y="43636"/>
                      <a:pt x="105051" y="43636"/>
                    </a:cubicBezTo>
                    <a:cubicBezTo>
                      <a:pt x="105051" y="43636"/>
                      <a:pt x="105051" y="45314"/>
                      <a:pt x="105051" y="45314"/>
                    </a:cubicBezTo>
                    <a:cubicBezTo>
                      <a:pt x="105051" y="45314"/>
                      <a:pt x="107128" y="42797"/>
                      <a:pt x="107958" y="42797"/>
                    </a:cubicBezTo>
                    <a:cubicBezTo>
                      <a:pt x="108373" y="41958"/>
                      <a:pt x="109204" y="42797"/>
                      <a:pt x="109619" y="42797"/>
                    </a:cubicBezTo>
                    <a:cubicBezTo>
                      <a:pt x="110449" y="41958"/>
                      <a:pt x="110034" y="41118"/>
                      <a:pt x="110034" y="40279"/>
                    </a:cubicBezTo>
                    <a:cubicBezTo>
                      <a:pt x="110449" y="40279"/>
                      <a:pt x="110449" y="41958"/>
                      <a:pt x="110865" y="41958"/>
                    </a:cubicBezTo>
                    <a:cubicBezTo>
                      <a:pt x="110865" y="41958"/>
                      <a:pt x="111695" y="41118"/>
                      <a:pt x="111695" y="41118"/>
                    </a:cubicBezTo>
                    <a:cubicBezTo>
                      <a:pt x="112525" y="42797"/>
                      <a:pt x="114186" y="38601"/>
                      <a:pt x="112941" y="38601"/>
                    </a:cubicBezTo>
                    <a:cubicBezTo>
                      <a:pt x="112941" y="38601"/>
                      <a:pt x="112941" y="40279"/>
                      <a:pt x="112525" y="40279"/>
                    </a:cubicBezTo>
                    <a:cubicBezTo>
                      <a:pt x="112110" y="40279"/>
                      <a:pt x="111280" y="36923"/>
                      <a:pt x="111280" y="36923"/>
                    </a:cubicBezTo>
                    <a:cubicBezTo>
                      <a:pt x="111695" y="36083"/>
                      <a:pt x="111280" y="35244"/>
                      <a:pt x="111695" y="34405"/>
                    </a:cubicBezTo>
                    <a:cubicBezTo>
                      <a:pt x="112110" y="32727"/>
                      <a:pt x="112525" y="31048"/>
                      <a:pt x="112941" y="30209"/>
                    </a:cubicBezTo>
                    <a:cubicBezTo>
                      <a:pt x="113356" y="30209"/>
                      <a:pt x="113771" y="29370"/>
                      <a:pt x="113771" y="29370"/>
                    </a:cubicBezTo>
                    <a:cubicBezTo>
                      <a:pt x="114602" y="30209"/>
                      <a:pt x="115017" y="27692"/>
                      <a:pt x="115432" y="26853"/>
                    </a:cubicBezTo>
                    <a:cubicBezTo>
                      <a:pt x="115432" y="26853"/>
                      <a:pt x="116262" y="27692"/>
                      <a:pt x="116678" y="26853"/>
                    </a:cubicBezTo>
                    <a:cubicBezTo>
                      <a:pt x="117508" y="26013"/>
                      <a:pt x="118339" y="26013"/>
                      <a:pt x="118754" y="25174"/>
                    </a:cubicBezTo>
                    <a:cubicBezTo>
                      <a:pt x="119169" y="25174"/>
                      <a:pt x="120000" y="24335"/>
                      <a:pt x="119584" y="23496"/>
                    </a:cubicBezTo>
                    <a:cubicBezTo>
                      <a:pt x="118754" y="21818"/>
                      <a:pt x="118754" y="20979"/>
                      <a:pt x="118339" y="20139"/>
                    </a:cubicBezTo>
                    <a:cubicBezTo>
                      <a:pt x="116678" y="19300"/>
                      <a:pt x="119169" y="11748"/>
                      <a:pt x="116678" y="11748"/>
                    </a:cubicBezTo>
                    <a:cubicBezTo>
                      <a:pt x="116262" y="10909"/>
                      <a:pt x="115847" y="12587"/>
                      <a:pt x="115432" y="11748"/>
                    </a:cubicBezTo>
                    <a:cubicBezTo>
                      <a:pt x="115017" y="10909"/>
                      <a:pt x="115017" y="10069"/>
                      <a:pt x="114602" y="10909"/>
                    </a:cubicBezTo>
                    <a:cubicBezTo>
                      <a:pt x="114186" y="11748"/>
                      <a:pt x="113771" y="13426"/>
                      <a:pt x="113356" y="14265"/>
                    </a:cubicBezTo>
                    <a:cubicBezTo>
                      <a:pt x="112941" y="15104"/>
                      <a:pt x="112941" y="16783"/>
                      <a:pt x="112525" y="17622"/>
                    </a:cubicBezTo>
                    <a:cubicBezTo>
                      <a:pt x="112525" y="19300"/>
                      <a:pt x="112110" y="21818"/>
                      <a:pt x="111280" y="21818"/>
                    </a:cubicBezTo>
                    <a:cubicBezTo>
                      <a:pt x="110449" y="21818"/>
                      <a:pt x="110449" y="23496"/>
                      <a:pt x="109619" y="23496"/>
                    </a:cubicBezTo>
                    <a:cubicBezTo>
                      <a:pt x="107543" y="23496"/>
                      <a:pt x="105467" y="23496"/>
                      <a:pt x="103391" y="23496"/>
                    </a:cubicBezTo>
                    <a:cubicBezTo>
                      <a:pt x="102560" y="23496"/>
                      <a:pt x="102560" y="23496"/>
                      <a:pt x="102145" y="24335"/>
                    </a:cubicBezTo>
                    <a:cubicBezTo>
                      <a:pt x="101730" y="26013"/>
                      <a:pt x="100069" y="27692"/>
                      <a:pt x="100069" y="28531"/>
                    </a:cubicBezTo>
                    <a:cubicBezTo>
                      <a:pt x="100484" y="31048"/>
                      <a:pt x="99238" y="32727"/>
                      <a:pt x="98408" y="32727"/>
                    </a:cubicBezTo>
                    <a:cubicBezTo>
                      <a:pt x="97577" y="32727"/>
                      <a:pt x="97162" y="31888"/>
                      <a:pt x="96332" y="31888"/>
                    </a:cubicBezTo>
                    <a:cubicBezTo>
                      <a:pt x="95501" y="31888"/>
                      <a:pt x="94671" y="32727"/>
                      <a:pt x="94256" y="32727"/>
                    </a:cubicBezTo>
                    <a:cubicBezTo>
                      <a:pt x="94256" y="32727"/>
                      <a:pt x="94256" y="35244"/>
                      <a:pt x="94671" y="35244"/>
                    </a:cubicBezTo>
                    <a:cubicBezTo>
                      <a:pt x="94256" y="36083"/>
                      <a:pt x="93840" y="36923"/>
                      <a:pt x="93010" y="37762"/>
                    </a:cubicBezTo>
                    <a:cubicBezTo>
                      <a:pt x="92179" y="38601"/>
                      <a:pt x="90934" y="40279"/>
                      <a:pt x="89688" y="41118"/>
                    </a:cubicBezTo>
                    <a:cubicBezTo>
                      <a:pt x="88442" y="41958"/>
                      <a:pt x="87197" y="41958"/>
                      <a:pt x="85951" y="41118"/>
                    </a:cubicBezTo>
                    <a:cubicBezTo>
                      <a:pt x="85536" y="40279"/>
                      <a:pt x="85121" y="39440"/>
                      <a:pt x="85536" y="38601"/>
                    </a:cubicBezTo>
                    <a:cubicBezTo>
                      <a:pt x="85536" y="38601"/>
                      <a:pt x="85951" y="36923"/>
                      <a:pt x="86366" y="36923"/>
                    </a:cubicBezTo>
                    <a:cubicBezTo>
                      <a:pt x="86366" y="36923"/>
                      <a:pt x="86366" y="37762"/>
                      <a:pt x="86366" y="38601"/>
                    </a:cubicBezTo>
                    <a:cubicBezTo>
                      <a:pt x="87197" y="35244"/>
                      <a:pt x="87612" y="32727"/>
                      <a:pt x="86782" y="29370"/>
                    </a:cubicBezTo>
                    <a:cubicBezTo>
                      <a:pt x="86366" y="28531"/>
                      <a:pt x="85536" y="30209"/>
                      <a:pt x="85121" y="30209"/>
                    </a:cubicBezTo>
                    <a:cubicBezTo>
                      <a:pt x="84705" y="31048"/>
                      <a:pt x="84705" y="30209"/>
                      <a:pt x="84290" y="30209"/>
                    </a:cubicBezTo>
                    <a:cubicBezTo>
                      <a:pt x="83875" y="29370"/>
                      <a:pt x="84705" y="28531"/>
                      <a:pt x="84705" y="28531"/>
                    </a:cubicBezTo>
                    <a:cubicBezTo>
                      <a:pt x="86366" y="25174"/>
                      <a:pt x="85121" y="21818"/>
                      <a:pt x="83460" y="20979"/>
                    </a:cubicBezTo>
                    <a:cubicBezTo>
                      <a:pt x="82214" y="20139"/>
                      <a:pt x="82214" y="20979"/>
                      <a:pt x="81384" y="21818"/>
                    </a:cubicBezTo>
                    <a:cubicBezTo>
                      <a:pt x="81384" y="22657"/>
                      <a:pt x="81384" y="22657"/>
                      <a:pt x="81384" y="23496"/>
                    </a:cubicBezTo>
                    <a:cubicBezTo>
                      <a:pt x="81384" y="24335"/>
                      <a:pt x="80553" y="23496"/>
                      <a:pt x="80138" y="23496"/>
                    </a:cubicBezTo>
                    <a:cubicBezTo>
                      <a:pt x="79723" y="23496"/>
                      <a:pt x="78892" y="30209"/>
                      <a:pt x="78892" y="31048"/>
                    </a:cubicBezTo>
                    <a:cubicBezTo>
                      <a:pt x="79307" y="35244"/>
                      <a:pt x="79723" y="37762"/>
                      <a:pt x="78062" y="39440"/>
                    </a:cubicBezTo>
                    <a:cubicBezTo>
                      <a:pt x="78062" y="40279"/>
                      <a:pt x="76816" y="41118"/>
                      <a:pt x="76816" y="40279"/>
                    </a:cubicBezTo>
                    <a:cubicBezTo>
                      <a:pt x="76816" y="38601"/>
                      <a:pt x="76401" y="36923"/>
                      <a:pt x="76401" y="35244"/>
                    </a:cubicBezTo>
                    <a:cubicBezTo>
                      <a:pt x="76401" y="34405"/>
                      <a:pt x="77231" y="25174"/>
                      <a:pt x="77231" y="25174"/>
                    </a:cubicBezTo>
                    <a:cubicBezTo>
                      <a:pt x="76816" y="25174"/>
                      <a:pt x="75986" y="26853"/>
                      <a:pt x="75986" y="26013"/>
                    </a:cubicBezTo>
                    <a:cubicBezTo>
                      <a:pt x="75986" y="25174"/>
                      <a:pt x="77231" y="21818"/>
                      <a:pt x="77647" y="20979"/>
                    </a:cubicBezTo>
                    <a:cubicBezTo>
                      <a:pt x="78062" y="19300"/>
                      <a:pt x="79307" y="19300"/>
                      <a:pt x="80138" y="18461"/>
                    </a:cubicBezTo>
                    <a:cubicBezTo>
                      <a:pt x="81384" y="18461"/>
                      <a:pt x="82629" y="19300"/>
                      <a:pt x="83875" y="19300"/>
                    </a:cubicBezTo>
                    <a:cubicBezTo>
                      <a:pt x="85121" y="19300"/>
                      <a:pt x="83460" y="16783"/>
                      <a:pt x="82629" y="16783"/>
                    </a:cubicBezTo>
                    <a:cubicBezTo>
                      <a:pt x="81799" y="16783"/>
                      <a:pt x="82629" y="14265"/>
                      <a:pt x="81384" y="14265"/>
                    </a:cubicBezTo>
                    <a:cubicBezTo>
                      <a:pt x="80553" y="15104"/>
                      <a:pt x="79723" y="15944"/>
                      <a:pt x="78477" y="15944"/>
                    </a:cubicBezTo>
                    <a:cubicBezTo>
                      <a:pt x="77647" y="15944"/>
                      <a:pt x="76816" y="14265"/>
                      <a:pt x="75986" y="13426"/>
                    </a:cubicBezTo>
                    <a:cubicBezTo>
                      <a:pt x="75986" y="13426"/>
                      <a:pt x="74740" y="13426"/>
                      <a:pt x="75155" y="12587"/>
                    </a:cubicBezTo>
                    <a:cubicBezTo>
                      <a:pt x="75570" y="12587"/>
                      <a:pt x="76401" y="11748"/>
                      <a:pt x="76401" y="10909"/>
                    </a:cubicBezTo>
                    <a:cubicBezTo>
                      <a:pt x="76401" y="10909"/>
                      <a:pt x="73079" y="13426"/>
                      <a:pt x="72664" y="13426"/>
                    </a:cubicBezTo>
                    <a:cubicBezTo>
                      <a:pt x="72249" y="14265"/>
                      <a:pt x="71833" y="15104"/>
                      <a:pt x="71418" y="15104"/>
                    </a:cubicBezTo>
                    <a:cubicBezTo>
                      <a:pt x="70588" y="15104"/>
                      <a:pt x="70588" y="13426"/>
                      <a:pt x="69757" y="13426"/>
                    </a:cubicBezTo>
                    <a:cubicBezTo>
                      <a:pt x="69342" y="13426"/>
                      <a:pt x="67266" y="15104"/>
                      <a:pt x="68512" y="12587"/>
                    </a:cubicBezTo>
                    <a:cubicBezTo>
                      <a:pt x="69757" y="10909"/>
                      <a:pt x="71003" y="9230"/>
                      <a:pt x="72249" y="7552"/>
                    </a:cubicBezTo>
                    <a:cubicBezTo>
                      <a:pt x="71418" y="7552"/>
                      <a:pt x="70588" y="5874"/>
                      <a:pt x="69757" y="7552"/>
                    </a:cubicBezTo>
                    <a:cubicBezTo>
                      <a:pt x="68512" y="8391"/>
                      <a:pt x="68096" y="6713"/>
                      <a:pt x="66851" y="5874"/>
                    </a:cubicBezTo>
                    <a:cubicBezTo>
                      <a:pt x="66435" y="5874"/>
                      <a:pt x="66020" y="5034"/>
                      <a:pt x="65605" y="4195"/>
                    </a:cubicBezTo>
                    <a:cubicBezTo>
                      <a:pt x="64775" y="4195"/>
                      <a:pt x="64359" y="5034"/>
                      <a:pt x="63529" y="5034"/>
                    </a:cubicBezTo>
                    <a:cubicBezTo>
                      <a:pt x="63114" y="4195"/>
                      <a:pt x="62283" y="4195"/>
                      <a:pt x="62283" y="2517"/>
                    </a:cubicBezTo>
                    <a:cubicBezTo>
                      <a:pt x="62283" y="2517"/>
                      <a:pt x="61453" y="0"/>
                      <a:pt x="61453" y="839"/>
                    </a:cubicBezTo>
                    <a:cubicBezTo>
                      <a:pt x="61038" y="839"/>
                      <a:pt x="61453" y="3356"/>
                      <a:pt x="61038" y="3356"/>
                    </a:cubicBezTo>
                    <a:cubicBezTo>
                      <a:pt x="60622" y="3356"/>
                      <a:pt x="60207" y="3356"/>
                      <a:pt x="60207" y="3356"/>
                    </a:cubicBezTo>
                    <a:cubicBezTo>
                      <a:pt x="58961" y="3356"/>
                      <a:pt x="57716" y="3356"/>
                      <a:pt x="56470" y="3356"/>
                    </a:cubicBezTo>
                    <a:cubicBezTo>
                      <a:pt x="51903" y="3356"/>
                      <a:pt x="47750" y="3356"/>
                      <a:pt x="43598" y="3356"/>
                    </a:cubicBezTo>
                    <a:cubicBezTo>
                      <a:pt x="33217" y="3356"/>
                      <a:pt x="22837" y="3356"/>
                      <a:pt x="12456" y="3356"/>
                    </a:cubicBezTo>
                    <a:cubicBezTo>
                      <a:pt x="9965" y="3356"/>
                      <a:pt x="7058" y="3356"/>
                      <a:pt x="4567" y="3356"/>
                    </a:cubicBezTo>
                    <a:cubicBezTo>
                      <a:pt x="4982" y="4195"/>
                      <a:pt x="5813" y="10909"/>
                      <a:pt x="4567" y="11748"/>
                    </a:cubicBezTo>
                    <a:cubicBezTo>
                      <a:pt x="3737" y="11748"/>
                      <a:pt x="3321" y="11748"/>
                      <a:pt x="4152" y="10069"/>
                    </a:cubicBezTo>
                    <a:cubicBezTo>
                      <a:pt x="4982" y="7552"/>
                      <a:pt x="3737" y="7552"/>
                      <a:pt x="2906" y="7552"/>
                    </a:cubicBezTo>
                    <a:cubicBezTo>
                      <a:pt x="2076" y="7552"/>
                      <a:pt x="830" y="5874"/>
                      <a:pt x="415" y="5874"/>
                    </a:cubicBezTo>
                    <a:cubicBezTo>
                      <a:pt x="0" y="6713"/>
                      <a:pt x="830" y="10069"/>
                      <a:pt x="830" y="10069"/>
                    </a:cubicBezTo>
                    <a:cubicBezTo>
                      <a:pt x="1245" y="12587"/>
                      <a:pt x="1660" y="13426"/>
                      <a:pt x="1660" y="15104"/>
                    </a:cubicBezTo>
                    <a:cubicBezTo>
                      <a:pt x="1660" y="15944"/>
                      <a:pt x="2906" y="17622"/>
                      <a:pt x="3321" y="17622"/>
                    </a:cubicBezTo>
                    <a:cubicBezTo>
                      <a:pt x="2906" y="17622"/>
                      <a:pt x="2491" y="17622"/>
                      <a:pt x="2076" y="18461"/>
                    </a:cubicBezTo>
                    <a:cubicBezTo>
                      <a:pt x="1660" y="19300"/>
                      <a:pt x="2076" y="20139"/>
                      <a:pt x="2076" y="20979"/>
                    </a:cubicBezTo>
                    <a:cubicBezTo>
                      <a:pt x="2076" y="23496"/>
                      <a:pt x="2076" y="25174"/>
                      <a:pt x="1660" y="26853"/>
                    </a:cubicBezTo>
                    <a:cubicBezTo>
                      <a:pt x="1660" y="29370"/>
                      <a:pt x="1245" y="31048"/>
                      <a:pt x="830" y="33566"/>
                    </a:cubicBezTo>
                    <a:cubicBezTo>
                      <a:pt x="415" y="36083"/>
                      <a:pt x="1245" y="38601"/>
                      <a:pt x="1660" y="41118"/>
                    </a:cubicBezTo>
                    <a:cubicBezTo>
                      <a:pt x="1660" y="43636"/>
                      <a:pt x="1245" y="45314"/>
                      <a:pt x="1245" y="46993"/>
                    </a:cubicBezTo>
                    <a:cubicBezTo>
                      <a:pt x="1245" y="47832"/>
                      <a:pt x="1660" y="48671"/>
                      <a:pt x="1660" y="49510"/>
                    </a:cubicBezTo>
                    <a:cubicBezTo>
                      <a:pt x="2076" y="50349"/>
                      <a:pt x="2076" y="52027"/>
                      <a:pt x="2076" y="52867"/>
                    </a:cubicBezTo>
                    <a:cubicBezTo>
                      <a:pt x="2491" y="55384"/>
                      <a:pt x="3737" y="56223"/>
                      <a:pt x="4152" y="58741"/>
                    </a:cubicBezTo>
                    <a:cubicBezTo>
                      <a:pt x="4567" y="60419"/>
                      <a:pt x="4567" y="59580"/>
                      <a:pt x="4982" y="58741"/>
                    </a:cubicBezTo>
                    <a:cubicBezTo>
                      <a:pt x="4982" y="58741"/>
                      <a:pt x="5397" y="61258"/>
                      <a:pt x="5397" y="61258"/>
                    </a:cubicBezTo>
                    <a:cubicBezTo>
                      <a:pt x="5397" y="61258"/>
                      <a:pt x="4982" y="60419"/>
                      <a:pt x="4982" y="61258"/>
                    </a:cubicBezTo>
                    <a:cubicBezTo>
                      <a:pt x="4982" y="62097"/>
                      <a:pt x="4982" y="62937"/>
                      <a:pt x="5397" y="63776"/>
                    </a:cubicBezTo>
                    <a:cubicBezTo>
                      <a:pt x="5813" y="63776"/>
                      <a:pt x="5813" y="63776"/>
                      <a:pt x="6228" y="64615"/>
                    </a:cubicBezTo>
                    <a:cubicBezTo>
                      <a:pt x="6643" y="65454"/>
                      <a:pt x="5813" y="66293"/>
                      <a:pt x="6228" y="67132"/>
                    </a:cubicBezTo>
                    <a:cubicBezTo>
                      <a:pt x="7058" y="69650"/>
                      <a:pt x="8719" y="71328"/>
                      <a:pt x="8719" y="73846"/>
                    </a:cubicBezTo>
                    <a:cubicBezTo>
                      <a:pt x="9134" y="75524"/>
                      <a:pt x="9550" y="75524"/>
                      <a:pt x="10380" y="76363"/>
                    </a:cubicBezTo>
                    <a:cubicBezTo>
                      <a:pt x="11211" y="77202"/>
                      <a:pt x="12041" y="78041"/>
                      <a:pt x="12871" y="78041"/>
                    </a:cubicBezTo>
                    <a:cubicBezTo>
                      <a:pt x="13702" y="78041"/>
                      <a:pt x="14532" y="79720"/>
                      <a:pt x="14948" y="80559"/>
                    </a:cubicBezTo>
                    <a:cubicBezTo>
                      <a:pt x="14948" y="81398"/>
                      <a:pt x="16608" y="84755"/>
                      <a:pt x="16193" y="85594"/>
                    </a:cubicBezTo>
                    <a:cubicBezTo>
                      <a:pt x="17854" y="84755"/>
                      <a:pt x="19930" y="83916"/>
                      <a:pt x="21591" y="84755"/>
                    </a:cubicBezTo>
                    <a:cubicBezTo>
                      <a:pt x="24083" y="86433"/>
                      <a:pt x="26159" y="88951"/>
                      <a:pt x="28235" y="9062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4" name="Shape 2519">
                <a:extLst>
                  <a:ext uri="{FF2B5EF4-FFF2-40B4-BE49-F238E27FC236}">
                    <a16:creationId xmlns:a16="http://schemas.microsoft.com/office/drawing/2014/main" id="{5FCF47B7-3957-6848-5D51-D98D68C3B107}"/>
                  </a:ext>
                  <a:ext uri="{C183D7F6-B498-43B3-948B-1728B52AA6E4}">
                    <adec:decorative xmlns:adec="http://schemas.microsoft.com/office/drawing/2017/decorative" val="1"/>
                  </a:ext>
                </a:extLst>
              </p:cNvPr>
              <p:cNvSpPr/>
              <p:nvPr/>
            </p:nvSpPr>
            <p:spPr>
              <a:xfrm>
                <a:off x="5284435" y="2704395"/>
                <a:ext cx="1478130" cy="805026"/>
              </a:xfrm>
              <a:custGeom>
                <a:avLst/>
                <a:gdLst/>
                <a:ahLst/>
                <a:cxnLst/>
                <a:rect l="0" t="0" r="0" b="0"/>
                <a:pathLst>
                  <a:path w="120000" h="120000" extrusionOk="0">
                    <a:moveTo>
                      <a:pt x="64355" y="95342"/>
                    </a:moveTo>
                    <a:cubicBezTo>
                      <a:pt x="64355" y="95342"/>
                      <a:pt x="64355" y="94794"/>
                      <a:pt x="64355" y="94794"/>
                    </a:cubicBezTo>
                    <a:cubicBezTo>
                      <a:pt x="64355" y="94794"/>
                      <a:pt x="65199" y="96986"/>
                      <a:pt x="65199" y="96986"/>
                    </a:cubicBezTo>
                    <a:cubicBezTo>
                      <a:pt x="65761" y="96986"/>
                      <a:pt x="66042" y="97534"/>
                      <a:pt x="66323" y="97534"/>
                    </a:cubicBezTo>
                    <a:cubicBezTo>
                      <a:pt x="66885" y="97534"/>
                      <a:pt x="66885" y="96986"/>
                      <a:pt x="67166" y="97534"/>
                    </a:cubicBezTo>
                    <a:cubicBezTo>
                      <a:pt x="68009" y="98082"/>
                      <a:pt x="68571" y="98630"/>
                      <a:pt x="69133" y="99178"/>
                    </a:cubicBezTo>
                    <a:cubicBezTo>
                      <a:pt x="69414" y="99726"/>
                      <a:pt x="69695" y="99178"/>
                      <a:pt x="69976" y="99178"/>
                    </a:cubicBezTo>
                    <a:cubicBezTo>
                      <a:pt x="70257" y="98630"/>
                      <a:pt x="70538" y="98630"/>
                      <a:pt x="70819" y="98630"/>
                    </a:cubicBezTo>
                    <a:cubicBezTo>
                      <a:pt x="71100" y="98630"/>
                      <a:pt x="71381" y="99178"/>
                      <a:pt x="71662" y="99178"/>
                    </a:cubicBezTo>
                    <a:cubicBezTo>
                      <a:pt x="72224" y="99178"/>
                      <a:pt x="72505" y="98630"/>
                      <a:pt x="72786" y="98082"/>
                    </a:cubicBezTo>
                    <a:cubicBezTo>
                      <a:pt x="73067" y="97534"/>
                      <a:pt x="73911" y="95890"/>
                      <a:pt x="74192" y="95890"/>
                    </a:cubicBezTo>
                    <a:cubicBezTo>
                      <a:pt x="74192" y="95890"/>
                      <a:pt x="74473" y="96438"/>
                      <a:pt x="74473" y="96438"/>
                    </a:cubicBezTo>
                    <a:cubicBezTo>
                      <a:pt x="75035" y="96438"/>
                      <a:pt x="75316" y="96438"/>
                      <a:pt x="75597" y="96438"/>
                    </a:cubicBezTo>
                    <a:cubicBezTo>
                      <a:pt x="76721" y="96438"/>
                      <a:pt x="76440" y="98082"/>
                      <a:pt x="77002" y="99178"/>
                    </a:cubicBezTo>
                    <a:cubicBezTo>
                      <a:pt x="77283" y="99726"/>
                      <a:pt x="78407" y="99178"/>
                      <a:pt x="78407" y="100273"/>
                    </a:cubicBezTo>
                    <a:cubicBezTo>
                      <a:pt x="78407" y="101369"/>
                      <a:pt x="78688" y="102465"/>
                      <a:pt x="78969" y="103561"/>
                    </a:cubicBezTo>
                    <a:cubicBezTo>
                      <a:pt x="78969" y="106301"/>
                      <a:pt x="81498" y="105753"/>
                      <a:pt x="82341" y="106301"/>
                    </a:cubicBezTo>
                    <a:cubicBezTo>
                      <a:pt x="82903" y="106301"/>
                      <a:pt x="83747" y="106301"/>
                      <a:pt x="84028" y="106849"/>
                    </a:cubicBezTo>
                    <a:cubicBezTo>
                      <a:pt x="84309" y="107397"/>
                      <a:pt x="85714" y="110136"/>
                      <a:pt x="85433" y="110136"/>
                    </a:cubicBezTo>
                    <a:cubicBezTo>
                      <a:pt x="84871" y="111232"/>
                      <a:pt x="84871" y="111232"/>
                      <a:pt x="84309" y="110684"/>
                    </a:cubicBezTo>
                    <a:cubicBezTo>
                      <a:pt x="84028" y="110136"/>
                      <a:pt x="82903" y="109041"/>
                      <a:pt x="82903" y="109041"/>
                    </a:cubicBezTo>
                    <a:cubicBezTo>
                      <a:pt x="82903" y="109589"/>
                      <a:pt x="83747" y="110136"/>
                      <a:pt x="83466" y="111232"/>
                    </a:cubicBezTo>
                    <a:cubicBezTo>
                      <a:pt x="83185" y="111780"/>
                      <a:pt x="82903" y="112876"/>
                      <a:pt x="82903" y="113424"/>
                    </a:cubicBezTo>
                    <a:cubicBezTo>
                      <a:pt x="82903" y="114520"/>
                      <a:pt x="82903" y="115068"/>
                      <a:pt x="82622" y="115616"/>
                    </a:cubicBezTo>
                    <a:cubicBezTo>
                      <a:pt x="82622" y="116164"/>
                      <a:pt x="81779" y="116712"/>
                      <a:pt x="81779" y="116712"/>
                    </a:cubicBezTo>
                    <a:cubicBezTo>
                      <a:pt x="81498" y="117260"/>
                      <a:pt x="80655" y="120000"/>
                      <a:pt x="81779" y="120000"/>
                    </a:cubicBezTo>
                    <a:cubicBezTo>
                      <a:pt x="82060" y="120000"/>
                      <a:pt x="82622" y="118904"/>
                      <a:pt x="83185" y="117808"/>
                    </a:cubicBezTo>
                    <a:cubicBezTo>
                      <a:pt x="83747" y="117260"/>
                      <a:pt x="84028" y="118356"/>
                      <a:pt x="84590" y="117808"/>
                    </a:cubicBezTo>
                    <a:cubicBezTo>
                      <a:pt x="85433" y="117808"/>
                      <a:pt x="85714" y="116712"/>
                      <a:pt x="86557" y="116712"/>
                    </a:cubicBezTo>
                    <a:cubicBezTo>
                      <a:pt x="86557" y="115616"/>
                      <a:pt x="86557" y="116164"/>
                      <a:pt x="85995" y="115616"/>
                    </a:cubicBezTo>
                    <a:cubicBezTo>
                      <a:pt x="85714" y="115616"/>
                      <a:pt x="85714" y="115068"/>
                      <a:pt x="85995" y="115068"/>
                    </a:cubicBezTo>
                    <a:cubicBezTo>
                      <a:pt x="86276" y="113972"/>
                      <a:pt x="86557" y="113424"/>
                      <a:pt x="87400" y="113424"/>
                    </a:cubicBezTo>
                    <a:cubicBezTo>
                      <a:pt x="87681" y="113424"/>
                      <a:pt x="88524" y="112328"/>
                      <a:pt x="89086" y="112876"/>
                    </a:cubicBezTo>
                    <a:cubicBezTo>
                      <a:pt x="89648" y="113424"/>
                      <a:pt x="89929" y="111232"/>
                      <a:pt x="90491" y="112876"/>
                    </a:cubicBezTo>
                    <a:cubicBezTo>
                      <a:pt x="91053" y="111780"/>
                      <a:pt x="91334" y="111232"/>
                      <a:pt x="91896" y="110136"/>
                    </a:cubicBezTo>
                    <a:cubicBezTo>
                      <a:pt x="92459" y="109589"/>
                      <a:pt x="92740" y="109589"/>
                      <a:pt x="93302" y="109589"/>
                    </a:cubicBezTo>
                    <a:cubicBezTo>
                      <a:pt x="94145" y="109589"/>
                      <a:pt x="95269" y="109589"/>
                      <a:pt x="96112" y="109589"/>
                    </a:cubicBezTo>
                    <a:cubicBezTo>
                      <a:pt x="96955" y="109589"/>
                      <a:pt x="97236" y="110136"/>
                      <a:pt x="97517" y="109041"/>
                    </a:cubicBezTo>
                    <a:cubicBezTo>
                      <a:pt x="97798" y="108493"/>
                      <a:pt x="98079" y="109041"/>
                      <a:pt x="98360" y="108493"/>
                    </a:cubicBezTo>
                    <a:cubicBezTo>
                      <a:pt x="98641" y="107397"/>
                      <a:pt x="98922" y="106849"/>
                      <a:pt x="98922" y="105753"/>
                    </a:cubicBezTo>
                    <a:cubicBezTo>
                      <a:pt x="99203" y="104657"/>
                      <a:pt x="99203" y="104109"/>
                      <a:pt x="99484" y="103013"/>
                    </a:cubicBezTo>
                    <a:cubicBezTo>
                      <a:pt x="99765" y="102465"/>
                      <a:pt x="100046" y="101917"/>
                      <a:pt x="100327" y="101369"/>
                    </a:cubicBezTo>
                    <a:cubicBezTo>
                      <a:pt x="100608" y="100821"/>
                      <a:pt x="100889" y="102465"/>
                      <a:pt x="101451" y="101917"/>
                    </a:cubicBezTo>
                    <a:cubicBezTo>
                      <a:pt x="102014" y="100821"/>
                      <a:pt x="102576" y="102465"/>
                      <a:pt x="102576" y="103561"/>
                    </a:cubicBezTo>
                    <a:cubicBezTo>
                      <a:pt x="102576" y="104109"/>
                      <a:pt x="102295" y="107397"/>
                      <a:pt x="102857" y="107397"/>
                    </a:cubicBezTo>
                    <a:cubicBezTo>
                      <a:pt x="103138" y="107945"/>
                      <a:pt x="103419" y="109041"/>
                      <a:pt x="103700" y="110136"/>
                    </a:cubicBezTo>
                    <a:cubicBezTo>
                      <a:pt x="103981" y="109041"/>
                      <a:pt x="107072" y="107397"/>
                      <a:pt x="107072" y="107397"/>
                    </a:cubicBezTo>
                    <a:cubicBezTo>
                      <a:pt x="107072" y="106849"/>
                      <a:pt x="106791" y="106849"/>
                      <a:pt x="106791" y="106301"/>
                    </a:cubicBezTo>
                    <a:cubicBezTo>
                      <a:pt x="106791" y="106301"/>
                      <a:pt x="107353" y="107397"/>
                      <a:pt x="107353" y="107397"/>
                    </a:cubicBezTo>
                    <a:cubicBezTo>
                      <a:pt x="107353" y="107945"/>
                      <a:pt x="106791" y="107945"/>
                      <a:pt x="106791" y="107945"/>
                    </a:cubicBezTo>
                    <a:cubicBezTo>
                      <a:pt x="106791" y="107945"/>
                      <a:pt x="108477" y="108493"/>
                      <a:pt x="108477" y="108493"/>
                    </a:cubicBezTo>
                    <a:cubicBezTo>
                      <a:pt x="108477" y="108493"/>
                      <a:pt x="108477" y="108493"/>
                      <a:pt x="108477" y="108493"/>
                    </a:cubicBezTo>
                    <a:cubicBezTo>
                      <a:pt x="108477" y="108493"/>
                      <a:pt x="108477" y="109041"/>
                      <a:pt x="108477" y="109041"/>
                    </a:cubicBezTo>
                    <a:cubicBezTo>
                      <a:pt x="108196" y="109041"/>
                      <a:pt x="107915" y="109041"/>
                      <a:pt x="107634" y="109589"/>
                    </a:cubicBezTo>
                    <a:cubicBezTo>
                      <a:pt x="107634" y="110136"/>
                      <a:pt x="107353" y="108493"/>
                      <a:pt x="107353" y="108493"/>
                    </a:cubicBezTo>
                    <a:cubicBezTo>
                      <a:pt x="107072" y="108493"/>
                      <a:pt x="107072" y="109041"/>
                      <a:pt x="107072" y="109041"/>
                    </a:cubicBezTo>
                    <a:cubicBezTo>
                      <a:pt x="107072" y="109041"/>
                      <a:pt x="107072" y="108493"/>
                      <a:pt x="106791" y="109041"/>
                    </a:cubicBezTo>
                    <a:cubicBezTo>
                      <a:pt x="106510" y="109589"/>
                      <a:pt x="106229" y="109589"/>
                      <a:pt x="105948" y="110136"/>
                    </a:cubicBezTo>
                    <a:cubicBezTo>
                      <a:pt x="105386" y="110684"/>
                      <a:pt x="104262" y="112328"/>
                      <a:pt x="104824" y="113972"/>
                    </a:cubicBezTo>
                    <a:cubicBezTo>
                      <a:pt x="105667" y="115068"/>
                      <a:pt x="106229" y="113972"/>
                      <a:pt x="106510" y="113424"/>
                    </a:cubicBezTo>
                    <a:cubicBezTo>
                      <a:pt x="106791" y="112876"/>
                      <a:pt x="107915" y="111232"/>
                      <a:pt x="107915" y="110684"/>
                    </a:cubicBezTo>
                    <a:cubicBezTo>
                      <a:pt x="107915" y="111232"/>
                      <a:pt x="108477" y="111780"/>
                      <a:pt x="108758" y="111232"/>
                    </a:cubicBezTo>
                    <a:cubicBezTo>
                      <a:pt x="108758" y="110684"/>
                      <a:pt x="109601" y="110136"/>
                      <a:pt x="109882" y="110136"/>
                    </a:cubicBezTo>
                    <a:cubicBezTo>
                      <a:pt x="110444" y="109589"/>
                      <a:pt x="111007" y="109041"/>
                      <a:pt x="111569" y="109041"/>
                    </a:cubicBezTo>
                    <a:cubicBezTo>
                      <a:pt x="111850" y="109041"/>
                      <a:pt x="111850" y="109041"/>
                      <a:pt x="111850" y="108493"/>
                    </a:cubicBezTo>
                    <a:cubicBezTo>
                      <a:pt x="111569" y="107945"/>
                      <a:pt x="111850" y="107945"/>
                      <a:pt x="111850" y="107945"/>
                    </a:cubicBezTo>
                    <a:cubicBezTo>
                      <a:pt x="111850" y="107397"/>
                      <a:pt x="111288" y="107945"/>
                      <a:pt x="111007" y="107397"/>
                    </a:cubicBezTo>
                    <a:cubicBezTo>
                      <a:pt x="110725" y="107397"/>
                      <a:pt x="111007" y="106301"/>
                      <a:pt x="110444" y="107397"/>
                    </a:cubicBezTo>
                    <a:cubicBezTo>
                      <a:pt x="109882" y="107945"/>
                      <a:pt x="108758" y="107397"/>
                      <a:pt x="108196" y="106849"/>
                    </a:cubicBezTo>
                    <a:cubicBezTo>
                      <a:pt x="107915" y="106849"/>
                      <a:pt x="108196" y="105753"/>
                      <a:pt x="107915" y="105753"/>
                    </a:cubicBezTo>
                    <a:cubicBezTo>
                      <a:pt x="107915" y="105753"/>
                      <a:pt x="107353" y="105753"/>
                      <a:pt x="107072" y="105205"/>
                    </a:cubicBezTo>
                    <a:cubicBezTo>
                      <a:pt x="106791" y="105205"/>
                      <a:pt x="106791" y="103561"/>
                      <a:pt x="106791" y="103013"/>
                    </a:cubicBezTo>
                    <a:cubicBezTo>
                      <a:pt x="106791" y="102465"/>
                      <a:pt x="106229" y="103013"/>
                      <a:pt x="105948" y="102465"/>
                    </a:cubicBezTo>
                    <a:cubicBezTo>
                      <a:pt x="105948" y="102465"/>
                      <a:pt x="106510" y="101369"/>
                      <a:pt x="106510" y="101369"/>
                    </a:cubicBezTo>
                    <a:cubicBezTo>
                      <a:pt x="106791" y="100821"/>
                      <a:pt x="106791" y="99178"/>
                      <a:pt x="106229" y="99178"/>
                    </a:cubicBezTo>
                    <a:cubicBezTo>
                      <a:pt x="106229" y="99178"/>
                      <a:pt x="105667" y="101369"/>
                      <a:pt x="105386" y="100273"/>
                    </a:cubicBezTo>
                    <a:cubicBezTo>
                      <a:pt x="105386" y="99178"/>
                      <a:pt x="105105" y="99726"/>
                      <a:pt x="104824" y="99178"/>
                    </a:cubicBezTo>
                    <a:cubicBezTo>
                      <a:pt x="104824" y="98630"/>
                      <a:pt x="105667" y="99178"/>
                      <a:pt x="105667" y="99178"/>
                    </a:cubicBezTo>
                    <a:cubicBezTo>
                      <a:pt x="106229" y="99178"/>
                      <a:pt x="106510" y="98630"/>
                      <a:pt x="106791" y="98630"/>
                    </a:cubicBezTo>
                    <a:cubicBezTo>
                      <a:pt x="107072" y="98082"/>
                      <a:pt x="107353" y="98082"/>
                      <a:pt x="107634" y="98082"/>
                    </a:cubicBezTo>
                    <a:cubicBezTo>
                      <a:pt x="107915" y="97534"/>
                      <a:pt x="107353" y="96438"/>
                      <a:pt x="107353" y="96438"/>
                    </a:cubicBezTo>
                    <a:cubicBezTo>
                      <a:pt x="107353" y="96438"/>
                      <a:pt x="107634" y="96438"/>
                      <a:pt x="107634" y="96438"/>
                    </a:cubicBezTo>
                    <a:cubicBezTo>
                      <a:pt x="107634" y="96438"/>
                      <a:pt x="106510" y="95342"/>
                      <a:pt x="106510" y="95342"/>
                    </a:cubicBezTo>
                    <a:cubicBezTo>
                      <a:pt x="105948" y="94794"/>
                      <a:pt x="105386" y="94794"/>
                      <a:pt x="104824" y="95342"/>
                    </a:cubicBezTo>
                    <a:cubicBezTo>
                      <a:pt x="103700" y="95890"/>
                      <a:pt x="102857" y="96438"/>
                      <a:pt x="102014" y="97534"/>
                    </a:cubicBezTo>
                    <a:cubicBezTo>
                      <a:pt x="101170" y="98082"/>
                      <a:pt x="100608" y="99178"/>
                      <a:pt x="99765" y="100273"/>
                    </a:cubicBezTo>
                    <a:cubicBezTo>
                      <a:pt x="99484" y="100821"/>
                      <a:pt x="99203" y="101369"/>
                      <a:pt x="98922" y="102465"/>
                    </a:cubicBezTo>
                    <a:cubicBezTo>
                      <a:pt x="98922" y="102465"/>
                      <a:pt x="97798" y="103561"/>
                      <a:pt x="97798" y="103561"/>
                    </a:cubicBezTo>
                    <a:cubicBezTo>
                      <a:pt x="97798" y="103013"/>
                      <a:pt x="99203" y="100821"/>
                      <a:pt x="99484" y="100273"/>
                    </a:cubicBezTo>
                    <a:cubicBezTo>
                      <a:pt x="99484" y="99726"/>
                      <a:pt x="99765" y="99178"/>
                      <a:pt x="99484" y="98630"/>
                    </a:cubicBezTo>
                    <a:cubicBezTo>
                      <a:pt x="99203" y="98630"/>
                      <a:pt x="98641" y="98082"/>
                      <a:pt x="98360" y="98082"/>
                    </a:cubicBezTo>
                    <a:cubicBezTo>
                      <a:pt x="98641" y="98082"/>
                      <a:pt x="99203" y="98630"/>
                      <a:pt x="99484" y="98630"/>
                    </a:cubicBezTo>
                    <a:cubicBezTo>
                      <a:pt x="100046" y="99178"/>
                      <a:pt x="100608" y="97534"/>
                      <a:pt x="100889" y="96986"/>
                    </a:cubicBezTo>
                    <a:cubicBezTo>
                      <a:pt x="101170" y="96438"/>
                      <a:pt x="101451" y="95342"/>
                      <a:pt x="102014" y="94794"/>
                    </a:cubicBezTo>
                    <a:cubicBezTo>
                      <a:pt x="102576" y="94794"/>
                      <a:pt x="103138" y="95342"/>
                      <a:pt x="103419" y="94246"/>
                    </a:cubicBezTo>
                    <a:cubicBezTo>
                      <a:pt x="103700" y="92054"/>
                      <a:pt x="104262" y="91506"/>
                      <a:pt x="105386" y="91506"/>
                    </a:cubicBezTo>
                    <a:cubicBezTo>
                      <a:pt x="106510" y="91506"/>
                      <a:pt x="107634" y="91506"/>
                      <a:pt x="108758" y="91506"/>
                    </a:cubicBezTo>
                    <a:cubicBezTo>
                      <a:pt x="110725" y="91506"/>
                      <a:pt x="113536" y="92602"/>
                      <a:pt x="114941" y="89315"/>
                    </a:cubicBezTo>
                    <a:cubicBezTo>
                      <a:pt x="115503" y="88219"/>
                      <a:pt x="115784" y="87671"/>
                      <a:pt x="116346" y="87671"/>
                    </a:cubicBezTo>
                    <a:cubicBezTo>
                      <a:pt x="116908" y="87671"/>
                      <a:pt x="117470" y="87671"/>
                      <a:pt x="118313" y="86575"/>
                    </a:cubicBezTo>
                    <a:cubicBezTo>
                      <a:pt x="118594" y="86575"/>
                      <a:pt x="119437" y="85479"/>
                      <a:pt x="119437" y="84931"/>
                    </a:cubicBezTo>
                    <a:cubicBezTo>
                      <a:pt x="120000" y="83287"/>
                      <a:pt x="118594" y="83835"/>
                      <a:pt x="118594" y="83287"/>
                    </a:cubicBezTo>
                    <a:cubicBezTo>
                      <a:pt x="118594" y="82739"/>
                      <a:pt x="119156" y="82739"/>
                      <a:pt x="119156" y="82739"/>
                    </a:cubicBezTo>
                    <a:cubicBezTo>
                      <a:pt x="119437" y="82191"/>
                      <a:pt x="119156" y="81643"/>
                      <a:pt x="119156" y="81095"/>
                    </a:cubicBezTo>
                    <a:cubicBezTo>
                      <a:pt x="119156" y="81095"/>
                      <a:pt x="119437" y="80547"/>
                      <a:pt x="119437" y="80547"/>
                    </a:cubicBezTo>
                    <a:cubicBezTo>
                      <a:pt x="119437" y="80000"/>
                      <a:pt x="118875" y="79452"/>
                      <a:pt x="118875" y="79452"/>
                    </a:cubicBezTo>
                    <a:cubicBezTo>
                      <a:pt x="118594" y="78904"/>
                      <a:pt x="118313" y="78904"/>
                      <a:pt x="118313" y="78356"/>
                    </a:cubicBezTo>
                    <a:cubicBezTo>
                      <a:pt x="118032" y="78356"/>
                      <a:pt x="117470" y="80000"/>
                      <a:pt x="117189" y="78904"/>
                    </a:cubicBezTo>
                    <a:cubicBezTo>
                      <a:pt x="117189" y="78904"/>
                      <a:pt x="117751" y="78356"/>
                      <a:pt x="117470" y="78356"/>
                    </a:cubicBezTo>
                    <a:cubicBezTo>
                      <a:pt x="117470" y="77808"/>
                      <a:pt x="117189" y="77260"/>
                      <a:pt x="116908" y="77260"/>
                    </a:cubicBezTo>
                    <a:cubicBezTo>
                      <a:pt x="116627" y="76712"/>
                      <a:pt x="115503" y="77260"/>
                      <a:pt x="115222" y="77808"/>
                    </a:cubicBezTo>
                    <a:cubicBezTo>
                      <a:pt x="114941" y="78904"/>
                      <a:pt x="114098" y="79452"/>
                      <a:pt x="113536" y="80000"/>
                    </a:cubicBezTo>
                    <a:cubicBezTo>
                      <a:pt x="113255" y="80000"/>
                      <a:pt x="112412" y="78904"/>
                      <a:pt x="112412" y="78356"/>
                    </a:cubicBezTo>
                    <a:cubicBezTo>
                      <a:pt x="112412" y="77808"/>
                      <a:pt x="113255" y="79452"/>
                      <a:pt x="113255" y="79452"/>
                    </a:cubicBezTo>
                    <a:cubicBezTo>
                      <a:pt x="113536" y="79452"/>
                      <a:pt x="114660" y="77808"/>
                      <a:pt x="114660" y="77808"/>
                    </a:cubicBezTo>
                    <a:cubicBezTo>
                      <a:pt x="114660" y="77808"/>
                      <a:pt x="114098" y="77260"/>
                      <a:pt x="114098" y="77260"/>
                    </a:cubicBezTo>
                    <a:cubicBezTo>
                      <a:pt x="114941" y="76712"/>
                      <a:pt x="115784" y="76712"/>
                      <a:pt x="116627" y="76164"/>
                    </a:cubicBezTo>
                    <a:cubicBezTo>
                      <a:pt x="116627" y="76164"/>
                      <a:pt x="117189" y="75616"/>
                      <a:pt x="116908" y="75068"/>
                    </a:cubicBezTo>
                    <a:cubicBezTo>
                      <a:pt x="116908" y="75068"/>
                      <a:pt x="116346" y="73972"/>
                      <a:pt x="116346" y="73972"/>
                    </a:cubicBezTo>
                    <a:cubicBezTo>
                      <a:pt x="115784" y="74520"/>
                      <a:pt x="115222" y="74520"/>
                      <a:pt x="114941" y="73424"/>
                    </a:cubicBezTo>
                    <a:cubicBezTo>
                      <a:pt x="114660" y="73424"/>
                      <a:pt x="113536" y="75068"/>
                      <a:pt x="113536" y="74520"/>
                    </a:cubicBezTo>
                    <a:cubicBezTo>
                      <a:pt x="113536" y="74520"/>
                      <a:pt x="114379" y="72876"/>
                      <a:pt x="113536" y="73424"/>
                    </a:cubicBezTo>
                    <a:cubicBezTo>
                      <a:pt x="113536" y="73424"/>
                      <a:pt x="112412" y="73972"/>
                      <a:pt x="112412" y="73972"/>
                    </a:cubicBezTo>
                    <a:cubicBezTo>
                      <a:pt x="112693" y="72876"/>
                      <a:pt x="113536" y="72876"/>
                      <a:pt x="112974" y="71232"/>
                    </a:cubicBezTo>
                    <a:cubicBezTo>
                      <a:pt x="112974" y="71232"/>
                      <a:pt x="111850" y="70136"/>
                      <a:pt x="111850" y="70136"/>
                    </a:cubicBezTo>
                    <a:cubicBezTo>
                      <a:pt x="111288" y="70136"/>
                      <a:pt x="111288" y="69041"/>
                      <a:pt x="110725" y="69041"/>
                    </a:cubicBezTo>
                    <a:cubicBezTo>
                      <a:pt x="111007" y="69041"/>
                      <a:pt x="110163" y="66849"/>
                      <a:pt x="110163" y="66849"/>
                    </a:cubicBezTo>
                    <a:cubicBezTo>
                      <a:pt x="110163" y="66849"/>
                      <a:pt x="110444" y="67397"/>
                      <a:pt x="110725" y="67397"/>
                    </a:cubicBezTo>
                    <a:cubicBezTo>
                      <a:pt x="111007" y="67945"/>
                      <a:pt x="111007" y="66849"/>
                      <a:pt x="111288" y="66849"/>
                    </a:cubicBezTo>
                    <a:cubicBezTo>
                      <a:pt x="112412" y="66301"/>
                      <a:pt x="110444" y="64657"/>
                      <a:pt x="110163" y="64109"/>
                    </a:cubicBezTo>
                    <a:cubicBezTo>
                      <a:pt x="110163" y="64657"/>
                      <a:pt x="110725" y="63561"/>
                      <a:pt x="110725" y="63561"/>
                    </a:cubicBezTo>
                    <a:cubicBezTo>
                      <a:pt x="111007" y="63013"/>
                      <a:pt x="110444" y="63013"/>
                      <a:pt x="110163" y="62465"/>
                    </a:cubicBezTo>
                    <a:cubicBezTo>
                      <a:pt x="110163" y="62465"/>
                      <a:pt x="109882" y="61917"/>
                      <a:pt x="109601" y="61917"/>
                    </a:cubicBezTo>
                    <a:cubicBezTo>
                      <a:pt x="109601" y="61917"/>
                      <a:pt x="109039" y="61917"/>
                      <a:pt x="109039" y="61917"/>
                    </a:cubicBezTo>
                    <a:cubicBezTo>
                      <a:pt x="109320" y="61369"/>
                      <a:pt x="109882" y="61917"/>
                      <a:pt x="109601" y="60273"/>
                    </a:cubicBezTo>
                    <a:cubicBezTo>
                      <a:pt x="109320" y="60273"/>
                      <a:pt x="108477" y="60821"/>
                      <a:pt x="108477" y="60821"/>
                    </a:cubicBezTo>
                    <a:cubicBezTo>
                      <a:pt x="108477" y="60273"/>
                      <a:pt x="109320" y="60273"/>
                      <a:pt x="109039" y="59178"/>
                    </a:cubicBezTo>
                    <a:cubicBezTo>
                      <a:pt x="109039" y="58630"/>
                      <a:pt x="109039" y="58082"/>
                      <a:pt x="108758" y="57534"/>
                    </a:cubicBezTo>
                    <a:cubicBezTo>
                      <a:pt x="108758" y="57534"/>
                      <a:pt x="108477" y="58082"/>
                      <a:pt x="108477" y="57534"/>
                    </a:cubicBezTo>
                    <a:cubicBezTo>
                      <a:pt x="108477" y="58082"/>
                      <a:pt x="107915" y="55890"/>
                      <a:pt x="107915" y="55890"/>
                    </a:cubicBezTo>
                    <a:cubicBezTo>
                      <a:pt x="107634" y="54794"/>
                      <a:pt x="107353" y="54246"/>
                      <a:pt x="107353" y="53698"/>
                    </a:cubicBezTo>
                    <a:cubicBezTo>
                      <a:pt x="107072" y="52602"/>
                      <a:pt x="107072" y="51506"/>
                      <a:pt x="106510" y="53150"/>
                    </a:cubicBezTo>
                    <a:cubicBezTo>
                      <a:pt x="106510" y="53150"/>
                      <a:pt x="106229" y="55342"/>
                      <a:pt x="106510" y="54794"/>
                    </a:cubicBezTo>
                    <a:cubicBezTo>
                      <a:pt x="105386" y="55342"/>
                      <a:pt x="105948" y="55342"/>
                      <a:pt x="106229" y="56986"/>
                    </a:cubicBezTo>
                    <a:cubicBezTo>
                      <a:pt x="106229" y="56438"/>
                      <a:pt x="105948" y="56438"/>
                      <a:pt x="105948" y="56986"/>
                    </a:cubicBezTo>
                    <a:cubicBezTo>
                      <a:pt x="105667" y="56986"/>
                      <a:pt x="105667" y="56986"/>
                      <a:pt x="105386" y="57534"/>
                    </a:cubicBezTo>
                    <a:cubicBezTo>
                      <a:pt x="105386" y="57534"/>
                      <a:pt x="105948" y="58082"/>
                      <a:pt x="105948" y="58082"/>
                    </a:cubicBezTo>
                    <a:cubicBezTo>
                      <a:pt x="105667" y="58630"/>
                      <a:pt x="105105" y="58082"/>
                      <a:pt x="105105" y="58630"/>
                    </a:cubicBezTo>
                    <a:cubicBezTo>
                      <a:pt x="104824" y="59178"/>
                      <a:pt x="105386" y="60273"/>
                      <a:pt x="104824" y="60821"/>
                    </a:cubicBezTo>
                    <a:cubicBezTo>
                      <a:pt x="105105" y="60821"/>
                      <a:pt x="104543" y="58630"/>
                      <a:pt x="103981" y="59726"/>
                    </a:cubicBezTo>
                    <a:cubicBezTo>
                      <a:pt x="103981" y="60273"/>
                      <a:pt x="102857" y="61917"/>
                      <a:pt x="102857" y="61917"/>
                    </a:cubicBezTo>
                    <a:cubicBezTo>
                      <a:pt x="102576" y="61917"/>
                      <a:pt x="102576" y="61369"/>
                      <a:pt x="102576" y="60821"/>
                    </a:cubicBezTo>
                    <a:cubicBezTo>
                      <a:pt x="102295" y="60821"/>
                      <a:pt x="102295" y="61369"/>
                      <a:pt x="102295" y="61369"/>
                    </a:cubicBezTo>
                    <a:cubicBezTo>
                      <a:pt x="102014" y="60821"/>
                      <a:pt x="102295" y="60821"/>
                      <a:pt x="102295" y="60273"/>
                    </a:cubicBezTo>
                    <a:cubicBezTo>
                      <a:pt x="102295" y="60821"/>
                      <a:pt x="100327" y="63561"/>
                      <a:pt x="100327" y="63013"/>
                    </a:cubicBezTo>
                    <a:cubicBezTo>
                      <a:pt x="100046" y="62465"/>
                      <a:pt x="101170" y="61917"/>
                      <a:pt x="101451" y="61917"/>
                    </a:cubicBezTo>
                    <a:cubicBezTo>
                      <a:pt x="102014" y="60821"/>
                      <a:pt x="102014" y="60273"/>
                      <a:pt x="101733" y="59178"/>
                    </a:cubicBezTo>
                    <a:cubicBezTo>
                      <a:pt x="101451" y="58630"/>
                      <a:pt x="100608" y="58630"/>
                      <a:pt x="100327" y="58630"/>
                    </a:cubicBezTo>
                    <a:cubicBezTo>
                      <a:pt x="100046" y="58630"/>
                      <a:pt x="100046" y="59178"/>
                      <a:pt x="100046" y="59178"/>
                    </a:cubicBezTo>
                    <a:cubicBezTo>
                      <a:pt x="99765" y="60273"/>
                      <a:pt x="99203" y="59178"/>
                      <a:pt x="98922" y="59178"/>
                    </a:cubicBezTo>
                    <a:cubicBezTo>
                      <a:pt x="99203" y="59178"/>
                      <a:pt x="99765" y="58082"/>
                      <a:pt x="99765" y="58082"/>
                    </a:cubicBezTo>
                    <a:cubicBezTo>
                      <a:pt x="99765" y="58082"/>
                      <a:pt x="100046" y="58630"/>
                      <a:pt x="100046" y="58630"/>
                    </a:cubicBezTo>
                    <a:cubicBezTo>
                      <a:pt x="99765" y="58630"/>
                      <a:pt x="100327" y="57534"/>
                      <a:pt x="100327" y="57534"/>
                    </a:cubicBezTo>
                    <a:cubicBezTo>
                      <a:pt x="100608" y="56438"/>
                      <a:pt x="100046" y="56986"/>
                      <a:pt x="99765" y="56438"/>
                    </a:cubicBezTo>
                    <a:cubicBezTo>
                      <a:pt x="99765" y="56438"/>
                      <a:pt x="100046" y="53698"/>
                      <a:pt x="99484" y="54246"/>
                    </a:cubicBezTo>
                    <a:cubicBezTo>
                      <a:pt x="99765" y="53698"/>
                      <a:pt x="100046" y="53698"/>
                      <a:pt x="99765" y="52602"/>
                    </a:cubicBezTo>
                    <a:cubicBezTo>
                      <a:pt x="99203" y="52054"/>
                      <a:pt x="100327" y="51506"/>
                      <a:pt x="100046" y="50410"/>
                    </a:cubicBezTo>
                    <a:cubicBezTo>
                      <a:pt x="100046" y="49863"/>
                      <a:pt x="99484" y="50958"/>
                      <a:pt x="99203" y="50410"/>
                    </a:cubicBezTo>
                    <a:cubicBezTo>
                      <a:pt x="98922" y="49863"/>
                      <a:pt x="98360" y="49863"/>
                      <a:pt x="98079" y="49863"/>
                    </a:cubicBezTo>
                    <a:cubicBezTo>
                      <a:pt x="97517" y="49315"/>
                      <a:pt x="97236" y="49315"/>
                      <a:pt x="96955" y="48219"/>
                    </a:cubicBezTo>
                    <a:cubicBezTo>
                      <a:pt x="96955" y="47123"/>
                      <a:pt x="96112" y="47671"/>
                      <a:pt x="96112" y="46575"/>
                    </a:cubicBezTo>
                    <a:cubicBezTo>
                      <a:pt x="96112" y="46027"/>
                      <a:pt x="95550" y="46575"/>
                      <a:pt x="95550" y="46575"/>
                    </a:cubicBezTo>
                    <a:cubicBezTo>
                      <a:pt x="95831" y="45479"/>
                      <a:pt x="95269" y="45479"/>
                      <a:pt x="94988" y="44931"/>
                    </a:cubicBezTo>
                    <a:cubicBezTo>
                      <a:pt x="94426" y="44383"/>
                      <a:pt x="94426" y="43835"/>
                      <a:pt x="93864" y="44383"/>
                    </a:cubicBezTo>
                    <a:cubicBezTo>
                      <a:pt x="93302" y="44931"/>
                      <a:pt x="93021" y="45479"/>
                      <a:pt x="92459" y="44931"/>
                    </a:cubicBezTo>
                    <a:cubicBezTo>
                      <a:pt x="91896" y="44383"/>
                      <a:pt x="91615" y="45479"/>
                      <a:pt x="91053" y="44931"/>
                    </a:cubicBezTo>
                    <a:cubicBezTo>
                      <a:pt x="90491" y="43835"/>
                      <a:pt x="89929" y="43835"/>
                      <a:pt x="89367" y="43835"/>
                    </a:cubicBezTo>
                    <a:cubicBezTo>
                      <a:pt x="88805" y="43835"/>
                      <a:pt x="88243" y="43835"/>
                      <a:pt x="87962" y="44931"/>
                    </a:cubicBezTo>
                    <a:cubicBezTo>
                      <a:pt x="87681" y="46027"/>
                      <a:pt x="88524" y="46575"/>
                      <a:pt x="88524" y="47123"/>
                    </a:cubicBezTo>
                    <a:cubicBezTo>
                      <a:pt x="88805" y="47671"/>
                      <a:pt x="88524" y="49315"/>
                      <a:pt x="88243" y="49863"/>
                    </a:cubicBezTo>
                    <a:cubicBezTo>
                      <a:pt x="88243" y="50410"/>
                      <a:pt x="88243" y="49863"/>
                      <a:pt x="87962" y="50410"/>
                    </a:cubicBezTo>
                    <a:cubicBezTo>
                      <a:pt x="87962" y="50410"/>
                      <a:pt x="88524" y="51506"/>
                      <a:pt x="88524" y="51506"/>
                    </a:cubicBezTo>
                    <a:cubicBezTo>
                      <a:pt x="88524" y="52602"/>
                      <a:pt x="88805" y="53698"/>
                      <a:pt x="88805" y="54246"/>
                    </a:cubicBezTo>
                    <a:cubicBezTo>
                      <a:pt x="88805" y="54794"/>
                      <a:pt x="88805" y="54794"/>
                      <a:pt x="88805" y="55342"/>
                    </a:cubicBezTo>
                    <a:cubicBezTo>
                      <a:pt x="88805" y="55890"/>
                      <a:pt x="88524" y="55342"/>
                      <a:pt x="88524" y="55342"/>
                    </a:cubicBezTo>
                    <a:cubicBezTo>
                      <a:pt x="88243" y="55890"/>
                      <a:pt x="88243" y="56986"/>
                      <a:pt x="88243" y="56986"/>
                    </a:cubicBezTo>
                    <a:cubicBezTo>
                      <a:pt x="87962" y="57534"/>
                      <a:pt x="87681" y="58082"/>
                      <a:pt x="87681" y="58630"/>
                    </a:cubicBezTo>
                    <a:cubicBezTo>
                      <a:pt x="87400" y="59726"/>
                      <a:pt x="87400" y="59726"/>
                      <a:pt x="87681" y="60273"/>
                    </a:cubicBezTo>
                    <a:cubicBezTo>
                      <a:pt x="88524" y="61369"/>
                      <a:pt x="89367" y="62465"/>
                      <a:pt x="89929" y="63561"/>
                    </a:cubicBezTo>
                    <a:cubicBezTo>
                      <a:pt x="90210" y="65205"/>
                      <a:pt x="90491" y="67945"/>
                      <a:pt x="90210" y="69589"/>
                    </a:cubicBezTo>
                    <a:cubicBezTo>
                      <a:pt x="89648" y="71780"/>
                      <a:pt x="87962" y="72876"/>
                      <a:pt x="87119" y="73972"/>
                    </a:cubicBezTo>
                    <a:cubicBezTo>
                      <a:pt x="86838" y="74520"/>
                      <a:pt x="86557" y="74520"/>
                      <a:pt x="86276" y="75068"/>
                    </a:cubicBezTo>
                    <a:cubicBezTo>
                      <a:pt x="85433" y="75616"/>
                      <a:pt x="86557" y="77260"/>
                      <a:pt x="86557" y="78356"/>
                    </a:cubicBezTo>
                    <a:cubicBezTo>
                      <a:pt x="86557" y="78356"/>
                      <a:pt x="86838" y="79452"/>
                      <a:pt x="86838" y="80000"/>
                    </a:cubicBezTo>
                    <a:cubicBezTo>
                      <a:pt x="86838" y="81095"/>
                      <a:pt x="86838" y="81643"/>
                      <a:pt x="87119" y="82739"/>
                    </a:cubicBezTo>
                    <a:cubicBezTo>
                      <a:pt x="87400" y="83835"/>
                      <a:pt x="87400" y="84383"/>
                      <a:pt x="86838" y="85479"/>
                    </a:cubicBezTo>
                    <a:cubicBezTo>
                      <a:pt x="86838" y="85479"/>
                      <a:pt x="87119" y="87671"/>
                      <a:pt x="86838" y="88219"/>
                    </a:cubicBezTo>
                    <a:cubicBezTo>
                      <a:pt x="86557" y="88219"/>
                      <a:pt x="86276" y="86027"/>
                      <a:pt x="85995" y="87123"/>
                    </a:cubicBezTo>
                    <a:cubicBezTo>
                      <a:pt x="85714" y="88219"/>
                      <a:pt x="86276" y="89863"/>
                      <a:pt x="86276" y="89863"/>
                    </a:cubicBezTo>
                    <a:cubicBezTo>
                      <a:pt x="86276" y="89315"/>
                      <a:pt x="84590" y="86575"/>
                      <a:pt x="83747" y="88219"/>
                    </a:cubicBezTo>
                    <a:cubicBezTo>
                      <a:pt x="84028" y="87671"/>
                      <a:pt x="84871" y="87123"/>
                      <a:pt x="84309" y="86027"/>
                    </a:cubicBezTo>
                    <a:cubicBezTo>
                      <a:pt x="84028" y="85479"/>
                      <a:pt x="83747" y="84931"/>
                      <a:pt x="83466" y="84931"/>
                    </a:cubicBezTo>
                    <a:cubicBezTo>
                      <a:pt x="83466" y="84383"/>
                      <a:pt x="82903" y="84383"/>
                      <a:pt x="82622" y="84383"/>
                    </a:cubicBezTo>
                    <a:cubicBezTo>
                      <a:pt x="82622" y="83835"/>
                      <a:pt x="82903" y="83835"/>
                      <a:pt x="82622" y="82739"/>
                    </a:cubicBezTo>
                    <a:cubicBezTo>
                      <a:pt x="82341" y="82191"/>
                      <a:pt x="82060" y="81095"/>
                      <a:pt x="82341" y="80000"/>
                    </a:cubicBezTo>
                    <a:cubicBezTo>
                      <a:pt x="82622" y="78356"/>
                      <a:pt x="81779" y="77808"/>
                      <a:pt x="81779" y="76712"/>
                    </a:cubicBezTo>
                    <a:cubicBezTo>
                      <a:pt x="81779" y="75616"/>
                      <a:pt x="82341" y="75068"/>
                      <a:pt x="82060" y="73972"/>
                    </a:cubicBezTo>
                    <a:cubicBezTo>
                      <a:pt x="81498" y="72876"/>
                      <a:pt x="80374" y="72876"/>
                      <a:pt x="79531" y="72876"/>
                    </a:cubicBezTo>
                    <a:cubicBezTo>
                      <a:pt x="79250" y="72876"/>
                      <a:pt x="78969" y="72876"/>
                      <a:pt x="78407" y="72876"/>
                    </a:cubicBezTo>
                    <a:cubicBezTo>
                      <a:pt x="78407" y="72876"/>
                      <a:pt x="77845" y="73972"/>
                      <a:pt x="77845" y="73972"/>
                    </a:cubicBezTo>
                    <a:cubicBezTo>
                      <a:pt x="77845" y="73424"/>
                      <a:pt x="78126" y="73424"/>
                      <a:pt x="77845" y="72876"/>
                    </a:cubicBezTo>
                    <a:cubicBezTo>
                      <a:pt x="77845" y="72328"/>
                      <a:pt x="77564" y="71780"/>
                      <a:pt x="77283" y="71780"/>
                    </a:cubicBezTo>
                    <a:cubicBezTo>
                      <a:pt x="76721" y="71232"/>
                      <a:pt x="76159" y="71232"/>
                      <a:pt x="75597" y="70684"/>
                    </a:cubicBezTo>
                    <a:cubicBezTo>
                      <a:pt x="74754" y="70136"/>
                      <a:pt x="74192" y="68493"/>
                      <a:pt x="73348" y="67397"/>
                    </a:cubicBezTo>
                    <a:cubicBezTo>
                      <a:pt x="72786" y="66849"/>
                      <a:pt x="72224" y="66301"/>
                      <a:pt x="71943" y="66301"/>
                    </a:cubicBezTo>
                    <a:cubicBezTo>
                      <a:pt x="71381" y="66301"/>
                      <a:pt x="70819" y="65205"/>
                      <a:pt x="70257" y="65205"/>
                    </a:cubicBezTo>
                    <a:cubicBezTo>
                      <a:pt x="69976" y="65205"/>
                      <a:pt x="67447" y="66301"/>
                      <a:pt x="67447" y="66301"/>
                    </a:cubicBezTo>
                    <a:cubicBezTo>
                      <a:pt x="67447" y="65753"/>
                      <a:pt x="67728" y="65753"/>
                      <a:pt x="68009" y="65205"/>
                    </a:cubicBezTo>
                    <a:cubicBezTo>
                      <a:pt x="68009" y="64657"/>
                      <a:pt x="67728" y="64109"/>
                      <a:pt x="67728" y="64109"/>
                    </a:cubicBezTo>
                    <a:cubicBezTo>
                      <a:pt x="67447" y="62465"/>
                      <a:pt x="67166" y="61369"/>
                      <a:pt x="66885" y="60273"/>
                    </a:cubicBezTo>
                    <a:cubicBezTo>
                      <a:pt x="66604" y="59178"/>
                      <a:pt x="66323" y="59178"/>
                      <a:pt x="65761" y="59178"/>
                    </a:cubicBezTo>
                    <a:cubicBezTo>
                      <a:pt x="64918" y="59178"/>
                      <a:pt x="64637" y="59178"/>
                      <a:pt x="64637" y="57534"/>
                    </a:cubicBezTo>
                    <a:cubicBezTo>
                      <a:pt x="64918" y="56438"/>
                      <a:pt x="64637" y="54794"/>
                      <a:pt x="64637" y="53698"/>
                    </a:cubicBezTo>
                    <a:cubicBezTo>
                      <a:pt x="64918" y="52054"/>
                      <a:pt x="65480" y="50958"/>
                      <a:pt x="65761" y="49315"/>
                    </a:cubicBezTo>
                    <a:cubicBezTo>
                      <a:pt x="66042" y="48219"/>
                      <a:pt x="66042" y="47671"/>
                      <a:pt x="66604" y="47123"/>
                    </a:cubicBezTo>
                    <a:cubicBezTo>
                      <a:pt x="66885" y="47123"/>
                      <a:pt x="66604" y="46575"/>
                      <a:pt x="66604" y="46027"/>
                    </a:cubicBezTo>
                    <a:cubicBezTo>
                      <a:pt x="66885" y="46027"/>
                      <a:pt x="67447" y="44931"/>
                      <a:pt x="67447" y="44931"/>
                    </a:cubicBezTo>
                    <a:cubicBezTo>
                      <a:pt x="67447" y="44931"/>
                      <a:pt x="67447" y="44931"/>
                      <a:pt x="67166" y="44383"/>
                    </a:cubicBezTo>
                    <a:cubicBezTo>
                      <a:pt x="67166" y="44383"/>
                      <a:pt x="67447" y="44383"/>
                      <a:pt x="67447" y="44383"/>
                    </a:cubicBezTo>
                    <a:cubicBezTo>
                      <a:pt x="67447" y="43287"/>
                      <a:pt x="68009" y="43835"/>
                      <a:pt x="68290" y="43835"/>
                    </a:cubicBezTo>
                    <a:cubicBezTo>
                      <a:pt x="68571" y="43835"/>
                      <a:pt x="68571" y="43287"/>
                      <a:pt x="68571" y="43287"/>
                    </a:cubicBezTo>
                    <a:cubicBezTo>
                      <a:pt x="68852" y="42191"/>
                      <a:pt x="68290" y="42739"/>
                      <a:pt x="68009" y="42191"/>
                    </a:cubicBezTo>
                    <a:cubicBezTo>
                      <a:pt x="68009" y="42191"/>
                      <a:pt x="68571" y="42191"/>
                      <a:pt x="68571" y="42191"/>
                    </a:cubicBezTo>
                    <a:cubicBezTo>
                      <a:pt x="68852" y="41643"/>
                      <a:pt x="69133" y="42191"/>
                      <a:pt x="69133" y="42191"/>
                    </a:cubicBezTo>
                    <a:cubicBezTo>
                      <a:pt x="69695" y="43287"/>
                      <a:pt x="69695" y="42191"/>
                      <a:pt x="70257" y="41643"/>
                    </a:cubicBezTo>
                    <a:cubicBezTo>
                      <a:pt x="70819" y="40547"/>
                      <a:pt x="69695" y="39452"/>
                      <a:pt x="69133" y="38904"/>
                    </a:cubicBezTo>
                    <a:cubicBezTo>
                      <a:pt x="68852" y="38904"/>
                      <a:pt x="67728" y="39452"/>
                      <a:pt x="67728" y="39452"/>
                    </a:cubicBezTo>
                    <a:cubicBezTo>
                      <a:pt x="67447" y="38356"/>
                      <a:pt x="68290" y="38356"/>
                      <a:pt x="67447" y="37808"/>
                    </a:cubicBezTo>
                    <a:cubicBezTo>
                      <a:pt x="67166" y="37808"/>
                      <a:pt x="65761" y="37808"/>
                      <a:pt x="65761" y="37260"/>
                    </a:cubicBezTo>
                    <a:cubicBezTo>
                      <a:pt x="65761" y="36712"/>
                      <a:pt x="66323" y="36712"/>
                      <a:pt x="66323" y="36712"/>
                    </a:cubicBezTo>
                    <a:cubicBezTo>
                      <a:pt x="66604" y="36164"/>
                      <a:pt x="66604" y="36712"/>
                      <a:pt x="66885" y="36712"/>
                    </a:cubicBezTo>
                    <a:cubicBezTo>
                      <a:pt x="66604" y="37260"/>
                      <a:pt x="67447" y="37260"/>
                      <a:pt x="67447" y="37260"/>
                    </a:cubicBezTo>
                    <a:cubicBezTo>
                      <a:pt x="68009" y="37260"/>
                      <a:pt x="68852" y="38356"/>
                      <a:pt x="69133" y="38356"/>
                    </a:cubicBezTo>
                    <a:cubicBezTo>
                      <a:pt x="69414" y="38356"/>
                      <a:pt x="69695" y="38904"/>
                      <a:pt x="69976" y="38904"/>
                    </a:cubicBezTo>
                    <a:cubicBezTo>
                      <a:pt x="70538" y="39452"/>
                      <a:pt x="70257" y="38904"/>
                      <a:pt x="70538" y="38904"/>
                    </a:cubicBezTo>
                    <a:cubicBezTo>
                      <a:pt x="70819" y="38904"/>
                      <a:pt x="71662" y="38904"/>
                      <a:pt x="71381" y="38356"/>
                    </a:cubicBezTo>
                    <a:cubicBezTo>
                      <a:pt x="71100" y="37808"/>
                      <a:pt x="71381" y="36712"/>
                      <a:pt x="71662" y="36164"/>
                    </a:cubicBezTo>
                    <a:cubicBezTo>
                      <a:pt x="71662" y="36712"/>
                      <a:pt x="72505" y="37260"/>
                      <a:pt x="72505" y="37260"/>
                    </a:cubicBezTo>
                    <a:cubicBezTo>
                      <a:pt x="73067" y="37260"/>
                      <a:pt x="73348" y="37260"/>
                      <a:pt x="73911" y="36712"/>
                    </a:cubicBezTo>
                    <a:cubicBezTo>
                      <a:pt x="74192" y="36164"/>
                      <a:pt x="74473" y="35068"/>
                      <a:pt x="74754" y="34520"/>
                    </a:cubicBezTo>
                    <a:cubicBezTo>
                      <a:pt x="75035" y="33972"/>
                      <a:pt x="75597" y="33424"/>
                      <a:pt x="75316" y="32328"/>
                    </a:cubicBezTo>
                    <a:cubicBezTo>
                      <a:pt x="75035" y="31232"/>
                      <a:pt x="74192" y="31780"/>
                      <a:pt x="73911" y="31780"/>
                    </a:cubicBezTo>
                    <a:cubicBezTo>
                      <a:pt x="73067" y="31780"/>
                      <a:pt x="72505" y="31232"/>
                      <a:pt x="71943" y="30684"/>
                    </a:cubicBezTo>
                    <a:cubicBezTo>
                      <a:pt x="71662" y="30136"/>
                      <a:pt x="71381" y="29589"/>
                      <a:pt x="70819" y="29041"/>
                    </a:cubicBezTo>
                    <a:cubicBezTo>
                      <a:pt x="70819" y="29041"/>
                      <a:pt x="69414" y="29041"/>
                      <a:pt x="69414" y="29041"/>
                    </a:cubicBezTo>
                    <a:cubicBezTo>
                      <a:pt x="69414" y="28493"/>
                      <a:pt x="70819" y="29041"/>
                      <a:pt x="71100" y="29041"/>
                    </a:cubicBezTo>
                    <a:cubicBezTo>
                      <a:pt x="71662" y="29041"/>
                      <a:pt x="71662" y="28493"/>
                      <a:pt x="72224" y="29041"/>
                    </a:cubicBezTo>
                    <a:cubicBezTo>
                      <a:pt x="73348" y="30136"/>
                      <a:pt x="74473" y="32328"/>
                      <a:pt x="75597" y="30684"/>
                    </a:cubicBezTo>
                    <a:cubicBezTo>
                      <a:pt x="76159" y="29589"/>
                      <a:pt x="76440" y="29041"/>
                      <a:pt x="76721" y="27945"/>
                    </a:cubicBezTo>
                    <a:cubicBezTo>
                      <a:pt x="77002" y="27397"/>
                      <a:pt x="75316" y="26849"/>
                      <a:pt x="76159" y="25753"/>
                    </a:cubicBezTo>
                    <a:cubicBezTo>
                      <a:pt x="76440" y="25753"/>
                      <a:pt x="77283" y="25753"/>
                      <a:pt x="77564" y="26301"/>
                    </a:cubicBezTo>
                    <a:cubicBezTo>
                      <a:pt x="78407" y="26301"/>
                      <a:pt x="78407" y="27397"/>
                      <a:pt x="79250" y="26301"/>
                    </a:cubicBezTo>
                    <a:cubicBezTo>
                      <a:pt x="79250" y="26301"/>
                      <a:pt x="80093" y="26849"/>
                      <a:pt x="79812" y="25753"/>
                    </a:cubicBezTo>
                    <a:cubicBezTo>
                      <a:pt x="79531" y="25205"/>
                      <a:pt x="78407" y="24109"/>
                      <a:pt x="78126" y="24109"/>
                    </a:cubicBezTo>
                    <a:cubicBezTo>
                      <a:pt x="78688" y="23561"/>
                      <a:pt x="79250" y="24657"/>
                      <a:pt x="79812" y="24657"/>
                    </a:cubicBezTo>
                    <a:cubicBezTo>
                      <a:pt x="80093" y="24657"/>
                      <a:pt x="80655" y="27397"/>
                      <a:pt x="81217" y="26849"/>
                    </a:cubicBezTo>
                    <a:cubicBezTo>
                      <a:pt x="81217" y="26849"/>
                      <a:pt x="80936" y="26301"/>
                      <a:pt x="80936" y="26301"/>
                    </a:cubicBezTo>
                    <a:cubicBezTo>
                      <a:pt x="81217" y="25753"/>
                      <a:pt x="81498" y="25753"/>
                      <a:pt x="82060" y="25205"/>
                    </a:cubicBezTo>
                    <a:cubicBezTo>
                      <a:pt x="82341" y="24657"/>
                      <a:pt x="83185" y="23013"/>
                      <a:pt x="83466" y="22465"/>
                    </a:cubicBezTo>
                    <a:cubicBezTo>
                      <a:pt x="83466" y="20821"/>
                      <a:pt x="82903" y="20821"/>
                      <a:pt x="82341" y="19726"/>
                    </a:cubicBezTo>
                    <a:cubicBezTo>
                      <a:pt x="82341" y="19726"/>
                      <a:pt x="81498" y="16438"/>
                      <a:pt x="81498" y="16986"/>
                    </a:cubicBezTo>
                    <a:cubicBezTo>
                      <a:pt x="81779" y="16438"/>
                      <a:pt x="82903" y="16438"/>
                      <a:pt x="83185" y="16438"/>
                    </a:cubicBezTo>
                    <a:cubicBezTo>
                      <a:pt x="84028" y="15890"/>
                      <a:pt x="82622" y="15342"/>
                      <a:pt x="82622" y="14794"/>
                    </a:cubicBezTo>
                    <a:cubicBezTo>
                      <a:pt x="82341" y="14246"/>
                      <a:pt x="83466" y="14246"/>
                      <a:pt x="83466" y="13698"/>
                    </a:cubicBezTo>
                    <a:cubicBezTo>
                      <a:pt x="83466" y="13698"/>
                      <a:pt x="80655" y="11506"/>
                      <a:pt x="80655" y="11506"/>
                    </a:cubicBezTo>
                    <a:cubicBezTo>
                      <a:pt x="80936" y="11506"/>
                      <a:pt x="81498" y="10958"/>
                      <a:pt x="81779" y="10958"/>
                    </a:cubicBezTo>
                    <a:cubicBezTo>
                      <a:pt x="80936" y="10958"/>
                      <a:pt x="80093" y="10410"/>
                      <a:pt x="79250" y="10410"/>
                    </a:cubicBezTo>
                    <a:cubicBezTo>
                      <a:pt x="78688" y="10410"/>
                      <a:pt x="77845" y="10958"/>
                      <a:pt x="77564" y="10410"/>
                    </a:cubicBezTo>
                    <a:cubicBezTo>
                      <a:pt x="78126" y="10958"/>
                      <a:pt x="77283" y="11506"/>
                      <a:pt x="77564" y="12602"/>
                    </a:cubicBezTo>
                    <a:cubicBezTo>
                      <a:pt x="77845" y="13150"/>
                      <a:pt x="78688" y="13698"/>
                      <a:pt x="78688" y="14246"/>
                    </a:cubicBezTo>
                    <a:cubicBezTo>
                      <a:pt x="78688" y="14246"/>
                      <a:pt x="78126" y="14794"/>
                      <a:pt x="78126" y="14794"/>
                    </a:cubicBezTo>
                    <a:cubicBezTo>
                      <a:pt x="78126" y="14794"/>
                      <a:pt x="78688" y="15342"/>
                      <a:pt x="78407" y="15342"/>
                    </a:cubicBezTo>
                    <a:cubicBezTo>
                      <a:pt x="77845" y="15890"/>
                      <a:pt x="77564" y="14794"/>
                      <a:pt x="77283" y="16986"/>
                    </a:cubicBezTo>
                    <a:cubicBezTo>
                      <a:pt x="77002" y="18082"/>
                      <a:pt x="77002" y="19178"/>
                      <a:pt x="76721" y="20273"/>
                    </a:cubicBezTo>
                    <a:cubicBezTo>
                      <a:pt x="76440" y="20273"/>
                      <a:pt x="76159" y="20821"/>
                      <a:pt x="76159" y="21369"/>
                    </a:cubicBezTo>
                    <a:cubicBezTo>
                      <a:pt x="76159" y="21917"/>
                      <a:pt x="75878" y="21917"/>
                      <a:pt x="75878" y="22465"/>
                    </a:cubicBezTo>
                    <a:cubicBezTo>
                      <a:pt x="75035" y="23013"/>
                      <a:pt x="75316" y="23561"/>
                      <a:pt x="74754" y="21917"/>
                    </a:cubicBezTo>
                    <a:cubicBezTo>
                      <a:pt x="74473" y="21369"/>
                      <a:pt x="73629" y="20273"/>
                      <a:pt x="73629" y="19178"/>
                    </a:cubicBezTo>
                    <a:cubicBezTo>
                      <a:pt x="73629" y="19178"/>
                      <a:pt x="73629" y="17534"/>
                      <a:pt x="73911" y="17534"/>
                    </a:cubicBezTo>
                    <a:cubicBezTo>
                      <a:pt x="73911" y="17534"/>
                      <a:pt x="74473" y="18082"/>
                      <a:pt x="74473" y="16986"/>
                    </a:cubicBezTo>
                    <a:cubicBezTo>
                      <a:pt x="74192" y="15890"/>
                      <a:pt x="74192" y="15342"/>
                      <a:pt x="73629" y="14246"/>
                    </a:cubicBezTo>
                    <a:cubicBezTo>
                      <a:pt x="73067" y="13698"/>
                      <a:pt x="72505" y="12602"/>
                      <a:pt x="71943" y="13698"/>
                    </a:cubicBezTo>
                    <a:cubicBezTo>
                      <a:pt x="71662" y="14246"/>
                      <a:pt x="71662" y="15342"/>
                      <a:pt x="71662" y="16438"/>
                    </a:cubicBezTo>
                    <a:cubicBezTo>
                      <a:pt x="71662" y="16986"/>
                      <a:pt x="70538" y="16986"/>
                      <a:pt x="70538" y="16438"/>
                    </a:cubicBezTo>
                    <a:cubicBezTo>
                      <a:pt x="70538" y="15890"/>
                      <a:pt x="70538" y="14246"/>
                      <a:pt x="70257" y="13698"/>
                    </a:cubicBezTo>
                    <a:cubicBezTo>
                      <a:pt x="69133" y="12054"/>
                      <a:pt x="70538" y="13698"/>
                      <a:pt x="70538" y="13150"/>
                    </a:cubicBezTo>
                    <a:cubicBezTo>
                      <a:pt x="70819" y="13150"/>
                      <a:pt x="71100" y="12602"/>
                      <a:pt x="70819" y="12602"/>
                    </a:cubicBezTo>
                    <a:cubicBezTo>
                      <a:pt x="70819" y="12054"/>
                      <a:pt x="70538" y="11506"/>
                      <a:pt x="70257" y="12054"/>
                    </a:cubicBezTo>
                    <a:cubicBezTo>
                      <a:pt x="69976" y="12602"/>
                      <a:pt x="69976" y="11506"/>
                      <a:pt x="69695" y="11506"/>
                    </a:cubicBezTo>
                    <a:cubicBezTo>
                      <a:pt x="69414" y="10958"/>
                      <a:pt x="69133" y="12054"/>
                      <a:pt x="68852" y="11506"/>
                    </a:cubicBezTo>
                    <a:cubicBezTo>
                      <a:pt x="68290" y="10958"/>
                      <a:pt x="68009" y="11506"/>
                      <a:pt x="68290" y="9863"/>
                    </a:cubicBezTo>
                    <a:cubicBezTo>
                      <a:pt x="68290" y="9863"/>
                      <a:pt x="68290" y="9863"/>
                      <a:pt x="68571" y="9863"/>
                    </a:cubicBezTo>
                    <a:cubicBezTo>
                      <a:pt x="68571" y="9315"/>
                      <a:pt x="68571" y="9315"/>
                      <a:pt x="68571" y="8767"/>
                    </a:cubicBezTo>
                    <a:cubicBezTo>
                      <a:pt x="68852" y="8767"/>
                      <a:pt x="68852" y="8767"/>
                      <a:pt x="69133" y="8767"/>
                    </a:cubicBezTo>
                    <a:cubicBezTo>
                      <a:pt x="68852" y="8767"/>
                      <a:pt x="68571" y="7123"/>
                      <a:pt x="68571" y="7123"/>
                    </a:cubicBezTo>
                    <a:cubicBezTo>
                      <a:pt x="68290" y="6027"/>
                      <a:pt x="67728" y="6027"/>
                      <a:pt x="67728" y="5479"/>
                    </a:cubicBezTo>
                    <a:cubicBezTo>
                      <a:pt x="67166" y="4931"/>
                      <a:pt x="67447" y="4931"/>
                      <a:pt x="67166" y="3835"/>
                    </a:cubicBezTo>
                    <a:cubicBezTo>
                      <a:pt x="67166" y="2739"/>
                      <a:pt x="66604" y="2191"/>
                      <a:pt x="66604" y="1643"/>
                    </a:cubicBezTo>
                    <a:cubicBezTo>
                      <a:pt x="66323" y="547"/>
                      <a:pt x="65761" y="547"/>
                      <a:pt x="65199" y="547"/>
                    </a:cubicBezTo>
                    <a:cubicBezTo>
                      <a:pt x="64918" y="547"/>
                      <a:pt x="65199" y="0"/>
                      <a:pt x="64637" y="0"/>
                    </a:cubicBezTo>
                    <a:cubicBezTo>
                      <a:pt x="64355" y="0"/>
                      <a:pt x="64074" y="0"/>
                      <a:pt x="64074" y="1095"/>
                    </a:cubicBezTo>
                    <a:cubicBezTo>
                      <a:pt x="64074" y="1095"/>
                      <a:pt x="63231" y="1643"/>
                      <a:pt x="63231" y="1643"/>
                    </a:cubicBezTo>
                    <a:cubicBezTo>
                      <a:pt x="63512" y="1643"/>
                      <a:pt x="64074" y="1643"/>
                      <a:pt x="64074" y="2191"/>
                    </a:cubicBezTo>
                    <a:cubicBezTo>
                      <a:pt x="64074" y="2191"/>
                      <a:pt x="63512" y="2739"/>
                      <a:pt x="63512" y="2739"/>
                    </a:cubicBezTo>
                    <a:cubicBezTo>
                      <a:pt x="63231" y="3287"/>
                      <a:pt x="62950" y="2191"/>
                      <a:pt x="62669" y="3287"/>
                    </a:cubicBezTo>
                    <a:cubicBezTo>
                      <a:pt x="62388" y="3287"/>
                      <a:pt x="62107" y="4931"/>
                      <a:pt x="62107" y="5479"/>
                    </a:cubicBezTo>
                    <a:cubicBezTo>
                      <a:pt x="62388" y="5479"/>
                      <a:pt x="62950" y="5479"/>
                      <a:pt x="63231" y="6027"/>
                    </a:cubicBezTo>
                    <a:cubicBezTo>
                      <a:pt x="62950" y="5479"/>
                      <a:pt x="62388" y="7671"/>
                      <a:pt x="62388" y="8219"/>
                    </a:cubicBezTo>
                    <a:cubicBezTo>
                      <a:pt x="62388" y="8767"/>
                      <a:pt x="62950" y="9863"/>
                      <a:pt x="63231" y="10410"/>
                    </a:cubicBezTo>
                    <a:cubicBezTo>
                      <a:pt x="63512" y="10410"/>
                      <a:pt x="64074" y="11506"/>
                      <a:pt x="64355" y="11506"/>
                    </a:cubicBezTo>
                    <a:cubicBezTo>
                      <a:pt x="64918" y="10958"/>
                      <a:pt x="64918" y="10958"/>
                      <a:pt x="65199" y="11506"/>
                    </a:cubicBezTo>
                    <a:cubicBezTo>
                      <a:pt x="65480" y="11506"/>
                      <a:pt x="66042" y="12602"/>
                      <a:pt x="66042" y="12602"/>
                    </a:cubicBezTo>
                    <a:cubicBezTo>
                      <a:pt x="65761" y="13150"/>
                      <a:pt x="65480" y="12054"/>
                      <a:pt x="65480" y="13150"/>
                    </a:cubicBezTo>
                    <a:cubicBezTo>
                      <a:pt x="65480" y="14246"/>
                      <a:pt x="65199" y="14246"/>
                      <a:pt x="65199" y="14794"/>
                    </a:cubicBezTo>
                    <a:cubicBezTo>
                      <a:pt x="64918" y="15890"/>
                      <a:pt x="65480" y="15890"/>
                      <a:pt x="65761" y="15342"/>
                    </a:cubicBezTo>
                    <a:cubicBezTo>
                      <a:pt x="65761" y="15342"/>
                      <a:pt x="66323" y="13698"/>
                      <a:pt x="66323" y="14246"/>
                    </a:cubicBezTo>
                    <a:cubicBezTo>
                      <a:pt x="66604" y="14794"/>
                      <a:pt x="66323" y="15890"/>
                      <a:pt x="66323" y="16438"/>
                    </a:cubicBezTo>
                    <a:cubicBezTo>
                      <a:pt x="66042" y="16986"/>
                      <a:pt x="65761" y="16986"/>
                      <a:pt x="65480" y="16986"/>
                    </a:cubicBezTo>
                    <a:cubicBezTo>
                      <a:pt x="65480" y="17534"/>
                      <a:pt x="65480" y="18082"/>
                      <a:pt x="65199" y="18630"/>
                    </a:cubicBezTo>
                    <a:cubicBezTo>
                      <a:pt x="64918" y="18630"/>
                      <a:pt x="64355" y="18630"/>
                      <a:pt x="64074" y="19178"/>
                    </a:cubicBezTo>
                    <a:cubicBezTo>
                      <a:pt x="63793" y="19178"/>
                      <a:pt x="63512" y="20273"/>
                      <a:pt x="63512" y="20273"/>
                    </a:cubicBezTo>
                    <a:cubicBezTo>
                      <a:pt x="63793" y="20821"/>
                      <a:pt x="64074" y="21369"/>
                      <a:pt x="64074" y="22465"/>
                    </a:cubicBezTo>
                    <a:cubicBezTo>
                      <a:pt x="64074" y="23013"/>
                      <a:pt x="63793" y="22465"/>
                      <a:pt x="63512" y="21917"/>
                    </a:cubicBezTo>
                    <a:cubicBezTo>
                      <a:pt x="63512" y="21917"/>
                      <a:pt x="63231" y="21917"/>
                      <a:pt x="63231" y="22465"/>
                    </a:cubicBezTo>
                    <a:cubicBezTo>
                      <a:pt x="62950" y="22465"/>
                      <a:pt x="62388" y="21917"/>
                      <a:pt x="62388" y="21369"/>
                    </a:cubicBezTo>
                    <a:cubicBezTo>
                      <a:pt x="62388" y="20821"/>
                      <a:pt x="62950" y="19178"/>
                      <a:pt x="62950" y="18630"/>
                    </a:cubicBezTo>
                    <a:cubicBezTo>
                      <a:pt x="63231" y="17534"/>
                      <a:pt x="62388" y="18630"/>
                      <a:pt x="62388" y="18630"/>
                    </a:cubicBezTo>
                    <a:cubicBezTo>
                      <a:pt x="62107" y="18630"/>
                      <a:pt x="61264" y="17534"/>
                      <a:pt x="60983" y="16986"/>
                    </a:cubicBezTo>
                    <a:cubicBezTo>
                      <a:pt x="60421" y="16438"/>
                      <a:pt x="60702" y="17534"/>
                      <a:pt x="60140" y="17534"/>
                    </a:cubicBezTo>
                    <a:cubicBezTo>
                      <a:pt x="59859" y="17534"/>
                      <a:pt x="59016" y="16986"/>
                      <a:pt x="59578" y="18082"/>
                    </a:cubicBezTo>
                    <a:cubicBezTo>
                      <a:pt x="59859" y="18630"/>
                      <a:pt x="59859" y="19178"/>
                      <a:pt x="60421" y="19178"/>
                    </a:cubicBezTo>
                    <a:cubicBezTo>
                      <a:pt x="60702" y="19178"/>
                      <a:pt x="61264" y="19178"/>
                      <a:pt x="61264" y="20273"/>
                    </a:cubicBezTo>
                    <a:cubicBezTo>
                      <a:pt x="61826" y="22465"/>
                      <a:pt x="60140" y="19726"/>
                      <a:pt x="59859" y="19178"/>
                    </a:cubicBezTo>
                    <a:cubicBezTo>
                      <a:pt x="59297" y="19178"/>
                      <a:pt x="59297" y="20273"/>
                      <a:pt x="58735" y="20273"/>
                    </a:cubicBezTo>
                    <a:cubicBezTo>
                      <a:pt x="58173" y="20273"/>
                      <a:pt x="57892" y="19726"/>
                      <a:pt x="57330" y="19726"/>
                    </a:cubicBezTo>
                    <a:cubicBezTo>
                      <a:pt x="56206" y="20273"/>
                      <a:pt x="55362" y="20273"/>
                      <a:pt x="54238" y="20273"/>
                    </a:cubicBezTo>
                    <a:cubicBezTo>
                      <a:pt x="53395" y="19726"/>
                      <a:pt x="52271" y="18630"/>
                      <a:pt x="51147" y="18082"/>
                    </a:cubicBezTo>
                    <a:cubicBezTo>
                      <a:pt x="50866" y="18082"/>
                      <a:pt x="50304" y="18082"/>
                      <a:pt x="50023" y="17534"/>
                    </a:cubicBezTo>
                    <a:cubicBezTo>
                      <a:pt x="49742" y="16438"/>
                      <a:pt x="49742" y="15342"/>
                      <a:pt x="49461" y="15342"/>
                    </a:cubicBezTo>
                    <a:cubicBezTo>
                      <a:pt x="48899" y="14794"/>
                      <a:pt x="48337" y="15342"/>
                      <a:pt x="48056" y="15342"/>
                    </a:cubicBezTo>
                    <a:cubicBezTo>
                      <a:pt x="47213" y="15890"/>
                      <a:pt x="46651" y="15890"/>
                      <a:pt x="46088" y="15890"/>
                    </a:cubicBezTo>
                    <a:cubicBezTo>
                      <a:pt x="45807" y="16438"/>
                      <a:pt x="45245" y="16986"/>
                      <a:pt x="45245" y="17534"/>
                    </a:cubicBezTo>
                    <a:cubicBezTo>
                      <a:pt x="45245" y="17534"/>
                      <a:pt x="46370" y="18630"/>
                      <a:pt x="46651" y="18630"/>
                    </a:cubicBezTo>
                    <a:cubicBezTo>
                      <a:pt x="46651" y="18630"/>
                      <a:pt x="46370" y="16986"/>
                      <a:pt x="46932" y="17534"/>
                    </a:cubicBezTo>
                    <a:cubicBezTo>
                      <a:pt x="47213" y="17534"/>
                      <a:pt x="47213" y="18082"/>
                      <a:pt x="47494" y="17534"/>
                    </a:cubicBezTo>
                    <a:cubicBezTo>
                      <a:pt x="47775" y="17534"/>
                      <a:pt x="49461" y="15342"/>
                      <a:pt x="49461" y="16438"/>
                    </a:cubicBezTo>
                    <a:cubicBezTo>
                      <a:pt x="49461" y="16986"/>
                      <a:pt x="48618" y="17534"/>
                      <a:pt x="48337" y="18082"/>
                    </a:cubicBezTo>
                    <a:cubicBezTo>
                      <a:pt x="48056" y="18630"/>
                      <a:pt x="47494" y="18630"/>
                      <a:pt x="46932" y="18630"/>
                    </a:cubicBezTo>
                    <a:cubicBezTo>
                      <a:pt x="46651" y="19178"/>
                      <a:pt x="45807" y="20273"/>
                      <a:pt x="46370" y="20821"/>
                    </a:cubicBezTo>
                    <a:cubicBezTo>
                      <a:pt x="46932" y="20821"/>
                      <a:pt x="46932" y="21369"/>
                      <a:pt x="46651" y="22465"/>
                    </a:cubicBezTo>
                    <a:cubicBezTo>
                      <a:pt x="46651" y="23013"/>
                      <a:pt x="47213" y="23013"/>
                      <a:pt x="47213" y="23561"/>
                    </a:cubicBezTo>
                    <a:cubicBezTo>
                      <a:pt x="47494" y="24109"/>
                      <a:pt x="47494" y="25205"/>
                      <a:pt x="46932" y="24109"/>
                    </a:cubicBezTo>
                    <a:cubicBezTo>
                      <a:pt x="46370" y="23013"/>
                      <a:pt x="46932" y="25205"/>
                      <a:pt x="46651" y="24657"/>
                    </a:cubicBezTo>
                    <a:cubicBezTo>
                      <a:pt x="46370" y="24657"/>
                      <a:pt x="45807" y="23013"/>
                      <a:pt x="45526" y="23561"/>
                    </a:cubicBezTo>
                    <a:cubicBezTo>
                      <a:pt x="46088" y="23013"/>
                      <a:pt x="46932" y="23561"/>
                      <a:pt x="46088" y="22465"/>
                    </a:cubicBezTo>
                    <a:cubicBezTo>
                      <a:pt x="46370" y="22465"/>
                      <a:pt x="46651" y="21917"/>
                      <a:pt x="46088" y="21369"/>
                    </a:cubicBezTo>
                    <a:cubicBezTo>
                      <a:pt x="46651" y="21917"/>
                      <a:pt x="45245" y="21917"/>
                      <a:pt x="45526" y="21917"/>
                    </a:cubicBezTo>
                    <a:cubicBezTo>
                      <a:pt x="45526" y="21369"/>
                      <a:pt x="45526" y="21369"/>
                      <a:pt x="45807" y="21369"/>
                    </a:cubicBezTo>
                    <a:cubicBezTo>
                      <a:pt x="45807" y="20821"/>
                      <a:pt x="44964" y="21917"/>
                      <a:pt x="44964" y="21917"/>
                    </a:cubicBezTo>
                    <a:cubicBezTo>
                      <a:pt x="44683" y="21917"/>
                      <a:pt x="44964" y="20821"/>
                      <a:pt x="44683" y="20273"/>
                    </a:cubicBezTo>
                    <a:cubicBezTo>
                      <a:pt x="44683" y="20273"/>
                      <a:pt x="44121" y="20273"/>
                      <a:pt x="44121" y="20273"/>
                    </a:cubicBezTo>
                    <a:cubicBezTo>
                      <a:pt x="43559" y="20273"/>
                      <a:pt x="43559" y="18630"/>
                      <a:pt x="42997" y="19178"/>
                    </a:cubicBezTo>
                    <a:cubicBezTo>
                      <a:pt x="42435" y="20273"/>
                      <a:pt x="42154" y="20273"/>
                      <a:pt x="41311" y="20273"/>
                    </a:cubicBezTo>
                    <a:cubicBezTo>
                      <a:pt x="40187" y="20273"/>
                      <a:pt x="39344" y="20273"/>
                      <a:pt x="38220" y="20273"/>
                    </a:cubicBezTo>
                    <a:cubicBezTo>
                      <a:pt x="37939" y="20273"/>
                      <a:pt x="35971" y="20273"/>
                      <a:pt x="35971" y="19726"/>
                    </a:cubicBezTo>
                    <a:cubicBezTo>
                      <a:pt x="35690" y="19726"/>
                      <a:pt x="36533" y="18630"/>
                      <a:pt x="36814" y="18082"/>
                    </a:cubicBezTo>
                    <a:cubicBezTo>
                      <a:pt x="37096" y="17534"/>
                      <a:pt x="37377" y="18082"/>
                      <a:pt x="37939" y="18082"/>
                    </a:cubicBezTo>
                    <a:cubicBezTo>
                      <a:pt x="38220" y="17534"/>
                      <a:pt x="37377" y="16438"/>
                      <a:pt x="37377" y="16438"/>
                    </a:cubicBezTo>
                    <a:cubicBezTo>
                      <a:pt x="36814" y="15342"/>
                      <a:pt x="36533" y="15342"/>
                      <a:pt x="35971" y="14794"/>
                    </a:cubicBezTo>
                    <a:cubicBezTo>
                      <a:pt x="35690" y="14794"/>
                      <a:pt x="35409" y="14246"/>
                      <a:pt x="35128" y="14794"/>
                    </a:cubicBezTo>
                    <a:cubicBezTo>
                      <a:pt x="34847" y="15342"/>
                      <a:pt x="34566" y="15890"/>
                      <a:pt x="34285" y="15342"/>
                    </a:cubicBezTo>
                    <a:cubicBezTo>
                      <a:pt x="33442" y="14246"/>
                      <a:pt x="32599" y="14246"/>
                      <a:pt x="31756" y="13698"/>
                    </a:cubicBezTo>
                    <a:cubicBezTo>
                      <a:pt x="30632" y="13150"/>
                      <a:pt x="29789" y="13150"/>
                      <a:pt x="28665" y="12054"/>
                    </a:cubicBezTo>
                    <a:cubicBezTo>
                      <a:pt x="27822" y="10958"/>
                      <a:pt x="27259" y="10410"/>
                      <a:pt x="26135" y="10410"/>
                    </a:cubicBezTo>
                    <a:cubicBezTo>
                      <a:pt x="25854" y="10410"/>
                      <a:pt x="25573" y="10410"/>
                      <a:pt x="25292" y="10958"/>
                    </a:cubicBezTo>
                    <a:cubicBezTo>
                      <a:pt x="25011" y="11506"/>
                      <a:pt x="24730" y="12602"/>
                      <a:pt x="24449" y="12602"/>
                    </a:cubicBezTo>
                    <a:cubicBezTo>
                      <a:pt x="24168" y="12602"/>
                      <a:pt x="23325" y="13150"/>
                      <a:pt x="23325" y="12602"/>
                    </a:cubicBezTo>
                    <a:cubicBezTo>
                      <a:pt x="23325" y="12054"/>
                      <a:pt x="23887" y="11506"/>
                      <a:pt x="23887" y="10958"/>
                    </a:cubicBezTo>
                    <a:cubicBezTo>
                      <a:pt x="23887" y="10958"/>
                      <a:pt x="23044" y="11506"/>
                      <a:pt x="23044" y="10958"/>
                    </a:cubicBezTo>
                    <a:cubicBezTo>
                      <a:pt x="23325" y="10410"/>
                      <a:pt x="23325" y="9863"/>
                      <a:pt x="23044" y="9315"/>
                    </a:cubicBezTo>
                    <a:cubicBezTo>
                      <a:pt x="23044" y="8219"/>
                      <a:pt x="21920" y="9315"/>
                      <a:pt x="21920" y="9863"/>
                    </a:cubicBezTo>
                    <a:cubicBezTo>
                      <a:pt x="21920" y="9863"/>
                      <a:pt x="22482" y="9315"/>
                      <a:pt x="22482" y="9863"/>
                    </a:cubicBezTo>
                    <a:cubicBezTo>
                      <a:pt x="22763" y="9863"/>
                      <a:pt x="21639" y="10958"/>
                      <a:pt x="22482" y="10958"/>
                    </a:cubicBezTo>
                    <a:cubicBezTo>
                      <a:pt x="22201" y="10958"/>
                      <a:pt x="21920" y="10958"/>
                      <a:pt x="21920" y="12054"/>
                    </a:cubicBezTo>
                    <a:cubicBezTo>
                      <a:pt x="21920" y="12602"/>
                      <a:pt x="21639" y="13150"/>
                      <a:pt x="21358" y="12602"/>
                    </a:cubicBezTo>
                    <a:cubicBezTo>
                      <a:pt x="20515" y="12054"/>
                      <a:pt x="20234" y="11506"/>
                      <a:pt x="19953" y="9863"/>
                    </a:cubicBezTo>
                    <a:cubicBezTo>
                      <a:pt x="19672" y="8767"/>
                      <a:pt x="19110" y="8219"/>
                      <a:pt x="18548" y="7123"/>
                    </a:cubicBezTo>
                    <a:cubicBezTo>
                      <a:pt x="18266" y="7123"/>
                      <a:pt x="17985" y="6027"/>
                      <a:pt x="17704" y="6575"/>
                    </a:cubicBezTo>
                    <a:cubicBezTo>
                      <a:pt x="17704" y="7671"/>
                      <a:pt x="18548" y="8219"/>
                      <a:pt x="18829" y="8767"/>
                    </a:cubicBezTo>
                    <a:cubicBezTo>
                      <a:pt x="18829" y="8219"/>
                      <a:pt x="17704" y="8767"/>
                      <a:pt x="17704" y="9315"/>
                    </a:cubicBezTo>
                    <a:cubicBezTo>
                      <a:pt x="17423" y="9863"/>
                      <a:pt x="17704" y="9863"/>
                      <a:pt x="17423" y="10410"/>
                    </a:cubicBezTo>
                    <a:cubicBezTo>
                      <a:pt x="17142" y="10410"/>
                      <a:pt x="16861" y="11506"/>
                      <a:pt x="16580" y="10958"/>
                    </a:cubicBezTo>
                    <a:cubicBezTo>
                      <a:pt x="16580" y="10958"/>
                      <a:pt x="16580" y="10410"/>
                      <a:pt x="16580" y="10410"/>
                    </a:cubicBezTo>
                    <a:cubicBezTo>
                      <a:pt x="16580" y="9863"/>
                      <a:pt x="15175" y="10958"/>
                      <a:pt x="15175" y="11506"/>
                    </a:cubicBezTo>
                    <a:cubicBezTo>
                      <a:pt x="14894" y="12054"/>
                      <a:pt x="14613" y="12602"/>
                      <a:pt x="14051" y="13150"/>
                    </a:cubicBezTo>
                    <a:cubicBezTo>
                      <a:pt x="13770" y="13698"/>
                      <a:pt x="14051" y="12054"/>
                      <a:pt x="13770" y="12054"/>
                    </a:cubicBezTo>
                    <a:cubicBezTo>
                      <a:pt x="13489" y="12054"/>
                      <a:pt x="13208" y="12602"/>
                      <a:pt x="12927" y="12602"/>
                    </a:cubicBezTo>
                    <a:cubicBezTo>
                      <a:pt x="12646" y="12602"/>
                      <a:pt x="12646" y="13698"/>
                      <a:pt x="12365" y="13698"/>
                    </a:cubicBezTo>
                    <a:cubicBezTo>
                      <a:pt x="12084" y="13698"/>
                      <a:pt x="11241" y="14794"/>
                      <a:pt x="11522" y="14794"/>
                    </a:cubicBezTo>
                    <a:cubicBezTo>
                      <a:pt x="11522" y="15342"/>
                      <a:pt x="12084" y="15342"/>
                      <a:pt x="11241" y="15890"/>
                    </a:cubicBezTo>
                    <a:cubicBezTo>
                      <a:pt x="11241" y="15890"/>
                      <a:pt x="10398" y="15890"/>
                      <a:pt x="10398" y="15342"/>
                    </a:cubicBezTo>
                    <a:cubicBezTo>
                      <a:pt x="10398" y="14794"/>
                      <a:pt x="11241" y="14246"/>
                      <a:pt x="11241" y="14246"/>
                    </a:cubicBezTo>
                    <a:cubicBezTo>
                      <a:pt x="11522" y="13150"/>
                      <a:pt x="12084" y="12602"/>
                      <a:pt x="12365" y="12054"/>
                    </a:cubicBezTo>
                    <a:cubicBezTo>
                      <a:pt x="12927" y="11506"/>
                      <a:pt x="13208" y="11506"/>
                      <a:pt x="13770" y="12054"/>
                    </a:cubicBezTo>
                    <a:cubicBezTo>
                      <a:pt x="13489" y="12054"/>
                      <a:pt x="15737" y="9863"/>
                      <a:pt x="15737" y="9863"/>
                    </a:cubicBezTo>
                    <a:cubicBezTo>
                      <a:pt x="16299" y="9315"/>
                      <a:pt x="16018" y="8767"/>
                      <a:pt x="15737" y="8767"/>
                    </a:cubicBezTo>
                    <a:cubicBezTo>
                      <a:pt x="15175" y="8767"/>
                      <a:pt x="14613" y="8767"/>
                      <a:pt x="14051" y="9315"/>
                    </a:cubicBezTo>
                    <a:cubicBezTo>
                      <a:pt x="13770" y="9315"/>
                      <a:pt x="13770" y="10410"/>
                      <a:pt x="13208" y="10410"/>
                    </a:cubicBezTo>
                    <a:cubicBezTo>
                      <a:pt x="12927" y="10410"/>
                      <a:pt x="12365" y="10958"/>
                      <a:pt x="12084" y="10958"/>
                    </a:cubicBezTo>
                    <a:cubicBezTo>
                      <a:pt x="11522" y="10958"/>
                      <a:pt x="10117" y="13698"/>
                      <a:pt x="9836" y="13150"/>
                    </a:cubicBezTo>
                    <a:cubicBezTo>
                      <a:pt x="9555" y="13150"/>
                      <a:pt x="10117" y="12602"/>
                      <a:pt x="10117" y="12054"/>
                    </a:cubicBezTo>
                    <a:cubicBezTo>
                      <a:pt x="10117" y="12054"/>
                      <a:pt x="9274" y="11506"/>
                      <a:pt x="9274" y="11506"/>
                    </a:cubicBezTo>
                    <a:cubicBezTo>
                      <a:pt x="9274" y="11506"/>
                      <a:pt x="8430" y="12602"/>
                      <a:pt x="8149" y="12602"/>
                    </a:cubicBezTo>
                    <a:cubicBezTo>
                      <a:pt x="7868" y="12602"/>
                      <a:pt x="7306" y="13150"/>
                      <a:pt x="7025" y="13698"/>
                    </a:cubicBezTo>
                    <a:cubicBezTo>
                      <a:pt x="6744" y="13698"/>
                      <a:pt x="7306" y="14246"/>
                      <a:pt x="7306" y="14246"/>
                    </a:cubicBezTo>
                    <a:cubicBezTo>
                      <a:pt x="7587" y="14246"/>
                      <a:pt x="7306" y="14794"/>
                      <a:pt x="7306" y="14794"/>
                    </a:cubicBezTo>
                    <a:cubicBezTo>
                      <a:pt x="7306" y="15342"/>
                      <a:pt x="8430" y="14794"/>
                      <a:pt x="8430" y="14794"/>
                    </a:cubicBezTo>
                    <a:cubicBezTo>
                      <a:pt x="8711" y="14246"/>
                      <a:pt x="9274" y="13698"/>
                      <a:pt x="9555" y="13150"/>
                    </a:cubicBezTo>
                    <a:cubicBezTo>
                      <a:pt x="8149" y="14246"/>
                      <a:pt x="9555" y="14794"/>
                      <a:pt x="9274" y="15890"/>
                    </a:cubicBezTo>
                    <a:cubicBezTo>
                      <a:pt x="9274" y="15890"/>
                      <a:pt x="8992" y="15342"/>
                      <a:pt x="8992" y="15342"/>
                    </a:cubicBezTo>
                    <a:cubicBezTo>
                      <a:pt x="8430" y="14794"/>
                      <a:pt x="8149" y="15342"/>
                      <a:pt x="7868" y="15890"/>
                    </a:cubicBezTo>
                    <a:cubicBezTo>
                      <a:pt x="7587" y="15890"/>
                      <a:pt x="6463" y="15342"/>
                      <a:pt x="5901" y="15342"/>
                    </a:cubicBezTo>
                    <a:cubicBezTo>
                      <a:pt x="5339" y="15342"/>
                      <a:pt x="4496" y="14246"/>
                      <a:pt x="3934" y="13698"/>
                    </a:cubicBezTo>
                    <a:cubicBezTo>
                      <a:pt x="3653" y="13698"/>
                      <a:pt x="3372" y="13150"/>
                      <a:pt x="3091" y="13150"/>
                    </a:cubicBezTo>
                    <a:cubicBezTo>
                      <a:pt x="2810" y="12602"/>
                      <a:pt x="2529" y="11506"/>
                      <a:pt x="2810" y="11506"/>
                    </a:cubicBezTo>
                    <a:cubicBezTo>
                      <a:pt x="2529" y="11506"/>
                      <a:pt x="1967" y="11506"/>
                      <a:pt x="1686" y="12054"/>
                    </a:cubicBezTo>
                    <a:cubicBezTo>
                      <a:pt x="1124" y="12054"/>
                      <a:pt x="562" y="12054"/>
                      <a:pt x="0" y="11506"/>
                    </a:cubicBezTo>
                    <a:cubicBezTo>
                      <a:pt x="0" y="22465"/>
                      <a:pt x="0" y="33424"/>
                      <a:pt x="0" y="43835"/>
                    </a:cubicBezTo>
                    <a:cubicBezTo>
                      <a:pt x="0" y="46575"/>
                      <a:pt x="0" y="48767"/>
                      <a:pt x="0" y="51506"/>
                    </a:cubicBezTo>
                    <a:cubicBezTo>
                      <a:pt x="0" y="52054"/>
                      <a:pt x="0" y="52602"/>
                      <a:pt x="0" y="53150"/>
                    </a:cubicBezTo>
                    <a:cubicBezTo>
                      <a:pt x="0" y="54246"/>
                      <a:pt x="562" y="53150"/>
                      <a:pt x="843" y="53150"/>
                    </a:cubicBezTo>
                    <a:cubicBezTo>
                      <a:pt x="1405" y="53698"/>
                      <a:pt x="1405" y="53150"/>
                      <a:pt x="1967" y="53150"/>
                    </a:cubicBezTo>
                    <a:cubicBezTo>
                      <a:pt x="2529" y="53150"/>
                      <a:pt x="2529" y="53698"/>
                      <a:pt x="2810" y="54246"/>
                    </a:cubicBezTo>
                    <a:cubicBezTo>
                      <a:pt x="3091" y="55342"/>
                      <a:pt x="4496" y="58630"/>
                      <a:pt x="5058" y="58630"/>
                    </a:cubicBezTo>
                    <a:cubicBezTo>
                      <a:pt x="5339" y="58630"/>
                      <a:pt x="5901" y="58082"/>
                      <a:pt x="6182" y="57534"/>
                    </a:cubicBezTo>
                    <a:cubicBezTo>
                      <a:pt x="6463" y="56986"/>
                      <a:pt x="6182" y="56438"/>
                      <a:pt x="6463" y="55890"/>
                    </a:cubicBezTo>
                    <a:cubicBezTo>
                      <a:pt x="6744" y="55890"/>
                      <a:pt x="7868" y="55342"/>
                      <a:pt x="7868" y="55890"/>
                    </a:cubicBezTo>
                    <a:cubicBezTo>
                      <a:pt x="8430" y="56986"/>
                      <a:pt x="8992" y="57534"/>
                      <a:pt x="9274" y="58630"/>
                    </a:cubicBezTo>
                    <a:cubicBezTo>
                      <a:pt x="9836" y="59726"/>
                      <a:pt x="10398" y="60273"/>
                      <a:pt x="10679" y="61369"/>
                    </a:cubicBezTo>
                    <a:cubicBezTo>
                      <a:pt x="10960" y="61917"/>
                      <a:pt x="10960" y="62465"/>
                      <a:pt x="11241" y="63561"/>
                    </a:cubicBezTo>
                    <a:cubicBezTo>
                      <a:pt x="11803" y="64657"/>
                      <a:pt x="12084" y="66849"/>
                      <a:pt x="12927" y="67945"/>
                    </a:cubicBezTo>
                    <a:cubicBezTo>
                      <a:pt x="13489" y="69041"/>
                      <a:pt x="14613" y="69589"/>
                      <a:pt x="15175" y="70136"/>
                    </a:cubicBezTo>
                    <a:cubicBezTo>
                      <a:pt x="15737" y="70684"/>
                      <a:pt x="14894" y="71232"/>
                      <a:pt x="15175" y="72328"/>
                    </a:cubicBezTo>
                    <a:cubicBezTo>
                      <a:pt x="15456" y="72328"/>
                      <a:pt x="15737" y="72328"/>
                      <a:pt x="15737" y="72876"/>
                    </a:cubicBezTo>
                    <a:cubicBezTo>
                      <a:pt x="15737" y="72876"/>
                      <a:pt x="15456" y="74520"/>
                      <a:pt x="15737" y="73972"/>
                    </a:cubicBezTo>
                    <a:cubicBezTo>
                      <a:pt x="15456" y="74520"/>
                      <a:pt x="14894" y="74520"/>
                      <a:pt x="14894" y="75616"/>
                    </a:cubicBezTo>
                    <a:cubicBezTo>
                      <a:pt x="14613" y="76164"/>
                      <a:pt x="15456" y="77260"/>
                      <a:pt x="15737" y="77260"/>
                    </a:cubicBezTo>
                    <a:cubicBezTo>
                      <a:pt x="15737" y="77260"/>
                      <a:pt x="15175" y="78356"/>
                      <a:pt x="15175" y="78356"/>
                    </a:cubicBezTo>
                    <a:cubicBezTo>
                      <a:pt x="15175" y="78356"/>
                      <a:pt x="14894" y="77808"/>
                      <a:pt x="14894" y="77260"/>
                    </a:cubicBezTo>
                    <a:cubicBezTo>
                      <a:pt x="14613" y="77260"/>
                      <a:pt x="14894" y="78356"/>
                      <a:pt x="14894" y="78356"/>
                    </a:cubicBezTo>
                    <a:cubicBezTo>
                      <a:pt x="15175" y="78904"/>
                      <a:pt x="14894" y="79452"/>
                      <a:pt x="15175" y="80000"/>
                    </a:cubicBezTo>
                    <a:cubicBezTo>
                      <a:pt x="15456" y="81095"/>
                      <a:pt x="15456" y="81095"/>
                      <a:pt x="16018" y="80547"/>
                    </a:cubicBezTo>
                    <a:cubicBezTo>
                      <a:pt x="16018" y="80547"/>
                      <a:pt x="16299" y="80547"/>
                      <a:pt x="16299" y="80547"/>
                    </a:cubicBezTo>
                    <a:cubicBezTo>
                      <a:pt x="16580" y="80547"/>
                      <a:pt x="16580" y="79452"/>
                      <a:pt x="16580" y="79452"/>
                    </a:cubicBezTo>
                    <a:cubicBezTo>
                      <a:pt x="16580" y="79452"/>
                      <a:pt x="16861" y="80547"/>
                      <a:pt x="17142" y="80547"/>
                    </a:cubicBezTo>
                    <a:cubicBezTo>
                      <a:pt x="17142" y="80547"/>
                      <a:pt x="16861" y="81643"/>
                      <a:pt x="16861" y="82191"/>
                    </a:cubicBezTo>
                    <a:cubicBezTo>
                      <a:pt x="16580" y="82739"/>
                      <a:pt x="16580" y="83287"/>
                      <a:pt x="17142" y="82739"/>
                    </a:cubicBezTo>
                    <a:cubicBezTo>
                      <a:pt x="17142" y="82191"/>
                      <a:pt x="17423" y="82191"/>
                      <a:pt x="17423" y="82191"/>
                    </a:cubicBezTo>
                    <a:cubicBezTo>
                      <a:pt x="17704" y="82191"/>
                      <a:pt x="17704" y="81643"/>
                      <a:pt x="17704" y="81643"/>
                    </a:cubicBezTo>
                    <a:cubicBezTo>
                      <a:pt x="18266" y="81095"/>
                      <a:pt x="17985" y="82739"/>
                      <a:pt x="17985" y="83287"/>
                    </a:cubicBezTo>
                    <a:cubicBezTo>
                      <a:pt x="17985" y="83835"/>
                      <a:pt x="18266" y="84383"/>
                      <a:pt x="18548" y="84383"/>
                    </a:cubicBezTo>
                    <a:cubicBezTo>
                      <a:pt x="18829" y="84383"/>
                      <a:pt x="19110" y="83287"/>
                      <a:pt x="19391" y="83287"/>
                    </a:cubicBezTo>
                    <a:cubicBezTo>
                      <a:pt x="19391" y="83287"/>
                      <a:pt x="19110" y="83835"/>
                      <a:pt x="19110" y="83835"/>
                    </a:cubicBezTo>
                    <a:cubicBezTo>
                      <a:pt x="19110" y="83835"/>
                      <a:pt x="19672" y="84383"/>
                      <a:pt x="19672" y="84383"/>
                    </a:cubicBezTo>
                    <a:cubicBezTo>
                      <a:pt x="19672" y="84383"/>
                      <a:pt x="17704" y="85479"/>
                      <a:pt x="18548" y="86575"/>
                    </a:cubicBezTo>
                    <a:cubicBezTo>
                      <a:pt x="18548" y="86575"/>
                      <a:pt x="20234" y="86027"/>
                      <a:pt x="19953" y="86575"/>
                    </a:cubicBezTo>
                    <a:cubicBezTo>
                      <a:pt x="19953" y="86575"/>
                      <a:pt x="18548" y="86575"/>
                      <a:pt x="18829" y="87671"/>
                    </a:cubicBezTo>
                    <a:cubicBezTo>
                      <a:pt x="18829" y="87671"/>
                      <a:pt x="19391" y="87671"/>
                      <a:pt x="19391" y="87671"/>
                    </a:cubicBezTo>
                    <a:cubicBezTo>
                      <a:pt x="19110" y="88219"/>
                      <a:pt x="18548" y="88219"/>
                      <a:pt x="18829" y="88767"/>
                    </a:cubicBezTo>
                    <a:cubicBezTo>
                      <a:pt x="19391" y="89315"/>
                      <a:pt x="19953" y="89315"/>
                      <a:pt x="20234" y="89315"/>
                    </a:cubicBezTo>
                    <a:cubicBezTo>
                      <a:pt x="20796" y="89315"/>
                      <a:pt x="20515" y="89863"/>
                      <a:pt x="20796" y="89863"/>
                    </a:cubicBezTo>
                    <a:cubicBezTo>
                      <a:pt x="21358" y="90410"/>
                      <a:pt x="21358" y="88767"/>
                      <a:pt x="21639" y="88767"/>
                    </a:cubicBezTo>
                    <a:cubicBezTo>
                      <a:pt x="21920" y="88767"/>
                      <a:pt x="21639" y="89863"/>
                      <a:pt x="21639" y="89863"/>
                    </a:cubicBezTo>
                    <a:cubicBezTo>
                      <a:pt x="21358" y="90410"/>
                      <a:pt x="21358" y="90410"/>
                      <a:pt x="21639" y="90958"/>
                    </a:cubicBezTo>
                    <a:cubicBezTo>
                      <a:pt x="22482" y="92054"/>
                      <a:pt x="22763" y="89315"/>
                      <a:pt x="22763" y="89315"/>
                    </a:cubicBezTo>
                    <a:cubicBezTo>
                      <a:pt x="22763" y="89315"/>
                      <a:pt x="22763" y="90958"/>
                      <a:pt x="22482" y="90958"/>
                    </a:cubicBezTo>
                    <a:cubicBezTo>
                      <a:pt x="22482" y="91506"/>
                      <a:pt x="23044" y="90958"/>
                      <a:pt x="23325" y="90958"/>
                    </a:cubicBezTo>
                    <a:cubicBezTo>
                      <a:pt x="23044" y="92054"/>
                      <a:pt x="22763" y="92602"/>
                      <a:pt x="23325" y="93150"/>
                    </a:cubicBezTo>
                    <a:cubicBezTo>
                      <a:pt x="23887" y="93698"/>
                      <a:pt x="24168" y="92054"/>
                      <a:pt x="24168" y="92054"/>
                    </a:cubicBezTo>
                    <a:cubicBezTo>
                      <a:pt x="24168" y="92054"/>
                      <a:pt x="24168" y="92602"/>
                      <a:pt x="24168" y="93150"/>
                    </a:cubicBezTo>
                    <a:cubicBezTo>
                      <a:pt x="24449" y="94246"/>
                      <a:pt x="24168" y="93698"/>
                      <a:pt x="23887" y="93698"/>
                    </a:cubicBezTo>
                    <a:cubicBezTo>
                      <a:pt x="23606" y="94246"/>
                      <a:pt x="25292" y="94794"/>
                      <a:pt x="25011" y="93698"/>
                    </a:cubicBezTo>
                    <a:cubicBezTo>
                      <a:pt x="25573" y="95342"/>
                      <a:pt x="25292" y="96438"/>
                      <a:pt x="26416" y="96438"/>
                    </a:cubicBezTo>
                    <a:cubicBezTo>
                      <a:pt x="27259" y="96438"/>
                      <a:pt x="27822" y="96438"/>
                      <a:pt x="28665" y="96438"/>
                    </a:cubicBezTo>
                    <a:cubicBezTo>
                      <a:pt x="31756" y="96438"/>
                      <a:pt x="34566" y="96438"/>
                      <a:pt x="37377" y="96438"/>
                    </a:cubicBezTo>
                    <a:cubicBezTo>
                      <a:pt x="44402" y="96438"/>
                      <a:pt x="51428" y="96438"/>
                      <a:pt x="58454" y="96438"/>
                    </a:cubicBezTo>
                    <a:cubicBezTo>
                      <a:pt x="59859" y="96438"/>
                      <a:pt x="61264" y="96438"/>
                      <a:pt x="62669" y="96438"/>
                    </a:cubicBezTo>
                    <a:cubicBezTo>
                      <a:pt x="62950" y="96438"/>
                      <a:pt x="64355" y="96986"/>
                      <a:pt x="64355" y="95342"/>
                    </a:cubicBezTo>
                    <a:close/>
                    <a:moveTo>
                      <a:pt x="31475" y="29589"/>
                    </a:moveTo>
                    <a:cubicBezTo>
                      <a:pt x="30913" y="29589"/>
                      <a:pt x="30351" y="29041"/>
                      <a:pt x="29789" y="29589"/>
                    </a:cubicBezTo>
                    <a:cubicBezTo>
                      <a:pt x="29227" y="31232"/>
                      <a:pt x="30351" y="30684"/>
                      <a:pt x="30351" y="31232"/>
                    </a:cubicBezTo>
                    <a:cubicBezTo>
                      <a:pt x="30351" y="30684"/>
                      <a:pt x="28103" y="32876"/>
                      <a:pt x="28103" y="32876"/>
                    </a:cubicBezTo>
                    <a:cubicBezTo>
                      <a:pt x="27540" y="32328"/>
                      <a:pt x="30070" y="29041"/>
                      <a:pt x="27822" y="30684"/>
                    </a:cubicBezTo>
                    <a:cubicBezTo>
                      <a:pt x="27540" y="30684"/>
                      <a:pt x="27259" y="31232"/>
                      <a:pt x="27259" y="31232"/>
                    </a:cubicBezTo>
                    <a:cubicBezTo>
                      <a:pt x="26978" y="31780"/>
                      <a:pt x="27259" y="32328"/>
                      <a:pt x="26978" y="32876"/>
                    </a:cubicBezTo>
                    <a:cubicBezTo>
                      <a:pt x="26697" y="32876"/>
                      <a:pt x="24730" y="32328"/>
                      <a:pt x="24730" y="32328"/>
                    </a:cubicBezTo>
                    <a:cubicBezTo>
                      <a:pt x="24730" y="31780"/>
                      <a:pt x="25573" y="32328"/>
                      <a:pt x="25573" y="31780"/>
                    </a:cubicBezTo>
                    <a:cubicBezTo>
                      <a:pt x="25854" y="31232"/>
                      <a:pt x="25573" y="31232"/>
                      <a:pt x="25854" y="30684"/>
                    </a:cubicBezTo>
                    <a:cubicBezTo>
                      <a:pt x="25854" y="30136"/>
                      <a:pt x="26416" y="29589"/>
                      <a:pt x="26416" y="29589"/>
                    </a:cubicBezTo>
                    <a:cubicBezTo>
                      <a:pt x="26416" y="29041"/>
                      <a:pt x="25573" y="28493"/>
                      <a:pt x="26416" y="28493"/>
                    </a:cubicBezTo>
                    <a:cubicBezTo>
                      <a:pt x="26416" y="28493"/>
                      <a:pt x="27540" y="29041"/>
                      <a:pt x="27540" y="28493"/>
                    </a:cubicBezTo>
                    <a:cubicBezTo>
                      <a:pt x="27540" y="27945"/>
                      <a:pt x="26135" y="27397"/>
                      <a:pt x="25854" y="27397"/>
                    </a:cubicBezTo>
                    <a:cubicBezTo>
                      <a:pt x="25573" y="27397"/>
                      <a:pt x="25011" y="27945"/>
                      <a:pt x="24449" y="27945"/>
                    </a:cubicBezTo>
                    <a:cubicBezTo>
                      <a:pt x="24168" y="27945"/>
                      <a:pt x="23606" y="27397"/>
                      <a:pt x="23044" y="27945"/>
                    </a:cubicBezTo>
                    <a:cubicBezTo>
                      <a:pt x="22763" y="27945"/>
                      <a:pt x="22201" y="29041"/>
                      <a:pt x="22482" y="27945"/>
                    </a:cubicBezTo>
                    <a:cubicBezTo>
                      <a:pt x="22763" y="26849"/>
                      <a:pt x="23325" y="27397"/>
                      <a:pt x="23606" y="26849"/>
                    </a:cubicBezTo>
                    <a:cubicBezTo>
                      <a:pt x="24168" y="26849"/>
                      <a:pt x="25011" y="26301"/>
                      <a:pt x="25573" y="25753"/>
                    </a:cubicBezTo>
                    <a:cubicBezTo>
                      <a:pt x="26697" y="25205"/>
                      <a:pt x="27822" y="25205"/>
                      <a:pt x="28665" y="24109"/>
                    </a:cubicBezTo>
                    <a:cubicBezTo>
                      <a:pt x="29227" y="24109"/>
                      <a:pt x="30070" y="23561"/>
                      <a:pt x="30351" y="24657"/>
                    </a:cubicBezTo>
                    <a:cubicBezTo>
                      <a:pt x="30632" y="25205"/>
                      <a:pt x="29508" y="25753"/>
                      <a:pt x="29227" y="26301"/>
                    </a:cubicBezTo>
                    <a:cubicBezTo>
                      <a:pt x="28665" y="26849"/>
                      <a:pt x="30913" y="26849"/>
                      <a:pt x="31194" y="26849"/>
                    </a:cubicBezTo>
                    <a:cubicBezTo>
                      <a:pt x="31194" y="26849"/>
                      <a:pt x="31756" y="26849"/>
                      <a:pt x="31756" y="26849"/>
                    </a:cubicBezTo>
                    <a:cubicBezTo>
                      <a:pt x="32037" y="26301"/>
                      <a:pt x="32599" y="25205"/>
                      <a:pt x="32880" y="25753"/>
                    </a:cubicBezTo>
                    <a:cubicBezTo>
                      <a:pt x="33161" y="26301"/>
                      <a:pt x="31756" y="29589"/>
                      <a:pt x="31475" y="29589"/>
                    </a:cubicBezTo>
                    <a:cubicBezTo>
                      <a:pt x="30913" y="29589"/>
                      <a:pt x="32037" y="29589"/>
                      <a:pt x="31475" y="29589"/>
                    </a:cubicBezTo>
                    <a:close/>
                    <a:moveTo>
                      <a:pt x="44121" y="42739"/>
                    </a:moveTo>
                    <a:cubicBezTo>
                      <a:pt x="44121" y="42739"/>
                      <a:pt x="42716" y="42739"/>
                      <a:pt x="42997" y="42739"/>
                    </a:cubicBezTo>
                    <a:cubicBezTo>
                      <a:pt x="42997" y="43287"/>
                      <a:pt x="43559" y="42739"/>
                      <a:pt x="43559" y="43287"/>
                    </a:cubicBezTo>
                    <a:cubicBezTo>
                      <a:pt x="43559" y="43835"/>
                      <a:pt x="42435" y="44383"/>
                      <a:pt x="42154" y="44383"/>
                    </a:cubicBezTo>
                    <a:cubicBezTo>
                      <a:pt x="41592" y="44383"/>
                      <a:pt x="41311" y="45479"/>
                      <a:pt x="40749" y="46027"/>
                    </a:cubicBezTo>
                    <a:cubicBezTo>
                      <a:pt x="40749" y="46027"/>
                      <a:pt x="39625" y="46027"/>
                      <a:pt x="39906" y="46575"/>
                    </a:cubicBezTo>
                    <a:cubicBezTo>
                      <a:pt x="39906" y="47123"/>
                      <a:pt x="40749" y="47123"/>
                      <a:pt x="39906" y="48219"/>
                    </a:cubicBezTo>
                    <a:cubicBezTo>
                      <a:pt x="39625" y="48219"/>
                      <a:pt x="38501" y="48219"/>
                      <a:pt x="38501" y="48767"/>
                    </a:cubicBezTo>
                    <a:cubicBezTo>
                      <a:pt x="38220" y="48767"/>
                      <a:pt x="38501" y="49315"/>
                      <a:pt x="38501" y="49315"/>
                    </a:cubicBezTo>
                    <a:cubicBezTo>
                      <a:pt x="38501" y="50410"/>
                      <a:pt x="37939" y="50410"/>
                      <a:pt x="37658" y="50410"/>
                    </a:cubicBezTo>
                    <a:cubicBezTo>
                      <a:pt x="36814" y="50958"/>
                      <a:pt x="35971" y="50958"/>
                      <a:pt x="35128" y="50958"/>
                    </a:cubicBezTo>
                    <a:cubicBezTo>
                      <a:pt x="35128" y="50958"/>
                      <a:pt x="33723" y="49315"/>
                      <a:pt x="33723" y="49315"/>
                    </a:cubicBezTo>
                    <a:cubicBezTo>
                      <a:pt x="34285" y="48767"/>
                      <a:pt x="35128" y="49315"/>
                      <a:pt x="35409" y="48767"/>
                    </a:cubicBezTo>
                    <a:cubicBezTo>
                      <a:pt x="35690" y="48767"/>
                      <a:pt x="35409" y="47671"/>
                      <a:pt x="35690" y="47671"/>
                    </a:cubicBezTo>
                    <a:cubicBezTo>
                      <a:pt x="35971" y="46575"/>
                      <a:pt x="36533" y="47123"/>
                      <a:pt x="36814" y="46575"/>
                    </a:cubicBezTo>
                    <a:cubicBezTo>
                      <a:pt x="37096" y="46575"/>
                      <a:pt x="36533" y="45479"/>
                      <a:pt x="36533" y="45479"/>
                    </a:cubicBezTo>
                    <a:cubicBezTo>
                      <a:pt x="35971" y="44931"/>
                      <a:pt x="35971" y="44931"/>
                      <a:pt x="35971" y="44383"/>
                    </a:cubicBezTo>
                    <a:cubicBezTo>
                      <a:pt x="35971" y="43287"/>
                      <a:pt x="35409" y="43835"/>
                      <a:pt x="35409" y="43287"/>
                    </a:cubicBezTo>
                    <a:cubicBezTo>
                      <a:pt x="35128" y="42739"/>
                      <a:pt x="35971" y="43287"/>
                      <a:pt x="35971" y="43287"/>
                    </a:cubicBezTo>
                    <a:cubicBezTo>
                      <a:pt x="36814" y="43835"/>
                      <a:pt x="37658" y="44383"/>
                      <a:pt x="38220" y="44931"/>
                    </a:cubicBezTo>
                    <a:cubicBezTo>
                      <a:pt x="38782" y="46027"/>
                      <a:pt x="39906" y="45479"/>
                      <a:pt x="40468" y="44931"/>
                    </a:cubicBezTo>
                    <a:cubicBezTo>
                      <a:pt x="41311" y="44383"/>
                      <a:pt x="41592" y="42739"/>
                      <a:pt x="42716" y="42191"/>
                    </a:cubicBezTo>
                    <a:cubicBezTo>
                      <a:pt x="42997" y="41643"/>
                      <a:pt x="43559" y="41643"/>
                      <a:pt x="44121" y="42191"/>
                    </a:cubicBezTo>
                    <a:cubicBezTo>
                      <a:pt x="44121" y="42191"/>
                      <a:pt x="44964" y="42739"/>
                      <a:pt x="44964" y="42739"/>
                    </a:cubicBezTo>
                    <a:cubicBezTo>
                      <a:pt x="44964" y="42739"/>
                      <a:pt x="44402" y="42739"/>
                      <a:pt x="44121" y="42739"/>
                    </a:cubicBezTo>
                    <a:close/>
                    <a:moveTo>
                      <a:pt x="62388" y="90410"/>
                    </a:moveTo>
                    <a:cubicBezTo>
                      <a:pt x="62107" y="91506"/>
                      <a:pt x="61545" y="89315"/>
                      <a:pt x="61545" y="88767"/>
                    </a:cubicBezTo>
                    <a:cubicBezTo>
                      <a:pt x="61545" y="87671"/>
                      <a:pt x="62107" y="87123"/>
                      <a:pt x="62107" y="86027"/>
                    </a:cubicBezTo>
                    <a:cubicBezTo>
                      <a:pt x="61826" y="85479"/>
                      <a:pt x="61545" y="87123"/>
                      <a:pt x="61264" y="86575"/>
                    </a:cubicBezTo>
                    <a:cubicBezTo>
                      <a:pt x="61264" y="86027"/>
                      <a:pt x="61264" y="84383"/>
                      <a:pt x="60702" y="84383"/>
                    </a:cubicBezTo>
                    <a:cubicBezTo>
                      <a:pt x="60702" y="84383"/>
                      <a:pt x="60702" y="85479"/>
                      <a:pt x="60421" y="85479"/>
                    </a:cubicBezTo>
                    <a:cubicBezTo>
                      <a:pt x="60140" y="84931"/>
                      <a:pt x="60140" y="84383"/>
                      <a:pt x="59859" y="83835"/>
                    </a:cubicBezTo>
                    <a:cubicBezTo>
                      <a:pt x="59578" y="83287"/>
                      <a:pt x="59297" y="82739"/>
                      <a:pt x="59016" y="82191"/>
                    </a:cubicBezTo>
                    <a:cubicBezTo>
                      <a:pt x="58735" y="81643"/>
                      <a:pt x="59578" y="81643"/>
                      <a:pt x="59578" y="81095"/>
                    </a:cubicBezTo>
                    <a:cubicBezTo>
                      <a:pt x="59297" y="80547"/>
                      <a:pt x="58735" y="81095"/>
                      <a:pt x="58735" y="80547"/>
                    </a:cubicBezTo>
                    <a:cubicBezTo>
                      <a:pt x="58735" y="80000"/>
                      <a:pt x="59016" y="78356"/>
                      <a:pt x="59016" y="77808"/>
                    </a:cubicBezTo>
                    <a:cubicBezTo>
                      <a:pt x="59578" y="76712"/>
                      <a:pt x="60983" y="80547"/>
                      <a:pt x="60983" y="81095"/>
                    </a:cubicBezTo>
                    <a:cubicBezTo>
                      <a:pt x="61264" y="82191"/>
                      <a:pt x="61545" y="82739"/>
                      <a:pt x="61545" y="83835"/>
                    </a:cubicBezTo>
                    <a:cubicBezTo>
                      <a:pt x="61826" y="84931"/>
                      <a:pt x="61826" y="84383"/>
                      <a:pt x="62107" y="85479"/>
                    </a:cubicBezTo>
                    <a:cubicBezTo>
                      <a:pt x="62107" y="86027"/>
                      <a:pt x="62388" y="86575"/>
                      <a:pt x="62388" y="87123"/>
                    </a:cubicBezTo>
                    <a:cubicBezTo>
                      <a:pt x="62669" y="88219"/>
                      <a:pt x="62388" y="89315"/>
                      <a:pt x="62388" y="90410"/>
                    </a:cubicBezTo>
                    <a:cubicBezTo>
                      <a:pt x="62107" y="90958"/>
                      <a:pt x="62388" y="89863"/>
                      <a:pt x="62388" y="9041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5" name="Shape 2520">
                <a:extLst>
                  <a:ext uri="{FF2B5EF4-FFF2-40B4-BE49-F238E27FC236}">
                    <a16:creationId xmlns:a16="http://schemas.microsoft.com/office/drawing/2014/main" id="{3811291F-AE81-3A7A-DB85-926ABDAFE941}"/>
                  </a:ext>
                  <a:ext uri="{C183D7F6-B498-43B3-948B-1728B52AA6E4}">
                    <adec:decorative xmlns:adec="http://schemas.microsoft.com/office/drawing/2017/decorative" val="1"/>
                  </a:ext>
                </a:extLst>
              </p:cNvPr>
              <p:cNvSpPr/>
              <p:nvPr/>
            </p:nvSpPr>
            <p:spPr>
              <a:xfrm>
                <a:off x="9814535" y="4495982"/>
                <a:ext cx="35447" cy="32552"/>
              </a:xfrm>
              <a:custGeom>
                <a:avLst/>
                <a:gdLst/>
                <a:ahLst/>
                <a:cxnLst/>
                <a:rect l="0" t="0" r="0" b="0"/>
                <a:pathLst>
                  <a:path w="120000" h="120000" extrusionOk="0">
                    <a:moveTo>
                      <a:pt x="108000" y="0"/>
                    </a:moveTo>
                    <a:cubicBezTo>
                      <a:pt x="84000" y="13333"/>
                      <a:pt x="0" y="53333"/>
                      <a:pt x="24000" y="93333"/>
                    </a:cubicBezTo>
                    <a:cubicBezTo>
                      <a:pt x="48000" y="120000"/>
                      <a:pt x="108000" y="40000"/>
                      <a:pt x="120000" y="40000"/>
                    </a:cubicBezTo>
                    <a:cubicBezTo>
                      <a:pt x="120000" y="26666"/>
                      <a:pt x="108000" y="13333"/>
                      <a:pt x="108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6" name="Shape 2521">
                <a:extLst>
                  <a:ext uri="{FF2B5EF4-FFF2-40B4-BE49-F238E27FC236}">
                    <a16:creationId xmlns:a16="http://schemas.microsoft.com/office/drawing/2014/main" id="{5E47A9BF-7673-60E3-DEB3-EEAB5317F885}"/>
                  </a:ext>
                  <a:ext uri="{C183D7F6-B498-43B3-948B-1728B52AA6E4}">
                    <adec:decorative xmlns:adec="http://schemas.microsoft.com/office/drawing/2017/decorative" val="1"/>
                  </a:ext>
                </a:extLst>
              </p:cNvPr>
              <p:cNvSpPr/>
              <p:nvPr/>
            </p:nvSpPr>
            <p:spPr>
              <a:xfrm>
                <a:off x="9842892" y="4488470"/>
                <a:ext cx="44899" cy="17528"/>
              </a:xfrm>
              <a:custGeom>
                <a:avLst/>
                <a:gdLst/>
                <a:ahLst/>
                <a:cxnLst/>
                <a:rect l="0" t="0" r="0" b="0"/>
                <a:pathLst>
                  <a:path w="120000" h="120000" extrusionOk="0">
                    <a:moveTo>
                      <a:pt x="110769" y="0"/>
                    </a:moveTo>
                    <a:cubicBezTo>
                      <a:pt x="120000" y="0"/>
                      <a:pt x="64615" y="0"/>
                      <a:pt x="64615" y="0"/>
                    </a:cubicBezTo>
                    <a:cubicBezTo>
                      <a:pt x="55384" y="0"/>
                      <a:pt x="0" y="24000"/>
                      <a:pt x="9230" y="48000"/>
                    </a:cubicBezTo>
                    <a:cubicBezTo>
                      <a:pt x="27692" y="120000"/>
                      <a:pt x="18461" y="120000"/>
                      <a:pt x="46153" y="72000"/>
                    </a:cubicBezTo>
                    <a:cubicBezTo>
                      <a:pt x="73846" y="48000"/>
                      <a:pt x="92307" y="48000"/>
                      <a:pt x="110769"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7" name="Shape 2522">
                <a:extLst>
                  <a:ext uri="{FF2B5EF4-FFF2-40B4-BE49-F238E27FC236}">
                    <a16:creationId xmlns:a16="http://schemas.microsoft.com/office/drawing/2014/main" id="{F2908261-2F3F-3169-ADDC-C4D5422698B2}"/>
                  </a:ext>
                  <a:ext uri="{C183D7F6-B498-43B3-948B-1728B52AA6E4}">
                    <adec:decorative xmlns:adec="http://schemas.microsoft.com/office/drawing/2017/decorative" val="1"/>
                  </a:ext>
                </a:extLst>
              </p:cNvPr>
              <p:cNvSpPr/>
              <p:nvPr/>
            </p:nvSpPr>
            <p:spPr>
              <a:xfrm>
                <a:off x="7933492" y="3296582"/>
                <a:ext cx="107522" cy="62600"/>
              </a:xfrm>
              <a:custGeom>
                <a:avLst/>
                <a:gdLst/>
                <a:ahLst/>
                <a:cxnLst/>
                <a:rect l="0" t="0" r="0" b="0"/>
                <a:pathLst>
                  <a:path w="120000" h="120000" extrusionOk="0">
                    <a:moveTo>
                      <a:pt x="38709" y="120000"/>
                    </a:moveTo>
                    <a:cubicBezTo>
                      <a:pt x="46451" y="120000"/>
                      <a:pt x="42580" y="98823"/>
                      <a:pt x="50322" y="98823"/>
                    </a:cubicBezTo>
                    <a:cubicBezTo>
                      <a:pt x="58064" y="98823"/>
                      <a:pt x="61935" y="112941"/>
                      <a:pt x="69677" y="112941"/>
                    </a:cubicBezTo>
                    <a:cubicBezTo>
                      <a:pt x="73548" y="112941"/>
                      <a:pt x="77419" y="112941"/>
                      <a:pt x="81290" y="112941"/>
                    </a:cubicBezTo>
                    <a:cubicBezTo>
                      <a:pt x="85161" y="112941"/>
                      <a:pt x="89032" y="105882"/>
                      <a:pt x="89032" y="105882"/>
                    </a:cubicBezTo>
                    <a:cubicBezTo>
                      <a:pt x="100645" y="98823"/>
                      <a:pt x="104516" y="91764"/>
                      <a:pt x="112258" y="77647"/>
                    </a:cubicBezTo>
                    <a:cubicBezTo>
                      <a:pt x="120000" y="63529"/>
                      <a:pt x="112258" y="56470"/>
                      <a:pt x="104516" y="49411"/>
                    </a:cubicBezTo>
                    <a:cubicBezTo>
                      <a:pt x="96774" y="42352"/>
                      <a:pt x="85161" y="21176"/>
                      <a:pt x="81290" y="35294"/>
                    </a:cubicBezTo>
                    <a:cubicBezTo>
                      <a:pt x="73548" y="56470"/>
                      <a:pt x="69677" y="28235"/>
                      <a:pt x="65806" y="21176"/>
                    </a:cubicBezTo>
                    <a:cubicBezTo>
                      <a:pt x="61935" y="14117"/>
                      <a:pt x="50322" y="21176"/>
                      <a:pt x="50322" y="0"/>
                    </a:cubicBezTo>
                    <a:cubicBezTo>
                      <a:pt x="50322" y="7058"/>
                      <a:pt x="46451" y="21176"/>
                      <a:pt x="42580" y="14117"/>
                    </a:cubicBezTo>
                    <a:cubicBezTo>
                      <a:pt x="34838" y="0"/>
                      <a:pt x="34838" y="0"/>
                      <a:pt x="30967" y="14117"/>
                    </a:cubicBezTo>
                    <a:cubicBezTo>
                      <a:pt x="27096" y="21176"/>
                      <a:pt x="0" y="35294"/>
                      <a:pt x="0" y="42352"/>
                    </a:cubicBezTo>
                    <a:cubicBezTo>
                      <a:pt x="0" y="42352"/>
                      <a:pt x="3870" y="63529"/>
                      <a:pt x="7741" y="70588"/>
                    </a:cubicBezTo>
                    <a:cubicBezTo>
                      <a:pt x="7741" y="77647"/>
                      <a:pt x="11612" y="84705"/>
                      <a:pt x="15483" y="91764"/>
                    </a:cubicBezTo>
                    <a:cubicBezTo>
                      <a:pt x="23225" y="98823"/>
                      <a:pt x="30967" y="120000"/>
                      <a:pt x="38709"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8" name="Shape 2523">
                <a:extLst>
                  <a:ext uri="{FF2B5EF4-FFF2-40B4-BE49-F238E27FC236}">
                    <a16:creationId xmlns:a16="http://schemas.microsoft.com/office/drawing/2014/main" id="{B0D57158-9D60-FB72-7393-7344BC112B81}"/>
                  </a:ext>
                  <a:ext uri="{C183D7F6-B498-43B3-948B-1728B52AA6E4}">
                    <adec:decorative xmlns:adec="http://schemas.microsoft.com/office/drawing/2017/decorative" val="1"/>
                  </a:ext>
                </a:extLst>
              </p:cNvPr>
              <p:cNvSpPr/>
              <p:nvPr/>
            </p:nvSpPr>
            <p:spPr>
              <a:xfrm>
                <a:off x="7885048" y="3347914"/>
                <a:ext cx="128789" cy="58843"/>
              </a:xfrm>
              <a:custGeom>
                <a:avLst/>
                <a:gdLst/>
                <a:ahLst/>
                <a:cxnLst/>
                <a:rect l="0" t="0" r="0" b="0"/>
                <a:pathLst>
                  <a:path w="120000" h="120000" extrusionOk="0">
                    <a:moveTo>
                      <a:pt x="103783" y="15000"/>
                    </a:moveTo>
                    <a:cubicBezTo>
                      <a:pt x="97297" y="15000"/>
                      <a:pt x="90810" y="0"/>
                      <a:pt x="87567" y="0"/>
                    </a:cubicBezTo>
                    <a:cubicBezTo>
                      <a:pt x="81081" y="0"/>
                      <a:pt x="84324" y="22500"/>
                      <a:pt x="77837" y="22500"/>
                    </a:cubicBezTo>
                    <a:cubicBezTo>
                      <a:pt x="71351" y="22500"/>
                      <a:pt x="71351" y="15000"/>
                      <a:pt x="64864" y="22500"/>
                    </a:cubicBezTo>
                    <a:cubicBezTo>
                      <a:pt x="64864" y="22500"/>
                      <a:pt x="51891" y="45000"/>
                      <a:pt x="55135" y="52500"/>
                    </a:cubicBezTo>
                    <a:cubicBezTo>
                      <a:pt x="55135" y="60000"/>
                      <a:pt x="61621" y="75000"/>
                      <a:pt x="51891" y="67500"/>
                    </a:cubicBezTo>
                    <a:cubicBezTo>
                      <a:pt x="48648" y="67500"/>
                      <a:pt x="45405" y="60000"/>
                      <a:pt x="42162" y="67500"/>
                    </a:cubicBezTo>
                    <a:cubicBezTo>
                      <a:pt x="38918" y="67500"/>
                      <a:pt x="32432" y="75000"/>
                      <a:pt x="29189" y="75000"/>
                    </a:cubicBezTo>
                    <a:cubicBezTo>
                      <a:pt x="22702" y="75000"/>
                      <a:pt x="19459" y="60000"/>
                      <a:pt x="16216" y="82500"/>
                    </a:cubicBezTo>
                    <a:cubicBezTo>
                      <a:pt x="16216" y="82500"/>
                      <a:pt x="3243" y="67500"/>
                      <a:pt x="0" y="67500"/>
                    </a:cubicBezTo>
                    <a:cubicBezTo>
                      <a:pt x="0" y="82500"/>
                      <a:pt x="3243" y="90000"/>
                      <a:pt x="12972" y="97500"/>
                    </a:cubicBezTo>
                    <a:cubicBezTo>
                      <a:pt x="16216" y="97500"/>
                      <a:pt x="16216" y="97500"/>
                      <a:pt x="19459" y="97500"/>
                    </a:cubicBezTo>
                    <a:cubicBezTo>
                      <a:pt x="22702" y="97500"/>
                      <a:pt x="22702" y="112500"/>
                      <a:pt x="25945" y="105000"/>
                    </a:cubicBezTo>
                    <a:cubicBezTo>
                      <a:pt x="32432" y="97500"/>
                      <a:pt x="32432" y="97500"/>
                      <a:pt x="38918" y="97500"/>
                    </a:cubicBezTo>
                    <a:cubicBezTo>
                      <a:pt x="45405" y="97500"/>
                      <a:pt x="42162" y="105000"/>
                      <a:pt x="48648" y="112500"/>
                    </a:cubicBezTo>
                    <a:cubicBezTo>
                      <a:pt x="55135" y="120000"/>
                      <a:pt x="64864" y="120000"/>
                      <a:pt x="71351" y="120000"/>
                    </a:cubicBezTo>
                    <a:cubicBezTo>
                      <a:pt x="81081" y="120000"/>
                      <a:pt x="84324" y="105000"/>
                      <a:pt x="94054" y="105000"/>
                    </a:cubicBezTo>
                    <a:cubicBezTo>
                      <a:pt x="100540" y="105000"/>
                      <a:pt x="107027" y="97500"/>
                      <a:pt x="107027" y="90000"/>
                    </a:cubicBezTo>
                    <a:cubicBezTo>
                      <a:pt x="110270" y="82500"/>
                      <a:pt x="110270" y="75000"/>
                      <a:pt x="110270" y="67500"/>
                    </a:cubicBezTo>
                    <a:cubicBezTo>
                      <a:pt x="110270" y="52500"/>
                      <a:pt x="113513" y="67500"/>
                      <a:pt x="116756" y="60000"/>
                    </a:cubicBezTo>
                    <a:cubicBezTo>
                      <a:pt x="120000" y="45000"/>
                      <a:pt x="116756" y="22500"/>
                      <a:pt x="116756" y="15000"/>
                    </a:cubicBezTo>
                    <a:cubicBezTo>
                      <a:pt x="110270" y="15000"/>
                      <a:pt x="107027" y="15000"/>
                      <a:pt x="103783" y="1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69" name="Shape 2524">
                <a:extLst>
                  <a:ext uri="{FF2B5EF4-FFF2-40B4-BE49-F238E27FC236}">
                    <a16:creationId xmlns:a16="http://schemas.microsoft.com/office/drawing/2014/main" id="{77FABA6D-9BA3-6A84-A21E-A1687F192BB2}"/>
                  </a:ext>
                  <a:ext uri="{C183D7F6-B498-43B3-948B-1728B52AA6E4}">
                    <adec:decorative xmlns:adec="http://schemas.microsoft.com/office/drawing/2017/decorative" val="1"/>
                  </a:ext>
                </a:extLst>
              </p:cNvPr>
              <p:cNvSpPr/>
              <p:nvPr/>
            </p:nvSpPr>
            <p:spPr>
              <a:xfrm>
                <a:off x="7840149" y="3391732"/>
                <a:ext cx="197320" cy="202821"/>
              </a:xfrm>
              <a:custGeom>
                <a:avLst/>
                <a:gdLst/>
                <a:ahLst/>
                <a:cxnLst/>
                <a:rect l="0" t="0" r="0" b="0"/>
                <a:pathLst>
                  <a:path w="120000" h="120000" extrusionOk="0">
                    <a:moveTo>
                      <a:pt x="77894" y="21818"/>
                    </a:moveTo>
                    <a:cubicBezTo>
                      <a:pt x="80000" y="19636"/>
                      <a:pt x="84210" y="21818"/>
                      <a:pt x="86315" y="19636"/>
                    </a:cubicBezTo>
                    <a:cubicBezTo>
                      <a:pt x="90526" y="17454"/>
                      <a:pt x="88421" y="15272"/>
                      <a:pt x="90526" y="13090"/>
                    </a:cubicBezTo>
                    <a:cubicBezTo>
                      <a:pt x="90526" y="10909"/>
                      <a:pt x="92631" y="8727"/>
                      <a:pt x="94736" y="8727"/>
                    </a:cubicBezTo>
                    <a:cubicBezTo>
                      <a:pt x="96842" y="6545"/>
                      <a:pt x="94736" y="6545"/>
                      <a:pt x="94736" y="2181"/>
                    </a:cubicBezTo>
                    <a:cubicBezTo>
                      <a:pt x="92631" y="4363"/>
                      <a:pt x="90526" y="4363"/>
                      <a:pt x="86315" y="4363"/>
                    </a:cubicBezTo>
                    <a:cubicBezTo>
                      <a:pt x="82105" y="4363"/>
                      <a:pt x="77894" y="10909"/>
                      <a:pt x="75789" y="8727"/>
                    </a:cubicBezTo>
                    <a:cubicBezTo>
                      <a:pt x="69473" y="6545"/>
                      <a:pt x="58947" y="8727"/>
                      <a:pt x="56842" y="2181"/>
                    </a:cubicBezTo>
                    <a:cubicBezTo>
                      <a:pt x="54736" y="0"/>
                      <a:pt x="48421" y="2181"/>
                      <a:pt x="46315" y="2181"/>
                    </a:cubicBezTo>
                    <a:cubicBezTo>
                      <a:pt x="42105" y="6545"/>
                      <a:pt x="42105" y="2181"/>
                      <a:pt x="40000" y="2181"/>
                    </a:cubicBezTo>
                    <a:cubicBezTo>
                      <a:pt x="37894" y="2181"/>
                      <a:pt x="37894" y="6545"/>
                      <a:pt x="37894" y="6545"/>
                    </a:cubicBezTo>
                    <a:cubicBezTo>
                      <a:pt x="37894" y="6545"/>
                      <a:pt x="35789" y="8727"/>
                      <a:pt x="35789" y="8727"/>
                    </a:cubicBezTo>
                    <a:cubicBezTo>
                      <a:pt x="35789" y="10909"/>
                      <a:pt x="33684" y="10909"/>
                      <a:pt x="31578" y="10909"/>
                    </a:cubicBezTo>
                    <a:cubicBezTo>
                      <a:pt x="31578" y="10909"/>
                      <a:pt x="29473" y="10909"/>
                      <a:pt x="27368" y="10909"/>
                    </a:cubicBezTo>
                    <a:cubicBezTo>
                      <a:pt x="27368" y="10909"/>
                      <a:pt x="27368" y="10909"/>
                      <a:pt x="25263" y="8727"/>
                    </a:cubicBezTo>
                    <a:cubicBezTo>
                      <a:pt x="25263" y="8727"/>
                      <a:pt x="23157" y="15272"/>
                      <a:pt x="23157" y="17454"/>
                    </a:cubicBezTo>
                    <a:cubicBezTo>
                      <a:pt x="23157" y="19636"/>
                      <a:pt x="18947" y="13090"/>
                      <a:pt x="18947" y="10909"/>
                    </a:cubicBezTo>
                    <a:cubicBezTo>
                      <a:pt x="14736" y="8727"/>
                      <a:pt x="12631" y="15272"/>
                      <a:pt x="10526" y="15272"/>
                    </a:cubicBezTo>
                    <a:cubicBezTo>
                      <a:pt x="6315" y="15272"/>
                      <a:pt x="2105" y="15272"/>
                      <a:pt x="0" y="15272"/>
                    </a:cubicBezTo>
                    <a:cubicBezTo>
                      <a:pt x="0" y="17454"/>
                      <a:pt x="2105" y="19636"/>
                      <a:pt x="2105" y="21818"/>
                    </a:cubicBezTo>
                    <a:cubicBezTo>
                      <a:pt x="2105" y="26181"/>
                      <a:pt x="0" y="26181"/>
                      <a:pt x="0" y="30545"/>
                    </a:cubicBezTo>
                    <a:cubicBezTo>
                      <a:pt x="0" y="32727"/>
                      <a:pt x="0" y="39272"/>
                      <a:pt x="4210" y="39272"/>
                    </a:cubicBezTo>
                    <a:cubicBezTo>
                      <a:pt x="6315" y="41454"/>
                      <a:pt x="8421" y="39272"/>
                      <a:pt x="8421" y="45818"/>
                    </a:cubicBezTo>
                    <a:cubicBezTo>
                      <a:pt x="12631" y="43636"/>
                      <a:pt x="21052" y="34909"/>
                      <a:pt x="25263" y="37090"/>
                    </a:cubicBezTo>
                    <a:cubicBezTo>
                      <a:pt x="27368" y="39272"/>
                      <a:pt x="29473" y="41454"/>
                      <a:pt x="31578" y="41454"/>
                    </a:cubicBezTo>
                    <a:cubicBezTo>
                      <a:pt x="33684" y="41454"/>
                      <a:pt x="35789" y="45818"/>
                      <a:pt x="35789" y="48000"/>
                    </a:cubicBezTo>
                    <a:cubicBezTo>
                      <a:pt x="37894" y="50181"/>
                      <a:pt x="37894" y="52363"/>
                      <a:pt x="37894" y="54545"/>
                    </a:cubicBezTo>
                    <a:cubicBezTo>
                      <a:pt x="40000" y="56727"/>
                      <a:pt x="42105" y="58909"/>
                      <a:pt x="44210" y="61090"/>
                    </a:cubicBezTo>
                    <a:cubicBezTo>
                      <a:pt x="48421" y="63272"/>
                      <a:pt x="52631" y="67636"/>
                      <a:pt x="58947" y="72000"/>
                    </a:cubicBezTo>
                    <a:cubicBezTo>
                      <a:pt x="63157" y="76363"/>
                      <a:pt x="65263" y="76363"/>
                      <a:pt x="69473" y="78545"/>
                    </a:cubicBezTo>
                    <a:cubicBezTo>
                      <a:pt x="75789" y="82909"/>
                      <a:pt x="80000" y="89454"/>
                      <a:pt x="88421" y="91636"/>
                    </a:cubicBezTo>
                    <a:cubicBezTo>
                      <a:pt x="92631" y="93818"/>
                      <a:pt x="92631" y="100363"/>
                      <a:pt x="94736" y="104727"/>
                    </a:cubicBezTo>
                    <a:cubicBezTo>
                      <a:pt x="94736" y="109090"/>
                      <a:pt x="88421" y="113454"/>
                      <a:pt x="90526" y="120000"/>
                    </a:cubicBezTo>
                    <a:cubicBezTo>
                      <a:pt x="90526" y="117818"/>
                      <a:pt x="103157" y="106909"/>
                      <a:pt x="103157" y="104727"/>
                    </a:cubicBezTo>
                    <a:cubicBezTo>
                      <a:pt x="105263" y="102545"/>
                      <a:pt x="98947" y="98181"/>
                      <a:pt x="98947" y="98181"/>
                    </a:cubicBezTo>
                    <a:cubicBezTo>
                      <a:pt x="94736" y="93818"/>
                      <a:pt x="103157" y="85090"/>
                      <a:pt x="105263" y="87272"/>
                    </a:cubicBezTo>
                    <a:cubicBezTo>
                      <a:pt x="107368" y="89454"/>
                      <a:pt x="109473" y="89454"/>
                      <a:pt x="111578" y="89454"/>
                    </a:cubicBezTo>
                    <a:cubicBezTo>
                      <a:pt x="113684" y="91636"/>
                      <a:pt x="113684" y="93818"/>
                      <a:pt x="115789" y="96000"/>
                    </a:cubicBezTo>
                    <a:cubicBezTo>
                      <a:pt x="119999" y="96000"/>
                      <a:pt x="113684" y="87272"/>
                      <a:pt x="111578" y="85090"/>
                    </a:cubicBezTo>
                    <a:cubicBezTo>
                      <a:pt x="107368" y="80727"/>
                      <a:pt x="98947" y="80727"/>
                      <a:pt x="92631" y="76363"/>
                    </a:cubicBezTo>
                    <a:cubicBezTo>
                      <a:pt x="90526" y="74181"/>
                      <a:pt x="96842" y="69818"/>
                      <a:pt x="92631" y="69818"/>
                    </a:cubicBezTo>
                    <a:cubicBezTo>
                      <a:pt x="90526" y="67636"/>
                      <a:pt x="86315" y="69818"/>
                      <a:pt x="82105" y="67636"/>
                    </a:cubicBezTo>
                    <a:cubicBezTo>
                      <a:pt x="77894" y="65454"/>
                      <a:pt x="75789" y="61090"/>
                      <a:pt x="73684" y="56727"/>
                    </a:cubicBezTo>
                    <a:cubicBezTo>
                      <a:pt x="71578" y="52363"/>
                      <a:pt x="71578" y="48000"/>
                      <a:pt x="67368" y="45818"/>
                    </a:cubicBezTo>
                    <a:cubicBezTo>
                      <a:pt x="65263" y="43636"/>
                      <a:pt x="56842" y="41454"/>
                      <a:pt x="56842" y="37090"/>
                    </a:cubicBezTo>
                    <a:cubicBezTo>
                      <a:pt x="56842" y="34909"/>
                      <a:pt x="56842" y="32727"/>
                      <a:pt x="56842" y="32727"/>
                    </a:cubicBezTo>
                    <a:cubicBezTo>
                      <a:pt x="58947" y="28363"/>
                      <a:pt x="58947" y="28363"/>
                      <a:pt x="58947" y="26181"/>
                    </a:cubicBezTo>
                    <a:cubicBezTo>
                      <a:pt x="56842" y="19636"/>
                      <a:pt x="63157" y="21818"/>
                      <a:pt x="63157" y="19636"/>
                    </a:cubicBezTo>
                    <a:cubicBezTo>
                      <a:pt x="65263" y="17454"/>
                      <a:pt x="67368" y="17454"/>
                      <a:pt x="67368" y="17454"/>
                    </a:cubicBezTo>
                    <a:cubicBezTo>
                      <a:pt x="71578" y="17454"/>
                      <a:pt x="71578" y="19636"/>
                      <a:pt x="71578" y="21818"/>
                    </a:cubicBezTo>
                    <a:cubicBezTo>
                      <a:pt x="73684" y="21818"/>
                      <a:pt x="75789" y="21818"/>
                      <a:pt x="77894" y="21818"/>
                    </a:cubicBezTo>
                    <a:cubicBezTo>
                      <a:pt x="77894" y="19636"/>
                      <a:pt x="75789" y="21818"/>
                      <a:pt x="77894" y="2181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0" name="Shape 2525">
                <a:extLst>
                  <a:ext uri="{FF2B5EF4-FFF2-40B4-BE49-F238E27FC236}">
                    <a16:creationId xmlns:a16="http://schemas.microsoft.com/office/drawing/2014/main" id="{23D3663B-0540-207D-00F7-5E44469BC132}"/>
                  </a:ext>
                  <a:ext uri="{C183D7F6-B498-43B3-948B-1728B52AA6E4}">
                    <adec:decorative xmlns:adec="http://schemas.microsoft.com/office/drawing/2017/decorative" val="1"/>
                  </a:ext>
                </a:extLst>
              </p:cNvPr>
              <p:cNvSpPr/>
              <p:nvPr/>
            </p:nvSpPr>
            <p:spPr>
              <a:xfrm>
                <a:off x="7954760" y="3403001"/>
                <a:ext cx="93343" cy="92647"/>
              </a:xfrm>
              <a:custGeom>
                <a:avLst/>
                <a:gdLst/>
                <a:ahLst/>
                <a:cxnLst/>
                <a:rect l="0" t="0" r="0" b="0"/>
                <a:pathLst>
                  <a:path w="120000" h="120000" extrusionOk="0">
                    <a:moveTo>
                      <a:pt x="53333" y="48000"/>
                    </a:moveTo>
                    <a:cubicBezTo>
                      <a:pt x="66666" y="48000"/>
                      <a:pt x="80000" y="38400"/>
                      <a:pt x="93333" y="43200"/>
                    </a:cubicBezTo>
                    <a:cubicBezTo>
                      <a:pt x="102222" y="43200"/>
                      <a:pt x="111111" y="48000"/>
                      <a:pt x="120000" y="52800"/>
                    </a:cubicBezTo>
                    <a:cubicBezTo>
                      <a:pt x="115555" y="43200"/>
                      <a:pt x="115555" y="33600"/>
                      <a:pt x="111111" y="19200"/>
                    </a:cubicBezTo>
                    <a:cubicBezTo>
                      <a:pt x="97777" y="28800"/>
                      <a:pt x="84444" y="19200"/>
                      <a:pt x="75555" y="14400"/>
                    </a:cubicBezTo>
                    <a:cubicBezTo>
                      <a:pt x="66666" y="9600"/>
                      <a:pt x="62222" y="9600"/>
                      <a:pt x="57777" y="0"/>
                    </a:cubicBezTo>
                    <a:cubicBezTo>
                      <a:pt x="57777" y="0"/>
                      <a:pt x="48888" y="4800"/>
                      <a:pt x="48888" y="9600"/>
                    </a:cubicBezTo>
                    <a:cubicBezTo>
                      <a:pt x="40000" y="14400"/>
                      <a:pt x="44444" y="38400"/>
                      <a:pt x="26666" y="33600"/>
                    </a:cubicBezTo>
                    <a:cubicBezTo>
                      <a:pt x="17777" y="28800"/>
                      <a:pt x="8888" y="33600"/>
                      <a:pt x="4444" y="33600"/>
                    </a:cubicBezTo>
                    <a:cubicBezTo>
                      <a:pt x="0" y="38400"/>
                      <a:pt x="4444" y="52800"/>
                      <a:pt x="4444" y="52800"/>
                    </a:cubicBezTo>
                    <a:cubicBezTo>
                      <a:pt x="4444" y="52800"/>
                      <a:pt x="13333" y="48000"/>
                      <a:pt x="13333" y="48000"/>
                    </a:cubicBezTo>
                    <a:cubicBezTo>
                      <a:pt x="17777" y="48000"/>
                      <a:pt x="17777" y="57600"/>
                      <a:pt x="17777" y="62400"/>
                    </a:cubicBezTo>
                    <a:cubicBezTo>
                      <a:pt x="17777" y="52800"/>
                      <a:pt x="22222" y="38400"/>
                      <a:pt x="26666" y="48000"/>
                    </a:cubicBezTo>
                    <a:cubicBezTo>
                      <a:pt x="31111" y="62400"/>
                      <a:pt x="40000" y="72000"/>
                      <a:pt x="48888" y="81600"/>
                    </a:cubicBezTo>
                    <a:cubicBezTo>
                      <a:pt x="62222" y="96000"/>
                      <a:pt x="84444" y="105600"/>
                      <a:pt x="102222" y="120000"/>
                    </a:cubicBezTo>
                    <a:cubicBezTo>
                      <a:pt x="102222" y="110400"/>
                      <a:pt x="102222" y="110400"/>
                      <a:pt x="93333" y="105600"/>
                    </a:cubicBezTo>
                    <a:cubicBezTo>
                      <a:pt x="84444" y="100800"/>
                      <a:pt x="75555" y="96000"/>
                      <a:pt x="71111" y="91200"/>
                    </a:cubicBezTo>
                    <a:cubicBezTo>
                      <a:pt x="62222" y="81600"/>
                      <a:pt x="40000" y="48000"/>
                      <a:pt x="53333" y="4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1" name="Shape 2526">
                <a:extLst>
                  <a:ext uri="{FF2B5EF4-FFF2-40B4-BE49-F238E27FC236}">
                    <a16:creationId xmlns:a16="http://schemas.microsoft.com/office/drawing/2014/main" id="{7A44BDA5-F196-E166-CFA2-48DA223B9A81}"/>
                  </a:ext>
                  <a:ext uri="{C183D7F6-B498-43B3-948B-1728B52AA6E4}">
                    <adec:decorative xmlns:adec="http://schemas.microsoft.com/office/drawing/2017/decorative" val="1"/>
                  </a:ext>
                </a:extLst>
              </p:cNvPr>
              <p:cNvSpPr/>
              <p:nvPr/>
            </p:nvSpPr>
            <p:spPr>
              <a:xfrm>
                <a:off x="7635738" y="3296582"/>
                <a:ext cx="229222" cy="209081"/>
              </a:xfrm>
              <a:custGeom>
                <a:avLst/>
                <a:gdLst/>
                <a:ahLst/>
                <a:cxnLst/>
                <a:rect l="0" t="0" r="0" b="0"/>
                <a:pathLst>
                  <a:path w="120000" h="120000" extrusionOk="0">
                    <a:moveTo>
                      <a:pt x="107272" y="65263"/>
                    </a:moveTo>
                    <a:cubicBezTo>
                      <a:pt x="105454" y="61052"/>
                      <a:pt x="100000" y="69473"/>
                      <a:pt x="101818" y="63157"/>
                    </a:cubicBezTo>
                    <a:cubicBezTo>
                      <a:pt x="101818" y="61052"/>
                      <a:pt x="107272" y="50526"/>
                      <a:pt x="109090" y="50526"/>
                    </a:cubicBezTo>
                    <a:cubicBezTo>
                      <a:pt x="110909" y="48421"/>
                      <a:pt x="112727" y="52631"/>
                      <a:pt x="114545" y="48421"/>
                    </a:cubicBezTo>
                    <a:cubicBezTo>
                      <a:pt x="116363" y="42105"/>
                      <a:pt x="114545" y="37894"/>
                      <a:pt x="118181" y="31578"/>
                    </a:cubicBezTo>
                    <a:cubicBezTo>
                      <a:pt x="120000" y="27368"/>
                      <a:pt x="110909" y="27368"/>
                      <a:pt x="109090" y="27368"/>
                    </a:cubicBezTo>
                    <a:cubicBezTo>
                      <a:pt x="105454" y="27368"/>
                      <a:pt x="103636" y="25263"/>
                      <a:pt x="103636" y="23157"/>
                    </a:cubicBezTo>
                    <a:cubicBezTo>
                      <a:pt x="101818" y="23157"/>
                      <a:pt x="100000" y="23157"/>
                      <a:pt x="100000" y="23157"/>
                    </a:cubicBezTo>
                    <a:cubicBezTo>
                      <a:pt x="96363" y="23157"/>
                      <a:pt x="87272" y="18947"/>
                      <a:pt x="87272" y="14736"/>
                    </a:cubicBezTo>
                    <a:cubicBezTo>
                      <a:pt x="85454" y="21052"/>
                      <a:pt x="80000" y="10526"/>
                      <a:pt x="78181" y="10526"/>
                    </a:cubicBezTo>
                    <a:cubicBezTo>
                      <a:pt x="74545" y="8421"/>
                      <a:pt x="70909" y="6315"/>
                      <a:pt x="69090" y="2105"/>
                    </a:cubicBezTo>
                    <a:cubicBezTo>
                      <a:pt x="67272" y="0"/>
                      <a:pt x="63636" y="0"/>
                      <a:pt x="61818" y="2105"/>
                    </a:cubicBezTo>
                    <a:cubicBezTo>
                      <a:pt x="60000" y="4210"/>
                      <a:pt x="58181" y="8421"/>
                      <a:pt x="60000" y="10526"/>
                    </a:cubicBezTo>
                    <a:cubicBezTo>
                      <a:pt x="60000" y="12631"/>
                      <a:pt x="56363" y="14736"/>
                      <a:pt x="54545" y="16842"/>
                    </a:cubicBezTo>
                    <a:cubicBezTo>
                      <a:pt x="52727" y="16842"/>
                      <a:pt x="49090" y="16842"/>
                      <a:pt x="47272" y="21052"/>
                    </a:cubicBezTo>
                    <a:cubicBezTo>
                      <a:pt x="47272" y="23157"/>
                      <a:pt x="45454" y="25263"/>
                      <a:pt x="43636" y="25263"/>
                    </a:cubicBezTo>
                    <a:cubicBezTo>
                      <a:pt x="40000" y="25263"/>
                      <a:pt x="38181" y="25263"/>
                      <a:pt x="36363" y="23157"/>
                    </a:cubicBezTo>
                    <a:cubicBezTo>
                      <a:pt x="32727" y="23157"/>
                      <a:pt x="32727" y="21052"/>
                      <a:pt x="29090" y="21052"/>
                    </a:cubicBezTo>
                    <a:cubicBezTo>
                      <a:pt x="25454" y="18947"/>
                      <a:pt x="36363" y="33684"/>
                      <a:pt x="29090" y="33684"/>
                    </a:cubicBezTo>
                    <a:cubicBezTo>
                      <a:pt x="23636" y="33684"/>
                      <a:pt x="20000" y="35789"/>
                      <a:pt x="16363" y="31578"/>
                    </a:cubicBezTo>
                    <a:cubicBezTo>
                      <a:pt x="14545" y="29473"/>
                      <a:pt x="1818" y="33684"/>
                      <a:pt x="1818" y="35789"/>
                    </a:cubicBezTo>
                    <a:cubicBezTo>
                      <a:pt x="1818" y="37894"/>
                      <a:pt x="7272" y="37894"/>
                      <a:pt x="3636" y="40000"/>
                    </a:cubicBezTo>
                    <a:cubicBezTo>
                      <a:pt x="0" y="42105"/>
                      <a:pt x="5454" y="44210"/>
                      <a:pt x="7272" y="44210"/>
                    </a:cubicBezTo>
                    <a:cubicBezTo>
                      <a:pt x="10909" y="46315"/>
                      <a:pt x="27272" y="48421"/>
                      <a:pt x="27272" y="52631"/>
                    </a:cubicBezTo>
                    <a:cubicBezTo>
                      <a:pt x="27272" y="54736"/>
                      <a:pt x="23636" y="54736"/>
                      <a:pt x="25454" y="58947"/>
                    </a:cubicBezTo>
                    <a:cubicBezTo>
                      <a:pt x="29090" y="63157"/>
                      <a:pt x="30909" y="63157"/>
                      <a:pt x="34545" y="65263"/>
                    </a:cubicBezTo>
                    <a:cubicBezTo>
                      <a:pt x="38181" y="67368"/>
                      <a:pt x="32727" y="71578"/>
                      <a:pt x="36363" y="73684"/>
                    </a:cubicBezTo>
                    <a:cubicBezTo>
                      <a:pt x="36363" y="73684"/>
                      <a:pt x="40000" y="80000"/>
                      <a:pt x="40000" y="80000"/>
                    </a:cubicBezTo>
                    <a:cubicBezTo>
                      <a:pt x="38181" y="82105"/>
                      <a:pt x="36363" y="75789"/>
                      <a:pt x="34545" y="75789"/>
                    </a:cubicBezTo>
                    <a:cubicBezTo>
                      <a:pt x="32727" y="75789"/>
                      <a:pt x="34545" y="101052"/>
                      <a:pt x="29090" y="103157"/>
                    </a:cubicBezTo>
                    <a:cubicBezTo>
                      <a:pt x="34545" y="107368"/>
                      <a:pt x="41818" y="113684"/>
                      <a:pt x="49090" y="111578"/>
                    </a:cubicBezTo>
                    <a:cubicBezTo>
                      <a:pt x="50909" y="111578"/>
                      <a:pt x="52727" y="109473"/>
                      <a:pt x="54545" y="111578"/>
                    </a:cubicBezTo>
                    <a:cubicBezTo>
                      <a:pt x="56363" y="111578"/>
                      <a:pt x="58181" y="113684"/>
                      <a:pt x="60000" y="115789"/>
                    </a:cubicBezTo>
                    <a:cubicBezTo>
                      <a:pt x="63636" y="117894"/>
                      <a:pt x="74545" y="119999"/>
                      <a:pt x="72727" y="113684"/>
                    </a:cubicBezTo>
                    <a:cubicBezTo>
                      <a:pt x="70909" y="103157"/>
                      <a:pt x="80000" y="98947"/>
                      <a:pt x="85454" y="101052"/>
                    </a:cubicBezTo>
                    <a:cubicBezTo>
                      <a:pt x="92727" y="103157"/>
                      <a:pt x="96363" y="109473"/>
                      <a:pt x="103636" y="105263"/>
                    </a:cubicBezTo>
                    <a:cubicBezTo>
                      <a:pt x="107272" y="103157"/>
                      <a:pt x="109090" y="101052"/>
                      <a:pt x="112727" y="98947"/>
                    </a:cubicBezTo>
                    <a:cubicBezTo>
                      <a:pt x="112727" y="98947"/>
                      <a:pt x="116363" y="94736"/>
                      <a:pt x="112727" y="94736"/>
                    </a:cubicBezTo>
                    <a:cubicBezTo>
                      <a:pt x="109090" y="92631"/>
                      <a:pt x="105454" y="84210"/>
                      <a:pt x="107272" y="80000"/>
                    </a:cubicBezTo>
                    <a:cubicBezTo>
                      <a:pt x="110909" y="75789"/>
                      <a:pt x="109090" y="75789"/>
                      <a:pt x="107272" y="71578"/>
                    </a:cubicBezTo>
                    <a:cubicBezTo>
                      <a:pt x="107272" y="69473"/>
                      <a:pt x="107272" y="67368"/>
                      <a:pt x="107272" y="65263"/>
                    </a:cubicBezTo>
                    <a:cubicBezTo>
                      <a:pt x="105454" y="63157"/>
                      <a:pt x="107272" y="67368"/>
                      <a:pt x="107272" y="652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2" name="Shape 2527">
                <a:extLst>
                  <a:ext uri="{FF2B5EF4-FFF2-40B4-BE49-F238E27FC236}">
                    <a16:creationId xmlns:a16="http://schemas.microsoft.com/office/drawing/2014/main" id="{DD2DB68B-510C-4608-264A-21B7A70B8944}"/>
                  </a:ext>
                  <a:ext uri="{C183D7F6-B498-43B3-948B-1728B52AA6E4}">
                    <adec:decorative xmlns:adec="http://schemas.microsoft.com/office/drawing/2017/decorative" val="1"/>
                  </a:ext>
                </a:extLst>
              </p:cNvPr>
              <p:cNvSpPr/>
              <p:nvPr/>
            </p:nvSpPr>
            <p:spPr>
              <a:xfrm>
                <a:off x="7825970" y="3377962"/>
                <a:ext cx="76801" cy="55087"/>
              </a:xfrm>
              <a:custGeom>
                <a:avLst/>
                <a:gdLst/>
                <a:ahLst/>
                <a:cxnLst/>
                <a:rect l="0" t="0" r="0" b="0"/>
                <a:pathLst>
                  <a:path w="120000" h="120000" extrusionOk="0">
                    <a:moveTo>
                      <a:pt x="92727" y="8000"/>
                    </a:moveTo>
                    <a:cubicBezTo>
                      <a:pt x="76363" y="0"/>
                      <a:pt x="65454" y="8000"/>
                      <a:pt x="49090" y="8000"/>
                    </a:cubicBezTo>
                    <a:cubicBezTo>
                      <a:pt x="38181" y="8000"/>
                      <a:pt x="49090" y="8000"/>
                      <a:pt x="43636" y="16000"/>
                    </a:cubicBezTo>
                    <a:cubicBezTo>
                      <a:pt x="38181" y="16000"/>
                      <a:pt x="27272" y="16000"/>
                      <a:pt x="27272" y="16000"/>
                    </a:cubicBezTo>
                    <a:cubicBezTo>
                      <a:pt x="21818" y="16000"/>
                      <a:pt x="16363" y="40000"/>
                      <a:pt x="16363" y="40000"/>
                    </a:cubicBezTo>
                    <a:cubicBezTo>
                      <a:pt x="10909" y="48000"/>
                      <a:pt x="0" y="80000"/>
                      <a:pt x="5454" y="72000"/>
                    </a:cubicBezTo>
                    <a:cubicBezTo>
                      <a:pt x="16363" y="72000"/>
                      <a:pt x="16363" y="64000"/>
                      <a:pt x="21818" y="80000"/>
                    </a:cubicBezTo>
                    <a:cubicBezTo>
                      <a:pt x="21818" y="96000"/>
                      <a:pt x="27272" y="88000"/>
                      <a:pt x="38181" y="88000"/>
                    </a:cubicBezTo>
                    <a:cubicBezTo>
                      <a:pt x="43636" y="88000"/>
                      <a:pt x="54545" y="88000"/>
                      <a:pt x="60000" y="80000"/>
                    </a:cubicBezTo>
                    <a:cubicBezTo>
                      <a:pt x="65454" y="64000"/>
                      <a:pt x="70909" y="72000"/>
                      <a:pt x="70909" y="80000"/>
                    </a:cubicBezTo>
                    <a:cubicBezTo>
                      <a:pt x="87272" y="120000"/>
                      <a:pt x="81818" y="64000"/>
                      <a:pt x="87272" y="64000"/>
                    </a:cubicBezTo>
                    <a:cubicBezTo>
                      <a:pt x="92727" y="64000"/>
                      <a:pt x="92727" y="72000"/>
                      <a:pt x="98181" y="72000"/>
                    </a:cubicBezTo>
                    <a:cubicBezTo>
                      <a:pt x="103636" y="72000"/>
                      <a:pt x="109090" y="72000"/>
                      <a:pt x="114545" y="64000"/>
                    </a:cubicBezTo>
                    <a:cubicBezTo>
                      <a:pt x="120000" y="56000"/>
                      <a:pt x="120000" y="56000"/>
                      <a:pt x="120000" y="40000"/>
                    </a:cubicBezTo>
                    <a:cubicBezTo>
                      <a:pt x="120000" y="40000"/>
                      <a:pt x="103636" y="32000"/>
                      <a:pt x="98181" y="32000"/>
                    </a:cubicBezTo>
                    <a:cubicBezTo>
                      <a:pt x="92727" y="24000"/>
                      <a:pt x="92727" y="16000"/>
                      <a:pt x="92727" y="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3" name="Shape 2528">
                <a:extLst>
                  <a:ext uri="{FF2B5EF4-FFF2-40B4-BE49-F238E27FC236}">
                    <a16:creationId xmlns:a16="http://schemas.microsoft.com/office/drawing/2014/main" id="{A71A7592-A0A3-6AC1-45AD-90D934A36C67}"/>
                  </a:ext>
                  <a:ext uri="{C183D7F6-B498-43B3-948B-1728B52AA6E4}">
                    <adec:decorative xmlns:adec="http://schemas.microsoft.com/office/drawing/2017/decorative" val="1"/>
                  </a:ext>
                </a:extLst>
              </p:cNvPr>
              <p:cNvSpPr/>
              <p:nvPr/>
            </p:nvSpPr>
            <p:spPr>
              <a:xfrm>
                <a:off x="7760985" y="3289070"/>
                <a:ext cx="72075" cy="47575"/>
              </a:xfrm>
              <a:custGeom>
                <a:avLst/>
                <a:gdLst/>
                <a:ahLst/>
                <a:cxnLst/>
                <a:rect l="0" t="0" r="0" b="0"/>
                <a:pathLst>
                  <a:path w="120000" h="120000" extrusionOk="0">
                    <a:moveTo>
                      <a:pt x="108571" y="83076"/>
                    </a:moveTo>
                    <a:cubicBezTo>
                      <a:pt x="102857" y="83076"/>
                      <a:pt x="120000" y="64615"/>
                      <a:pt x="114285" y="55384"/>
                    </a:cubicBezTo>
                    <a:cubicBezTo>
                      <a:pt x="114285" y="46153"/>
                      <a:pt x="108571" y="27692"/>
                      <a:pt x="102857" y="27692"/>
                    </a:cubicBezTo>
                    <a:cubicBezTo>
                      <a:pt x="97142" y="18461"/>
                      <a:pt x="85714" y="0"/>
                      <a:pt x="74285" y="0"/>
                    </a:cubicBezTo>
                    <a:cubicBezTo>
                      <a:pt x="62857" y="0"/>
                      <a:pt x="57142" y="9230"/>
                      <a:pt x="45714" y="9230"/>
                    </a:cubicBezTo>
                    <a:cubicBezTo>
                      <a:pt x="34285" y="9230"/>
                      <a:pt x="28571" y="0"/>
                      <a:pt x="17142" y="9230"/>
                    </a:cubicBezTo>
                    <a:cubicBezTo>
                      <a:pt x="0" y="27692"/>
                      <a:pt x="17142" y="46153"/>
                      <a:pt x="28571" y="55384"/>
                    </a:cubicBezTo>
                    <a:cubicBezTo>
                      <a:pt x="40000" y="64615"/>
                      <a:pt x="45714" y="64615"/>
                      <a:pt x="57142" y="83076"/>
                    </a:cubicBezTo>
                    <a:cubicBezTo>
                      <a:pt x="57142" y="92307"/>
                      <a:pt x="68571" y="92307"/>
                      <a:pt x="68571" y="83076"/>
                    </a:cubicBezTo>
                    <a:cubicBezTo>
                      <a:pt x="68571" y="92307"/>
                      <a:pt x="97142" y="120000"/>
                      <a:pt x="102857" y="120000"/>
                    </a:cubicBezTo>
                    <a:cubicBezTo>
                      <a:pt x="102857" y="101538"/>
                      <a:pt x="102857" y="92307"/>
                      <a:pt x="108571" y="83076"/>
                    </a:cubicBezTo>
                    <a:cubicBezTo>
                      <a:pt x="108571" y="83076"/>
                      <a:pt x="97142" y="92307"/>
                      <a:pt x="108571" y="8307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4" name="Shape 2529">
                <a:extLst>
                  <a:ext uri="{FF2B5EF4-FFF2-40B4-BE49-F238E27FC236}">
                    <a16:creationId xmlns:a16="http://schemas.microsoft.com/office/drawing/2014/main" id="{B27539B3-2196-C0CC-A928-F8A1F45E18D3}"/>
                  </a:ext>
                  <a:ext uri="{C183D7F6-B498-43B3-948B-1728B52AA6E4}">
                    <adec:decorative xmlns:adec="http://schemas.microsoft.com/office/drawing/2017/decorative" val="1"/>
                  </a:ext>
                </a:extLst>
              </p:cNvPr>
              <p:cNvSpPr/>
              <p:nvPr/>
            </p:nvSpPr>
            <p:spPr>
              <a:xfrm>
                <a:off x="7820062" y="3322874"/>
                <a:ext cx="12997" cy="13772"/>
              </a:xfrm>
              <a:custGeom>
                <a:avLst/>
                <a:gdLst/>
                <a:ahLst/>
                <a:cxnLst/>
                <a:rect l="0" t="0" r="0" b="0"/>
                <a:pathLst>
                  <a:path w="120000" h="120000" extrusionOk="0">
                    <a:moveTo>
                      <a:pt x="60000" y="0"/>
                    </a:moveTo>
                    <a:cubicBezTo>
                      <a:pt x="30000" y="0"/>
                      <a:pt x="30000" y="60000"/>
                      <a:pt x="30000" y="90000"/>
                    </a:cubicBezTo>
                    <a:cubicBezTo>
                      <a:pt x="30000" y="120000"/>
                      <a:pt x="90000" y="120000"/>
                      <a:pt x="120000" y="120000"/>
                    </a:cubicBezTo>
                    <a:cubicBezTo>
                      <a:pt x="120000" y="60000"/>
                      <a:pt x="120000" y="30000"/>
                      <a:pt x="60000" y="0"/>
                    </a:cubicBezTo>
                    <a:cubicBezTo>
                      <a:pt x="0" y="30000"/>
                      <a:pt x="90000" y="3000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5" name="Shape 2530">
                <a:extLst>
                  <a:ext uri="{FF2B5EF4-FFF2-40B4-BE49-F238E27FC236}">
                    <a16:creationId xmlns:a16="http://schemas.microsoft.com/office/drawing/2014/main" id="{1F5A45CA-64A8-7F99-2E1F-721CFB40B5DD}"/>
                  </a:ext>
                  <a:ext uri="{C183D7F6-B498-43B3-948B-1728B52AA6E4}">
                    <adec:decorative xmlns:adec="http://schemas.microsoft.com/office/drawing/2017/decorative" val="1"/>
                  </a:ext>
                </a:extLst>
              </p:cNvPr>
              <p:cNvSpPr/>
              <p:nvPr/>
            </p:nvSpPr>
            <p:spPr>
              <a:xfrm>
                <a:off x="7777526" y="3237739"/>
                <a:ext cx="69713" cy="66356"/>
              </a:xfrm>
              <a:custGeom>
                <a:avLst/>
                <a:gdLst/>
                <a:ahLst/>
                <a:cxnLst/>
                <a:rect l="0" t="0" r="0" b="0"/>
                <a:pathLst>
                  <a:path w="120000" h="120000" extrusionOk="0">
                    <a:moveTo>
                      <a:pt x="30000" y="93333"/>
                    </a:moveTo>
                    <a:cubicBezTo>
                      <a:pt x="42000" y="80000"/>
                      <a:pt x="78000" y="106666"/>
                      <a:pt x="84000" y="120000"/>
                    </a:cubicBezTo>
                    <a:cubicBezTo>
                      <a:pt x="90000" y="106666"/>
                      <a:pt x="90000" y="93333"/>
                      <a:pt x="84000" y="86666"/>
                    </a:cubicBezTo>
                    <a:cubicBezTo>
                      <a:pt x="78000" y="60000"/>
                      <a:pt x="90000" y="73333"/>
                      <a:pt x="102000" y="73333"/>
                    </a:cubicBezTo>
                    <a:cubicBezTo>
                      <a:pt x="114000" y="66666"/>
                      <a:pt x="114000" y="53333"/>
                      <a:pt x="108000" y="40000"/>
                    </a:cubicBezTo>
                    <a:cubicBezTo>
                      <a:pt x="108000" y="40000"/>
                      <a:pt x="120000" y="33333"/>
                      <a:pt x="120000" y="33333"/>
                    </a:cubicBezTo>
                    <a:cubicBezTo>
                      <a:pt x="120000" y="20000"/>
                      <a:pt x="120000" y="13333"/>
                      <a:pt x="114000" y="0"/>
                    </a:cubicBezTo>
                    <a:cubicBezTo>
                      <a:pt x="114000" y="0"/>
                      <a:pt x="90000" y="6666"/>
                      <a:pt x="90000" y="6666"/>
                    </a:cubicBezTo>
                    <a:cubicBezTo>
                      <a:pt x="78000" y="6666"/>
                      <a:pt x="72000" y="6666"/>
                      <a:pt x="60000" y="20000"/>
                    </a:cubicBezTo>
                    <a:cubicBezTo>
                      <a:pt x="60000" y="20000"/>
                      <a:pt x="78000" y="33333"/>
                      <a:pt x="72000" y="40000"/>
                    </a:cubicBezTo>
                    <a:cubicBezTo>
                      <a:pt x="60000" y="53333"/>
                      <a:pt x="54000" y="26666"/>
                      <a:pt x="60000" y="26666"/>
                    </a:cubicBezTo>
                    <a:cubicBezTo>
                      <a:pt x="60000" y="26666"/>
                      <a:pt x="42000" y="33333"/>
                      <a:pt x="42000" y="40000"/>
                    </a:cubicBezTo>
                    <a:cubicBezTo>
                      <a:pt x="42000" y="46666"/>
                      <a:pt x="36000" y="46666"/>
                      <a:pt x="30000" y="53333"/>
                    </a:cubicBezTo>
                    <a:cubicBezTo>
                      <a:pt x="30000" y="60000"/>
                      <a:pt x="18000" y="80000"/>
                      <a:pt x="30000" y="80000"/>
                    </a:cubicBezTo>
                    <a:cubicBezTo>
                      <a:pt x="30000" y="80000"/>
                      <a:pt x="24000" y="80000"/>
                      <a:pt x="18000" y="80000"/>
                    </a:cubicBezTo>
                    <a:cubicBezTo>
                      <a:pt x="18000" y="80000"/>
                      <a:pt x="24000" y="80000"/>
                      <a:pt x="24000" y="80000"/>
                    </a:cubicBezTo>
                    <a:cubicBezTo>
                      <a:pt x="24000" y="80000"/>
                      <a:pt x="18000" y="80000"/>
                      <a:pt x="18000" y="80000"/>
                    </a:cubicBezTo>
                    <a:cubicBezTo>
                      <a:pt x="12000" y="86666"/>
                      <a:pt x="24000" y="93333"/>
                      <a:pt x="24000" y="93333"/>
                    </a:cubicBezTo>
                    <a:cubicBezTo>
                      <a:pt x="24000" y="86666"/>
                      <a:pt x="12000" y="86666"/>
                      <a:pt x="12000" y="86666"/>
                    </a:cubicBezTo>
                    <a:cubicBezTo>
                      <a:pt x="12000" y="86666"/>
                      <a:pt x="18000" y="93333"/>
                      <a:pt x="18000" y="93333"/>
                    </a:cubicBezTo>
                    <a:cubicBezTo>
                      <a:pt x="18000" y="93333"/>
                      <a:pt x="12000" y="86666"/>
                      <a:pt x="6000" y="93333"/>
                    </a:cubicBezTo>
                    <a:cubicBezTo>
                      <a:pt x="6000" y="93333"/>
                      <a:pt x="12000" y="100000"/>
                      <a:pt x="12000" y="100000"/>
                    </a:cubicBezTo>
                    <a:cubicBezTo>
                      <a:pt x="12000" y="93333"/>
                      <a:pt x="6000" y="93333"/>
                      <a:pt x="0" y="100000"/>
                    </a:cubicBezTo>
                    <a:cubicBezTo>
                      <a:pt x="6000" y="100000"/>
                      <a:pt x="24000" y="106666"/>
                      <a:pt x="30000" y="93333"/>
                    </a:cubicBezTo>
                    <a:cubicBezTo>
                      <a:pt x="30000" y="93333"/>
                      <a:pt x="30000" y="100000"/>
                      <a:pt x="30000" y="9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6" name="Shape 2531">
                <a:extLst>
                  <a:ext uri="{FF2B5EF4-FFF2-40B4-BE49-F238E27FC236}">
                    <a16:creationId xmlns:a16="http://schemas.microsoft.com/office/drawing/2014/main" id="{D4B1B226-1C4F-B0B6-58F8-B3D1F17454A4}"/>
                  </a:ext>
                  <a:ext uri="{C183D7F6-B498-43B3-948B-1728B52AA6E4}">
                    <adec:decorative xmlns:adec="http://schemas.microsoft.com/office/drawing/2017/decorative" val="1"/>
                  </a:ext>
                </a:extLst>
              </p:cNvPr>
              <p:cNvSpPr/>
              <p:nvPr/>
            </p:nvSpPr>
            <p:spPr>
              <a:xfrm>
                <a:off x="7861416" y="3127564"/>
                <a:ext cx="51988" cy="81379"/>
              </a:xfrm>
              <a:custGeom>
                <a:avLst/>
                <a:gdLst/>
                <a:ahLst/>
                <a:cxnLst/>
                <a:rect l="0" t="0" r="0" b="0"/>
                <a:pathLst>
                  <a:path w="120000" h="120000" extrusionOk="0">
                    <a:moveTo>
                      <a:pt x="80000" y="114545"/>
                    </a:moveTo>
                    <a:cubicBezTo>
                      <a:pt x="80000" y="109090"/>
                      <a:pt x="48000" y="98181"/>
                      <a:pt x="64000" y="92727"/>
                    </a:cubicBezTo>
                    <a:cubicBezTo>
                      <a:pt x="72000" y="87272"/>
                      <a:pt x="72000" y="70909"/>
                      <a:pt x="88000" y="65454"/>
                    </a:cubicBezTo>
                    <a:cubicBezTo>
                      <a:pt x="88000" y="65454"/>
                      <a:pt x="88000" y="70909"/>
                      <a:pt x="88000" y="70909"/>
                    </a:cubicBezTo>
                    <a:cubicBezTo>
                      <a:pt x="96000" y="70909"/>
                      <a:pt x="120000" y="60000"/>
                      <a:pt x="120000" y="54545"/>
                    </a:cubicBezTo>
                    <a:cubicBezTo>
                      <a:pt x="120000" y="49090"/>
                      <a:pt x="88000" y="49090"/>
                      <a:pt x="88000" y="38181"/>
                    </a:cubicBezTo>
                    <a:cubicBezTo>
                      <a:pt x="88000" y="32727"/>
                      <a:pt x="80000" y="32727"/>
                      <a:pt x="80000" y="27272"/>
                    </a:cubicBezTo>
                    <a:cubicBezTo>
                      <a:pt x="80000" y="21818"/>
                      <a:pt x="96000" y="27272"/>
                      <a:pt x="96000" y="21818"/>
                    </a:cubicBezTo>
                    <a:cubicBezTo>
                      <a:pt x="96000" y="16363"/>
                      <a:pt x="96000" y="10909"/>
                      <a:pt x="96000" y="5454"/>
                    </a:cubicBezTo>
                    <a:cubicBezTo>
                      <a:pt x="96000" y="0"/>
                      <a:pt x="96000" y="5454"/>
                      <a:pt x="88000" y="5454"/>
                    </a:cubicBezTo>
                    <a:cubicBezTo>
                      <a:pt x="64000" y="5454"/>
                      <a:pt x="72000" y="10909"/>
                      <a:pt x="56000" y="21818"/>
                    </a:cubicBezTo>
                    <a:cubicBezTo>
                      <a:pt x="48000" y="27272"/>
                      <a:pt x="24000" y="16363"/>
                      <a:pt x="16000" y="27272"/>
                    </a:cubicBezTo>
                    <a:cubicBezTo>
                      <a:pt x="0" y="38181"/>
                      <a:pt x="24000" y="38181"/>
                      <a:pt x="32000" y="32727"/>
                    </a:cubicBezTo>
                    <a:cubicBezTo>
                      <a:pt x="40000" y="27272"/>
                      <a:pt x="56000" y="32727"/>
                      <a:pt x="48000" y="43636"/>
                    </a:cubicBezTo>
                    <a:cubicBezTo>
                      <a:pt x="48000" y="38181"/>
                      <a:pt x="32000" y="32727"/>
                      <a:pt x="32000" y="43636"/>
                    </a:cubicBezTo>
                    <a:cubicBezTo>
                      <a:pt x="24000" y="43636"/>
                      <a:pt x="16000" y="49090"/>
                      <a:pt x="16000" y="43636"/>
                    </a:cubicBezTo>
                    <a:cubicBezTo>
                      <a:pt x="16000" y="49090"/>
                      <a:pt x="0" y="38181"/>
                      <a:pt x="0" y="49090"/>
                    </a:cubicBezTo>
                    <a:cubicBezTo>
                      <a:pt x="0" y="60000"/>
                      <a:pt x="0" y="65454"/>
                      <a:pt x="0" y="76363"/>
                    </a:cubicBezTo>
                    <a:cubicBezTo>
                      <a:pt x="8000" y="81818"/>
                      <a:pt x="16000" y="81818"/>
                      <a:pt x="16000" y="87272"/>
                    </a:cubicBezTo>
                    <a:cubicBezTo>
                      <a:pt x="24000" y="98181"/>
                      <a:pt x="8000" y="103636"/>
                      <a:pt x="16000" y="109090"/>
                    </a:cubicBezTo>
                    <a:cubicBezTo>
                      <a:pt x="32000" y="120000"/>
                      <a:pt x="64000" y="114545"/>
                      <a:pt x="80000" y="11454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7" name="Shape 2532">
                <a:extLst>
                  <a:ext uri="{FF2B5EF4-FFF2-40B4-BE49-F238E27FC236}">
                    <a16:creationId xmlns:a16="http://schemas.microsoft.com/office/drawing/2014/main" id="{A278656D-4066-0829-5737-588721D1B1D2}"/>
                  </a:ext>
                  <a:ext uri="{C183D7F6-B498-43B3-948B-1728B52AA6E4}">
                    <adec:decorative xmlns:adec="http://schemas.microsoft.com/office/drawing/2017/decorative" val="1"/>
                  </a:ext>
                </a:extLst>
              </p:cNvPr>
              <p:cNvSpPr/>
              <p:nvPr/>
            </p:nvSpPr>
            <p:spPr>
              <a:xfrm>
                <a:off x="7823607" y="3201432"/>
                <a:ext cx="154784" cy="190302"/>
              </a:xfrm>
              <a:custGeom>
                <a:avLst/>
                <a:gdLst/>
                <a:ahLst/>
                <a:cxnLst/>
                <a:rect l="0" t="0" r="0" b="0"/>
                <a:pathLst>
                  <a:path w="120000" h="120000" extrusionOk="0">
                    <a:moveTo>
                      <a:pt x="117333" y="55384"/>
                    </a:moveTo>
                    <a:cubicBezTo>
                      <a:pt x="114666" y="50769"/>
                      <a:pt x="114666" y="46153"/>
                      <a:pt x="114666" y="41538"/>
                    </a:cubicBezTo>
                    <a:cubicBezTo>
                      <a:pt x="112000" y="36923"/>
                      <a:pt x="109333" y="34615"/>
                      <a:pt x="112000" y="27692"/>
                    </a:cubicBezTo>
                    <a:cubicBezTo>
                      <a:pt x="114666" y="23076"/>
                      <a:pt x="112000" y="18461"/>
                      <a:pt x="109333" y="16153"/>
                    </a:cubicBezTo>
                    <a:cubicBezTo>
                      <a:pt x="106666" y="13846"/>
                      <a:pt x="101333" y="11538"/>
                      <a:pt x="101333" y="9230"/>
                    </a:cubicBezTo>
                    <a:cubicBezTo>
                      <a:pt x="101333" y="9230"/>
                      <a:pt x="104000" y="6923"/>
                      <a:pt x="101333" y="4615"/>
                    </a:cubicBezTo>
                    <a:cubicBezTo>
                      <a:pt x="98666" y="4615"/>
                      <a:pt x="98666" y="11538"/>
                      <a:pt x="98666" y="11538"/>
                    </a:cubicBezTo>
                    <a:cubicBezTo>
                      <a:pt x="93333" y="11538"/>
                      <a:pt x="93333" y="9230"/>
                      <a:pt x="88000" y="9230"/>
                    </a:cubicBezTo>
                    <a:cubicBezTo>
                      <a:pt x="82666" y="11538"/>
                      <a:pt x="74666" y="16153"/>
                      <a:pt x="66666" y="16153"/>
                    </a:cubicBezTo>
                    <a:cubicBezTo>
                      <a:pt x="64000" y="13846"/>
                      <a:pt x="69333" y="11538"/>
                      <a:pt x="69333" y="9230"/>
                    </a:cubicBezTo>
                    <a:cubicBezTo>
                      <a:pt x="64000" y="9230"/>
                      <a:pt x="61333" y="11538"/>
                      <a:pt x="56000" y="9230"/>
                    </a:cubicBezTo>
                    <a:cubicBezTo>
                      <a:pt x="53333" y="6923"/>
                      <a:pt x="61333" y="2307"/>
                      <a:pt x="53333" y="2307"/>
                    </a:cubicBezTo>
                    <a:cubicBezTo>
                      <a:pt x="48000" y="2307"/>
                      <a:pt x="42666" y="2307"/>
                      <a:pt x="34666" y="0"/>
                    </a:cubicBezTo>
                    <a:cubicBezTo>
                      <a:pt x="37333" y="2307"/>
                      <a:pt x="40000" y="2307"/>
                      <a:pt x="40000" y="6923"/>
                    </a:cubicBezTo>
                    <a:cubicBezTo>
                      <a:pt x="37333" y="9230"/>
                      <a:pt x="37333" y="9230"/>
                      <a:pt x="40000" y="13846"/>
                    </a:cubicBezTo>
                    <a:cubicBezTo>
                      <a:pt x="40000" y="18461"/>
                      <a:pt x="40000" y="16153"/>
                      <a:pt x="45333" y="16153"/>
                    </a:cubicBezTo>
                    <a:cubicBezTo>
                      <a:pt x="48000" y="16153"/>
                      <a:pt x="50666" y="18461"/>
                      <a:pt x="53333" y="20769"/>
                    </a:cubicBezTo>
                    <a:cubicBezTo>
                      <a:pt x="50666" y="18461"/>
                      <a:pt x="42666" y="18461"/>
                      <a:pt x="40000" y="18461"/>
                    </a:cubicBezTo>
                    <a:cubicBezTo>
                      <a:pt x="40000" y="18461"/>
                      <a:pt x="37333" y="18461"/>
                      <a:pt x="37333" y="18461"/>
                    </a:cubicBezTo>
                    <a:cubicBezTo>
                      <a:pt x="34666" y="20769"/>
                      <a:pt x="37333" y="23076"/>
                      <a:pt x="34666" y="23076"/>
                    </a:cubicBezTo>
                    <a:cubicBezTo>
                      <a:pt x="29333" y="25384"/>
                      <a:pt x="18666" y="13846"/>
                      <a:pt x="16000" y="23076"/>
                    </a:cubicBezTo>
                    <a:cubicBezTo>
                      <a:pt x="18666" y="27692"/>
                      <a:pt x="21333" y="32307"/>
                      <a:pt x="16000" y="34615"/>
                    </a:cubicBezTo>
                    <a:cubicBezTo>
                      <a:pt x="13333" y="39230"/>
                      <a:pt x="13333" y="34615"/>
                      <a:pt x="16000" y="39230"/>
                    </a:cubicBezTo>
                    <a:cubicBezTo>
                      <a:pt x="16000" y="50769"/>
                      <a:pt x="0" y="46153"/>
                      <a:pt x="2666" y="50769"/>
                    </a:cubicBezTo>
                    <a:cubicBezTo>
                      <a:pt x="2666" y="53076"/>
                      <a:pt x="5333" y="55384"/>
                      <a:pt x="5333" y="60000"/>
                    </a:cubicBezTo>
                    <a:cubicBezTo>
                      <a:pt x="5333" y="64615"/>
                      <a:pt x="2666" y="64615"/>
                      <a:pt x="5333" y="69230"/>
                    </a:cubicBezTo>
                    <a:cubicBezTo>
                      <a:pt x="8000" y="71538"/>
                      <a:pt x="0" y="76153"/>
                      <a:pt x="2666" y="76153"/>
                    </a:cubicBezTo>
                    <a:cubicBezTo>
                      <a:pt x="8000" y="78461"/>
                      <a:pt x="5333" y="83076"/>
                      <a:pt x="8000" y="85384"/>
                    </a:cubicBezTo>
                    <a:cubicBezTo>
                      <a:pt x="10666" y="92307"/>
                      <a:pt x="21333" y="90000"/>
                      <a:pt x="29333" y="92307"/>
                    </a:cubicBezTo>
                    <a:cubicBezTo>
                      <a:pt x="29333" y="92307"/>
                      <a:pt x="24000" y="110769"/>
                      <a:pt x="24000" y="113076"/>
                    </a:cubicBezTo>
                    <a:cubicBezTo>
                      <a:pt x="34666" y="113076"/>
                      <a:pt x="40000" y="110769"/>
                      <a:pt x="50666" y="113076"/>
                    </a:cubicBezTo>
                    <a:cubicBezTo>
                      <a:pt x="50666" y="113076"/>
                      <a:pt x="61333" y="120000"/>
                      <a:pt x="61333" y="117692"/>
                    </a:cubicBezTo>
                    <a:cubicBezTo>
                      <a:pt x="64000" y="113076"/>
                      <a:pt x="66666" y="113076"/>
                      <a:pt x="69333" y="115384"/>
                    </a:cubicBezTo>
                    <a:cubicBezTo>
                      <a:pt x="72000" y="117692"/>
                      <a:pt x="85333" y="110769"/>
                      <a:pt x="88000" y="113076"/>
                    </a:cubicBezTo>
                    <a:cubicBezTo>
                      <a:pt x="88000" y="113076"/>
                      <a:pt x="98666" y="115384"/>
                      <a:pt x="96000" y="113076"/>
                    </a:cubicBezTo>
                    <a:cubicBezTo>
                      <a:pt x="93333" y="106153"/>
                      <a:pt x="90666" y="106153"/>
                      <a:pt x="96000" y="103846"/>
                    </a:cubicBezTo>
                    <a:cubicBezTo>
                      <a:pt x="101333" y="99230"/>
                      <a:pt x="101333" y="99230"/>
                      <a:pt x="106666" y="99230"/>
                    </a:cubicBezTo>
                    <a:cubicBezTo>
                      <a:pt x="109333" y="96923"/>
                      <a:pt x="96000" y="87692"/>
                      <a:pt x="93333" y="85384"/>
                    </a:cubicBezTo>
                    <a:cubicBezTo>
                      <a:pt x="90666" y="85384"/>
                      <a:pt x="82666" y="73846"/>
                      <a:pt x="85333" y="71538"/>
                    </a:cubicBezTo>
                    <a:cubicBezTo>
                      <a:pt x="96000" y="69230"/>
                      <a:pt x="101333" y="66923"/>
                      <a:pt x="109333" y="60000"/>
                    </a:cubicBezTo>
                    <a:cubicBezTo>
                      <a:pt x="112000" y="57692"/>
                      <a:pt x="114666" y="66923"/>
                      <a:pt x="117333" y="64615"/>
                    </a:cubicBezTo>
                    <a:cubicBezTo>
                      <a:pt x="120000" y="62307"/>
                      <a:pt x="120000" y="57692"/>
                      <a:pt x="117333" y="55384"/>
                    </a:cubicBezTo>
                    <a:cubicBezTo>
                      <a:pt x="117333" y="53076"/>
                      <a:pt x="117333" y="55384"/>
                      <a:pt x="117333" y="5538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8" name="Shape 2533">
                <a:extLst>
                  <a:ext uri="{FF2B5EF4-FFF2-40B4-BE49-F238E27FC236}">
                    <a16:creationId xmlns:a16="http://schemas.microsoft.com/office/drawing/2014/main" id="{613C30DB-84AA-1272-F40E-8FBAE993686A}"/>
                  </a:ext>
                  <a:ext uri="{C183D7F6-B498-43B3-948B-1728B52AA6E4}">
                    <adec:decorative xmlns:adec="http://schemas.microsoft.com/office/drawing/2017/decorative" val="1"/>
                  </a:ext>
                </a:extLst>
              </p:cNvPr>
              <p:cNvSpPr/>
              <p:nvPr/>
            </p:nvSpPr>
            <p:spPr>
              <a:xfrm>
                <a:off x="8096548" y="3260275"/>
                <a:ext cx="308388" cy="194058"/>
              </a:xfrm>
              <a:custGeom>
                <a:avLst/>
                <a:gdLst/>
                <a:ahLst/>
                <a:cxnLst/>
                <a:rect l="0" t="0" r="0" b="0"/>
                <a:pathLst>
                  <a:path w="120000" h="120000" extrusionOk="0">
                    <a:moveTo>
                      <a:pt x="0" y="61132"/>
                    </a:moveTo>
                    <a:cubicBezTo>
                      <a:pt x="0" y="67924"/>
                      <a:pt x="9438" y="67924"/>
                      <a:pt x="12134" y="67924"/>
                    </a:cubicBezTo>
                    <a:cubicBezTo>
                      <a:pt x="14831" y="67924"/>
                      <a:pt x="17528" y="72452"/>
                      <a:pt x="21573" y="70188"/>
                    </a:cubicBezTo>
                    <a:cubicBezTo>
                      <a:pt x="22921" y="65660"/>
                      <a:pt x="26966" y="63396"/>
                      <a:pt x="29662" y="63396"/>
                    </a:cubicBezTo>
                    <a:cubicBezTo>
                      <a:pt x="33707" y="58867"/>
                      <a:pt x="41797" y="63396"/>
                      <a:pt x="44494" y="67924"/>
                    </a:cubicBezTo>
                    <a:cubicBezTo>
                      <a:pt x="48539" y="76981"/>
                      <a:pt x="49887" y="86037"/>
                      <a:pt x="53932" y="92830"/>
                    </a:cubicBezTo>
                    <a:cubicBezTo>
                      <a:pt x="56629" y="90566"/>
                      <a:pt x="56629" y="88301"/>
                      <a:pt x="59325" y="86037"/>
                    </a:cubicBezTo>
                    <a:cubicBezTo>
                      <a:pt x="62022" y="86037"/>
                      <a:pt x="62022" y="90566"/>
                      <a:pt x="63370" y="92830"/>
                    </a:cubicBezTo>
                    <a:cubicBezTo>
                      <a:pt x="64719" y="95094"/>
                      <a:pt x="76853" y="97358"/>
                      <a:pt x="76853" y="95094"/>
                    </a:cubicBezTo>
                    <a:cubicBezTo>
                      <a:pt x="76853" y="97358"/>
                      <a:pt x="68764" y="101886"/>
                      <a:pt x="68764" y="104150"/>
                    </a:cubicBezTo>
                    <a:cubicBezTo>
                      <a:pt x="70112" y="106415"/>
                      <a:pt x="75505" y="104150"/>
                      <a:pt x="74157" y="110943"/>
                    </a:cubicBezTo>
                    <a:cubicBezTo>
                      <a:pt x="72808" y="115471"/>
                      <a:pt x="76853" y="120000"/>
                      <a:pt x="79550" y="115471"/>
                    </a:cubicBezTo>
                    <a:cubicBezTo>
                      <a:pt x="82247" y="113207"/>
                      <a:pt x="86292" y="108679"/>
                      <a:pt x="90337" y="108679"/>
                    </a:cubicBezTo>
                    <a:cubicBezTo>
                      <a:pt x="94382" y="108679"/>
                      <a:pt x="95730" y="108679"/>
                      <a:pt x="97078" y="104150"/>
                    </a:cubicBezTo>
                    <a:cubicBezTo>
                      <a:pt x="97078" y="104150"/>
                      <a:pt x="93033" y="104150"/>
                      <a:pt x="91685" y="104150"/>
                    </a:cubicBezTo>
                    <a:cubicBezTo>
                      <a:pt x="88988" y="104150"/>
                      <a:pt x="86292" y="106415"/>
                      <a:pt x="84943" y="99622"/>
                    </a:cubicBezTo>
                    <a:cubicBezTo>
                      <a:pt x="80898" y="90566"/>
                      <a:pt x="94382" y="86037"/>
                      <a:pt x="97078" y="86037"/>
                    </a:cubicBezTo>
                    <a:cubicBezTo>
                      <a:pt x="99775" y="83773"/>
                      <a:pt x="102471" y="81509"/>
                      <a:pt x="105168" y="79245"/>
                    </a:cubicBezTo>
                    <a:cubicBezTo>
                      <a:pt x="106516" y="74716"/>
                      <a:pt x="109213" y="70188"/>
                      <a:pt x="113258" y="70188"/>
                    </a:cubicBezTo>
                    <a:cubicBezTo>
                      <a:pt x="114606" y="70188"/>
                      <a:pt x="117303" y="70188"/>
                      <a:pt x="117303" y="63396"/>
                    </a:cubicBezTo>
                    <a:cubicBezTo>
                      <a:pt x="117303" y="61132"/>
                      <a:pt x="115955" y="61132"/>
                      <a:pt x="115955" y="58867"/>
                    </a:cubicBezTo>
                    <a:cubicBezTo>
                      <a:pt x="115955" y="56603"/>
                      <a:pt x="118651" y="56603"/>
                      <a:pt x="118651" y="56603"/>
                    </a:cubicBezTo>
                    <a:cubicBezTo>
                      <a:pt x="118651" y="56603"/>
                      <a:pt x="115955" y="54339"/>
                      <a:pt x="115955" y="54339"/>
                    </a:cubicBezTo>
                    <a:cubicBezTo>
                      <a:pt x="115955" y="52075"/>
                      <a:pt x="120000" y="52075"/>
                      <a:pt x="118651" y="47547"/>
                    </a:cubicBezTo>
                    <a:cubicBezTo>
                      <a:pt x="118651" y="47547"/>
                      <a:pt x="115955" y="45283"/>
                      <a:pt x="114606" y="43018"/>
                    </a:cubicBezTo>
                    <a:cubicBezTo>
                      <a:pt x="113258" y="40754"/>
                      <a:pt x="111910" y="45283"/>
                      <a:pt x="110561" y="40754"/>
                    </a:cubicBezTo>
                    <a:cubicBezTo>
                      <a:pt x="109213" y="38490"/>
                      <a:pt x="107865" y="38490"/>
                      <a:pt x="105168" y="40754"/>
                    </a:cubicBezTo>
                    <a:cubicBezTo>
                      <a:pt x="103820" y="40754"/>
                      <a:pt x="102471" y="33962"/>
                      <a:pt x="101123" y="33962"/>
                    </a:cubicBezTo>
                    <a:cubicBezTo>
                      <a:pt x="99775" y="31698"/>
                      <a:pt x="98426" y="36226"/>
                      <a:pt x="97078" y="38490"/>
                    </a:cubicBezTo>
                    <a:cubicBezTo>
                      <a:pt x="95730" y="38490"/>
                      <a:pt x="94382" y="31698"/>
                      <a:pt x="93033" y="31698"/>
                    </a:cubicBezTo>
                    <a:cubicBezTo>
                      <a:pt x="91685" y="31698"/>
                      <a:pt x="87640" y="33962"/>
                      <a:pt x="87640" y="31698"/>
                    </a:cubicBezTo>
                    <a:cubicBezTo>
                      <a:pt x="87640" y="29433"/>
                      <a:pt x="87640" y="24905"/>
                      <a:pt x="86292" y="22641"/>
                    </a:cubicBezTo>
                    <a:cubicBezTo>
                      <a:pt x="84943" y="20377"/>
                      <a:pt x="82247" y="22641"/>
                      <a:pt x="80898" y="20377"/>
                    </a:cubicBezTo>
                    <a:cubicBezTo>
                      <a:pt x="79550" y="18113"/>
                      <a:pt x="78202" y="13584"/>
                      <a:pt x="80898" y="11320"/>
                    </a:cubicBezTo>
                    <a:cubicBezTo>
                      <a:pt x="82247" y="11320"/>
                      <a:pt x="79550" y="4528"/>
                      <a:pt x="78202" y="4528"/>
                    </a:cubicBezTo>
                    <a:cubicBezTo>
                      <a:pt x="76853" y="2264"/>
                      <a:pt x="72808" y="4528"/>
                      <a:pt x="71460" y="2264"/>
                    </a:cubicBezTo>
                    <a:cubicBezTo>
                      <a:pt x="67415" y="0"/>
                      <a:pt x="67415" y="13584"/>
                      <a:pt x="63370" y="4528"/>
                    </a:cubicBezTo>
                    <a:cubicBezTo>
                      <a:pt x="62022" y="4528"/>
                      <a:pt x="59325" y="6792"/>
                      <a:pt x="57977" y="6792"/>
                    </a:cubicBezTo>
                    <a:cubicBezTo>
                      <a:pt x="55280" y="9056"/>
                      <a:pt x="56629" y="20377"/>
                      <a:pt x="55280" y="20377"/>
                    </a:cubicBezTo>
                    <a:cubicBezTo>
                      <a:pt x="53932" y="20377"/>
                      <a:pt x="52584" y="15849"/>
                      <a:pt x="51235" y="15849"/>
                    </a:cubicBezTo>
                    <a:cubicBezTo>
                      <a:pt x="51235" y="15849"/>
                      <a:pt x="49887" y="18113"/>
                      <a:pt x="48539" y="18113"/>
                    </a:cubicBezTo>
                    <a:cubicBezTo>
                      <a:pt x="47191" y="18113"/>
                      <a:pt x="45842" y="15849"/>
                      <a:pt x="45842" y="13584"/>
                    </a:cubicBezTo>
                    <a:cubicBezTo>
                      <a:pt x="45842" y="11320"/>
                      <a:pt x="43146" y="15849"/>
                      <a:pt x="41797" y="15849"/>
                    </a:cubicBezTo>
                    <a:cubicBezTo>
                      <a:pt x="40449" y="15849"/>
                      <a:pt x="40449" y="13584"/>
                      <a:pt x="39101" y="13584"/>
                    </a:cubicBezTo>
                    <a:cubicBezTo>
                      <a:pt x="37752" y="13584"/>
                      <a:pt x="37752" y="15849"/>
                      <a:pt x="37752" y="18113"/>
                    </a:cubicBezTo>
                    <a:cubicBezTo>
                      <a:pt x="37752" y="18113"/>
                      <a:pt x="28314" y="11320"/>
                      <a:pt x="28314" y="11320"/>
                    </a:cubicBezTo>
                    <a:cubicBezTo>
                      <a:pt x="24269" y="9056"/>
                      <a:pt x="20224" y="9056"/>
                      <a:pt x="16179" y="9056"/>
                    </a:cubicBezTo>
                    <a:cubicBezTo>
                      <a:pt x="13483" y="9056"/>
                      <a:pt x="12134" y="13584"/>
                      <a:pt x="8089" y="13584"/>
                    </a:cubicBezTo>
                    <a:cubicBezTo>
                      <a:pt x="8089" y="20377"/>
                      <a:pt x="12134" y="20377"/>
                      <a:pt x="12134" y="24905"/>
                    </a:cubicBezTo>
                    <a:cubicBezTo>
                      <a:pt x="12134" y="27169"/>
                      <a:pt x="13483" y="29433"/>
                      <a:pt x="13483" y="31698"/>
                    </a:cubicBezTo>
                    <a:cubicBezTo>
                      <a:pt x="12134" y="33962"/>
                      <a:pt x="8089" y="33962"/>
                      <a:pt x="6741" y="36226"/>
                    </a:cubicBezTo>
                    <a:cubicBezTo>
                      <a:pt x="2696" y="40754"/>
                      <a:pt x="4044" y="45283"/>
                      <a:pt x="2696" y="52075"/>
                    </a:cubicBezTo>
                    <a:cubicBezTo>
                      <a:pt x="2696" y="56603"/>
                      <a:pt x="1348" y="58867"/>
                      <a:pt x="0" y="6113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79" name="Shape 2534">
                <a:extLst>
                  <a:ext uri="{FF2B5EF4-FFF2-40B4-BE49-F238E27FC236}">
                    <a16:creationId xmlns:a16="http://schemas.microsoft.com/office/drawing/2014/main" id="{DCE9E1B2-FE41-0270-7ABF-0D03D578D243}"/>
                  </a:ext>
                  <a:ext uri="{C183D7F6-B498-43B3-948B-1728B52AA6E4}">
                    <adec:decorative xmlns:adec="http://schemas.microsoft.com/office/drawing/2017/decorative" val="1"/>
                  </a:ext>
                </a:extLst>
              </p:cNvPr>
              <p:cNvSpPr/>
              <p:nvPr/>
            </p:nvSpPr>
            <p:spPr>
              <a:xfrm>
                <a:off x="7999660" y="3332889"/>
                <a:ext cx="103977" cy="45071"/>
              </a:xfrm>
              <a:custGeom>
                <a:avLst/>
                <a:gdLst/>
                <a:ahLst/>
                <a:cxnLst/>
                <a:rect l="0" t="0" r="0" b="0"/>
                <a:pathLst>
                  <a:path w="120000" h="120000" extrusionOk="0">
                    <a:moveTo>
                      <a:pt x="120000" y="40000"/>
                    </a:moveTo>
                    <a:cubicBezTo>
                      <a:pt x="108000" y="20000"/>
                      <a:pt x="104000" y="0"/>
                      <a:pt x="88000" y="0"/>
                    </a:cubicBezTo>
                    <a:cubicBezTo>
                      <a:pt x="80000" y="0"/>
                      <a:pt x="76000" y="0"/>
                      <a:pt x="68000" y="0"/>
                    </a:cubicBezTo>
                    <a:cubicBezTo>
                      <a:pt x="60000" y="0"/>
                      <a:pt x="60000" y="10000"/>
                      <a:pt x="56000" y="10000"/>
                    </a:cubicBezTo>
                    <a:cubicBezTo>
                      <a:pt x="52000" y="10000"/>
                      <a:pt x="48000" y="0"/>
                      <a:pt x="44000" y="0"/>
                    </a:cubicBezTo>
                    <a:cubicBezTo>
                      <a:pt x="40000" y="10000"/>
                      <a:pt x="36000" y="20000"/>
                      <a:pt x="32000" y="30000"/>
                    </a:cubicBezTo>
                    <a:cubicBezTo>
                      <a:pt x="24000" y="50000"/>
                      <a:pt x="0" y="40000"/>
                      <a:pt x="12000" y="90000"/>
                    </a:cubicBezTo>
                    <a:cubicBezTo>
                      <a:pt x="16000" y="110000"/>
                      <a:pt x="32000" y="120000"/>
                      <a:pt x="44000" y="110000"/>
                    </a:cubicBezTo>
                    <a:cubicBezTo>
                      <a:pt x="48000" y="110000"/>
                      <a:pt x="48000" y="90000"/>
                      <a:pt x="52000" y="90000"/>
                    </a:cubicBezTo>
                    <a:cubicBezTo>
                      <a:pt x="60000" y="90000"/>
                      <a:pt x="68000" y="90000"/>
                      <a:pt x="72000" y="90000"/>
                    </a:cubicBezTo>
                    <a:cubicBezTo>
                      <a:pt x="76000" y="90000"/>
                      <a:pt x="76000" y="70000"/>
                      <a:pt x="76000" y="60000"/>
                    </a:cubicBezTo>
                    <a:cubicBezTo>
                      <a:pt x="80000" y="50000"/>
                      <a:pt x="92000" y="70000"/>
                      <a:pt x="96000" y="70000"/>
                    </a:cubicBezTo>
                    <a:cubicBezTo>
                      <a:pt x="100000" y="70000"/>
                      <a:pt x="108000" y="70000"/>
                      <a:pt x="112000" y="70000"/>
                    </a:cubicBezTo>
                    <a:cubicBezTo>
                      <a:pt x="116000" y="70000"/>
                      <a:pt x="116000" y="50000"/>
                      <a:pt x="12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0" name="Shape 2535">
                <a:extLst>
                  <a:ext uri="{FF2B5EF4-FFF2-40B4-BE49-F238E27FC236}">
                    <a16:creationId xmlns:a16="http://schemas.microsoft.com/office/drawing/2014/main" id="{97418378-B293-64AD-3A74-0F693F33A265}"/>
                  </a:ext>
                  <a:ext uri="{C183D7F6-B498-43B3-948B-1728B52AA6E4}">
                    <adec:decorative xmlns:adec="http://schemas.microsoft.com/office/drawing/2017/decorative" val="1"/>
                  </a:ext>
                </a:extLst>
              </p:cNvPr>
              <p:cNvSpPr/>
              <p:nvPr/>
            </p:nvSpPr>
            <p:spPr>
              <a:xfrm>
                <a:off x="8114270" y="3167628"/>
                <a:ext cx="163055" cy="128955"/>
              </a:xfrm>
              <a:custGeom>
                <a:avLst/>
                <a:gdLst/>
                <a:ahLst/>
                <a:cxnLst/>
                <a:rect l="0" t="0" r="0" b="0"/>
                <a:pathLst>
                  <a:path w="120000" h="120000" extrusionOk="0">
                    <a:moveTo>
                      <a:pt x="28085" y="99428"/>
                    </a:moveTo>
                    <a:cubicBezTo>
                      <a:pt x="35744" y="99428"/>
                      <a:pt x="40851" y="102857"/>
                      <a:pt x="45957" y="102857"/>
                    </a:cubicBezTo>
                    <a:cubicBezTo>
                      <a:pt x="45957" y="102857"/>
                      <a:pt x="58723" y="113142"/>
                      <a:pt x="58723" y="113142"/>
                    </a:cubicBezTo>
                    <a:cubicBezTo>
                      <a:pt x="58723" y="109714"/>
                      <a:pt x="61276" y="99428"/>
                      <a:pt x="63829" y="106285"/>
                    </a:cubicBezTo>
                    <a:cubicBezTo>
                      <a:pt x="68936" y="116571"/>
                      <a:pt x="71489" y="99428"/>
                      <a:pt x="74042" y="109714"/>
                    </a:cubicBezTo>
                    <a:cubicBezTo>
                      <a:pt x="76595" y="116571"/>
                      <a:pt x="81702" y="109714"/>
                      <a:pt x="84255" y="109714"/>
                    </a:cubicBezTo>
                    <a:cubicBezTo>
                      <a:pt x="86808" y="106285"/>
                      <a:pt x="91914" y="120000"/>
                      <a:pt x="91914" y="113142"/>
                    </a:cubicBezTo>
                    <a:cubicBezTo>
                      <a:pt x="94468" y="106285"/>
                      <a:pt x="91914" y="99428"/>
                      <a:pt x="97021" y="96000"/>
                    </a:cubicBezTo>
                    <a:cubicBezTo>
                      <a:pt x="99574" y="96000"/>
                      <a:pt x="104680" y="92571"/>
                      <a:pt x="107234" y="92571"/>
                    </a:cubicBezTo>
                    <a:cubicBezTo>
                      <a:pt x="104680" y="89142"/>
                      <a:pt x="102127" y="82285"/>
                      <a:pt x="102127" y="75428"/>
                    </a:cubicBezTo>
                    <a:cubicBezTo>
                      <a:pt x="102127" y="68571"/>
                      <a:pt x="107234" y="75428"/>
                      <a:pt x="112340" y="72000"/>
                    </a:cubicBezTo>
                    <a:cubicBezTo>
                      <a:pt x="117446" y="72000"/>
                      <a:pt x="120000" y="65142"/>
                      <a:pt x="114893" y="58285"/>
                    </a:cubicBezTo>
                    <a:cubicBezTo>
                      <a:pt x="112340" y="54857"/>
                      <a:pt x="109787" y="58285"/>
                      <a:pt x="107234" y="51428"/>
                    </a:cubicBezTo>
                    <a:cubicBezTo>
                      <a:pt x="104680" y="48000"/>
                      <a:pt x="102127" y="44571"/>
                      <a:pt x="99574" y="37714"/>
                    </a:cubicBezTo>
                    <a:cubicBezTo>
                      <a:pt x="97021" y="34285"/>
                      <a:pt x="97021" y="27428"/>
                      <a:pt x="97021" y="20571"/>
                    </a:cubicBezTo>
                    <a:cubicBezTo>
                      <a:pt x="99574" y="13714"/>
                      <a:pt x="91914" y="6857"/>
                      <a:pt x="89361" y="6857"/>
                    </a:cubicBezTo>
                    <a:cubicBezTo>
                      <a:pt x="86808" y="3428"/>
                      <a:pt x="86808" y="6857"/>
                      <a:pt x="84255" y="6857"/>
                    </a:cubicBezTo>
                    <a:cubicBezTo>
                      <a:pt x="79148" y="10285"/>
                      <a:pt x="79148" y="6857"/>
                      <a:pt x="76595" y="3428"/>
                    </a:cubicBezTo>
                    <a:cubicBezTo>
                      <a:pt x="74042" y="0"/>
                      <a:pt x="74042" y="6857"/>
                      <a:pt x="71489" y="6857"/>
                    </a:cubicBezTo>
                    <a:cubicBezTo>
                      <a:pt x="68936" y="6857"/>
                      <a:pt x="63829" y="0"/>
                      <a:pt x="63829" y="0"/>
                    </a:cubicBezTo>
                    <a:cubicBezTo>
                      <a:pt x="58723" y="0"/>
                      <a:pt x="58723" y="6857"/>
                      <a:pt x="56170" y="6857"/>
                    </a:cubicBezTo>
                    <a:cubicBezTo>
                      <a:pt x="51063" y="10285"/>
                      <a:pt x="48510" y="10285"/>
                      <a:pt x="43404" y="10285"/>
                    </a:cubicBezTo>
                    <a:cubicBezTo>
                      <a:pt x="40851" y="13714"/>
                      <a:pt x="43404" y="20571"/>
                      <a:pt x="43404" y="20571"/>
                    </a:cubicBezTo>
                    <a:cubicBezTo>
                      <a:pt x="40851" y="27428"/>
                      <a:pt x="33191" y="24000"/>
                      <a:pt x="33191" y="30857"/>
                    </a:cubicBezTo>
                    <a:cubicBezTo>
                      <a:pt x="30638" y="34285"/>
                      <a:pt x="30638" y="37714"/>
                      <a:pt x="30638" y="44571"/>
                    </a:cubicBezTo>
                    <a:cubicBezTo>
                      <a:pt x="30638" y="48000"/>
                      <a:pt x="22978" y="48000"/>
                      <a:pt x="20425" y="48000"/>
                    </a:cubicBezTo>
                    <a:cubicBezTo>
                      <a:pt x="12765" y="51428"/>
                      <a:pt x="10212" y="54857"/>
                      <a:pt x="2553" y="54857"/>
                    </a:cubicBezTo>
                    <a:cubicBezTo>
                      <a:pt x="5106" y="65142"/>
                      <a:pt x="12765" y="72000"/>
                      <a:pt x="5106" y="82285"/>
                    </a:cubicBezTo>
                    <a:cubicBezTo>
                      <a:pt x="0" y="85714"/>
                      <a:pt x="0" y="89142"/>
                      <a:pt x="2553" y="92571"/>
                    </a:cubicBezTo>
                    <a:cubicBezTo>
                      <a:pt x="7659" y="96000"/>
                      <a:pt x="2553" y="102857"/>
                      <a:pt x="2553" y="106285"/>
                    </a:cubicBezTo>
                    <a:cubicBezTo>
                      <a:pt x="7659" y="106285"/>
                      <a:pt x="10212" y="106285"/>
                      <a:pt x="12765" y="102857"/>
                    </a:cubicBezTo>
                    <a:cubicBezTo>
                      <a:pt x="17872" y="99428"/>
                      <a:pt x="25531" y="99428"/>
                      <a:pt x="28085" y="99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1" name="Shape 2536">
                <a:extLst>
                  <a:ext uri="{FF2B5EF4-FFF2-40B4-BE49-F238E27FC236}">
                    <a16:creationId xmlns:a16="http://schemas.microsoft.com/office/drawing/2014/main" id="{9E108B46-A7C0-6974-949C-135E58BE987F}"/>
                  </a:ext>
                  <a:ext uri="{C183D7F6-B498-43B3-948B-1728B52AA6E4}">
                    <adec:decorative xmlns:adec="http://schemas.microsoft.com/office/drawing/2017/decorative" val="1"/>
                  </a:ext>
                </a:extLst>
              </p:cNvPr>
              <p:cNvSpPr/>
              <p:nvPr/>
            </p:nvSpPr>
            <p:spPr>
              <a:xfrm>
                <a:off x="8076460" y="3160116"/>
                <a:ext cx="100432" cy="70112"/>
              </a:xfrm>
              <a:custGeom>
                <a:avLst/>
                <a:gdLst/>
                <a:ahLst/>
                <a:cxnLst/>
                <a:rect l="0" t="0" r="0" b="0"/>
                <a:pathLst>
                  <a:path w="120000" h="120000" extrusionOk="0">
                    <a:moveTo>
                      <a:pt x="66206" y="113684"/>
                    </a:moveTo>
                    <a:cubicBezTo>
                      <a:pt x="74482" y="101052"/>
                      <a:pt x="86896" y="101052"/>
                      <a:pt x="95172" y="94736"/>
                    </a:cubicBezTo>
                    <a:cubicBezTo>
                      <a:pt x="95172" y="88421"/>
                      <a:pt x="95172" y="82105"/>
                      <a:pt x="95172" y="75789"/>
                    </a:cubicBezTo>
                    <a:cubicBezTo>
                      <a:pt x="99310" y="63157"/>
                      <a:pt x="103448" y="63157"/>
                      <a:pt x="111724" y="56842"/>
                    </a:cubicBezTo>
                    <a:cubicBezTo>
                      <a:pt x="120000" y="50526"/>
                      <a:pt x="115862" y="31578"/>
                      <a:pt x="107586" y="25263"/>
                    </a:cubicBezTo>
                    <a:cubicBezTo>
                      <a:pt x="99310" y="18947"/>
                      <a:pt x="91034" y="12631"/>
                      <a:pt x="78620" y="6315"/>
                    </a:cubicBezTo>
                    <a:cubicBezTo>
                      <a:pt x="70344" y="0"/>
                      <a:pt x="53793" y="6315"/>
                      <a:pt x="41379" y="6315"/>
                    </a:cubicBezTo>
                    <a:cubicBezTo>
                      <a:pt x="33103" y="6315"/>
                      <a:pt x="0" y="0"/>
                      <a:pt x="0" y="25263"/>
                    </a:cubicBezTo>
                    <a:cubicBezTo>
                      <a:pt x="0" y="25263"/>
                      <a:pt x="4137" y="31578"/>
                      <a:pt x="4137" y="37894"/>
                    </a:cubicBezTo>
                    <a:cubicBezTo>
                      <a:pt x="8275" y="44210"/>
                      <a:pt x="4137" y="50526"/>
                      <a:pt x="8275" y="56842"/>
                    </a:cubicBezTo>
                    <a:cubicBezTo>
                      <a:pt x="12413" y="56842"/>
                      <a:pt x="16551" y="69473"/>
                      <a:pt x="20689" y="63157"/>
                    </a:cubicBezTo>
                    <a:cubicBezTo>
                      <a:pt x="28965" y="63157"/>
                      <a:pt x="37241" y="56842"/>
                      <a:pt x="37241" y="69473"/>
                    </a:cubicBezTo>
                    <a:cubicBezTo>
                      <a:pt x="37241" y="75789"/>
                      <a:pt x="37241" y="88421"/>
                      <a:pt x="33103" y="94736"/>
                    </a:cubicBezTo>
                    <a:cubicBezTo>
                      <a:pt x="45517" y="94736"/>
                      <a:pt x="45517" y="94736"/>
                      <a:pt x="49655" y="113684"/>
                    </a:cubicBezTo>
                    <a:cubicBezTo>
                      <a:pt x="53793" y="113684"/>
                      <a:pt x="66206" y="113684"/>
                      <a:pt x="66206" y="113684"/>
                    </a:cubicBezTo>
                    <a:cubicBezTo>
                      <a:pt x="70344" y="107368"/>
                      <a:pt x="62068" y="120000"/>
                      <a:pt x="66206" y="11368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2" name="Shape 2537">
                <a:extLst>
                  <a:ext uri="{FF2B5EF4-FFF2-40B4-BE49-F238E27FC236}">
                    <a16:creationId xmlns:a16="http://schemas.microsoft.com/office/drawing/2014/main" id="{CB56C4A1-0672-7E8A-BEBB-08B85911AAD8}"/>
                  </a:ext>
                  <a:ext uri="{C183D7F6-B498-43B3-948B-1728B52AA6E4}">
                    <adec:decorative xmlns:adec="http://schemas.microsoft.com/office/drawing/2017/decorative" val="1"/>
                  </a:ext>
                </a:extLst>
              </p:cNvPr>
              <p:cNvSpPr/>
              <p:nvPr/>
            </p:nvSpPr>
            <p:spPr>
              <a:xfrm>
                <a:off x="8076460" y="3116297"/>
                <a:ext cx="124065" cy="66356"/>
              </a:xfrm>
              <a:custGeom>
                <a:avLst/>
                <a:gdLst/>
                <a:ahLst/>
                <a:cxnLst/>
                <a:rect l="0" t="0" r="0" b="0"/>
                <a:pathLst>
                  <a:path w="120000" h="120000" extrusionOk="0">
                    <a:moveTo>
                      <a:pt x="36666" y="86666"/>
                    </a:moveTo>
                    <a:cubicBezTo>
                      <a:pt x="46666" y="86666"/>
                      <a:pt x="53333" y="80000"/>
                      <a:pt x="63333" y="80000"/>
                    </a:cubicBezTo>
                    <a:cubicBezTo>
                      <a:pt x="66666" y="80000"/>
                      <a:pt x="80000" y="93333"/>
                      <a:pt x="83333" y="100000"/>
                    </a:cubicBezTo>
                    <a:cubicBezTo>
                      <a:pt x="86666" y="106666"/>
                      <a:pt x="90000" y="120000"/>
                      <a:pt x="96666" y="113333"/>
                    </a:cubicBezTo>
                    <a:cubicBezTo>
                      <a:pt x="100000" y="113333"/>
                      <a:pt x="103333" y="106666"/>
                      <a:pt x="110000" y="106666"/>
                    </a:cubicBezTo>
                    <a:cubicBezTo>
                      <a:pt x="113333" y="106666"/>
                      <a:pt x="113333" y="93333"/>
                      <a:pt x="120000" y="93333"/>
                    </a:cubicBezTo>
                    <a:cubicBezTo>
                      <a:pt x="116666" y="80000"/>
                      <a:pt x="110000" y="60000"/>
                      <a:pt x="113333" y="53333"/>
                    </a:cubicBezTo>
                    <a:cubicBezTo>
                      <a:pt x="116666" y="40000"/>
                      <a:pt x="106666" y="26666"/>
                      <a:pt x="103333" y="26666"/>
                    </a:cubicBezTo>
                    <a:cubicBezTo>
                      <a:pt x="96666" y="20000"/>
                      <a:pt x="90000" y="33333"/>
                      <a:pt x="83333" y="20000"/>
                    </a:cubicBezTo>
                    <a:cubicBezTo>
                      <a:pt x="73333" y="6666"/>
                      <a:pt x="70000" y="0"/>
                      <a:pt x="60000" y="6666"/>
                    </a:cubicBezTo>
                    <a:cubicBezTo>
                      <a:pt x="53333" y="13333"/>
                      <a:pt x="56666" y="20000"/>
                      <a:pt x="56666" y="33333"/>
                    </a:cubicBezTo>
                    <a:cubicBezTo>
                      <a:pt x="53333" y="40000"/>
                      <a:pt x="53333" y="46666"/>
                      <a:pt x="50000" y="46666"/>
                    </a:cubicBezTo>
                    <a:cubicBezTo>
                      <a:pt x="40000" y="60000"/>
                      <a:pt x="33333" y="33333"/>
                      <a:pt x="26666" y="26666"/>
                    </a:cubicBezTo>
                    <a:cubicBezTo>
                      <a:pt x="10000" y="0"/>
                      <a:pt x="0" y="73333"/>
                      <a:pt x="0" y="100000"/>
                    </a:cubicBezTo>
                    <a:cubicBezTo>
                      <a:pt x="13333" y="86666"/>
                      <a:pt x="23333" y="86666"/>
                      <a:pt x="36666" y="8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3" name="Shape 2538">
                <a:extLst>
                  <a:ext uri="{FF2B5EF4-FFF2-40B4-BE49-F238E27FC236}">
                    <a16:creationId xmlns:a16="http://schemas.microsoft.com/office/drawing/2014/main" id="{21264E13-252B-2A52-3298-1FD8F121DA96}"/>
                  </a:ext>
                  <a:ext uri="{C183D7F6-B498-43B3-948B-1728B52AA6E4}">
                    <adec:decorative xmlns:adec="http://schemas.microsoft.com/office/drawing/2017/decorative" val="1"/>
                  </a:ext>
                </a:extLst>
              </p:cNvPr>
              <p:cNvSpPr/>
              <p:nvPr/>
            </p:nvSpPr>
            <p:spPr>
              <a:xfrm>
                <a:off x="8114270" y="3076234"/>
                <a:ext cx="82710" cy="55087"/>
              </a:xfrm>
              <a:custGeom>
                <a:avLst/>
                <a:gdLst/>
                <a:ahLst/>
                <a:cxnLst/>
                <a:rect l="0" t="0" r="0" b="0"/>
                <a:pathLst>
                  <a:path w="120000" h="120000" extrusionOk="0">
                    <a:moveTo>
                      <a:pt x="80000" y="120000"/>
                    </a:moveTo>
                    <a:cubicBezTo>
                      <a:pt x="85000" y="120000"/>
                      <a:pt x="95000" y="120000"/>
                      <a:pt x="100000" y="120000"/>
                    </a:cubicBezTo>
                    <a:cubicBezTo>
                      <a:pt x="100000" y="112000"/>
                      <a:pt x="110000" y="112000"/>
                      <a:pt x="110000" y="104000"/>
                    </a:cubicBezTo>
                    <a:cubicBezTo>
                      <a:pt x="110000" y="96000"/>
                      <a:pt x="110000" y="88000"/>
                      <a:pt x="110000" y="80000"/>
                    </a:cubicBezTo>
                    <a:cubicBezTo>
                      <a:pt x="105000" y="64000"/>
                      <a:pt x="100000" y="56000"/>
                      <a:pt x="105000" y="40000"/>
                    </a:cubicBezTo>
                    <a:cubicBezTo>
                      <a:pt x="115000" y="32000"/>
                      <a:pt x="120000" y="16000"/>
                      <a:pt x="120000" y="0"/>
                    </a:cubicBezTo>
                    <a:cubicBezTo>
                      <a:pt x="110000" y="24000"/>
                      <a:pt x="75000" y="0"/>
                      <a:pt x="60000" y="0"/>
                    </a:cubicBezTo>
                    <a:cubicBezTo>
                      <a:pt x="50000" y="0"/>
                      <a:pt x="40000" y="0"/>
                      <a:pt x="30000" y="8000"/>
                    </a:cubicBezTo>
                    <a:cubicBezTo>
                      <a:pt x="25000" y="8000"/>
                      <a:pt x="0" y="40000"/>
                      <a:pt x="0" y="40000"/>
                    </a:cubicBezTo>
                    <a:cubicBezTo>
                      <a:pt x="0" y="48000"/>
                      <a:pt x="15000" y="40000"/>
                      <a:pt x="10000" y="48000"/>
                    </a:cubicBezTo>
                    <a:cubicBezTo>
                      <a:pt x="10000" y="56000"/>
                      <a:pt x="10000" y="56000"/>
                      <a:pt x="10000" y="64000"/>
                    </a:cubicBezTo>
                    <a:cubicBezTo>
                      <a:pt x="15000" y="80000"/>
                      <a:pt x="35000" y="72000"/>
                      <a:pt x="35000" y="72000"/>
                    </a:cubicBezTo>
                    <a:cubicBezTo>
                      <a:pt x="35000" y="80000"/>
                      <a:pt x="30000" y="96000"/>
                      <a:pt x="30000" y="104000"/>
                    </a:cubicBezTo>
                    <a:cubicBezTo>
                      <a:pt x="35000" y="96000"/>
                      <a:pt x="45000" y="88000"/>
                      <a:pt x="55000" y="96000"/>
                    </a:cubicBezTo>
                    <a:cubicBezTo>
                      <a:pt x="65000" y="104000"/>
                      <a:pt x="70000" y="120000"/>
                      <a:pt x="8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4" name="Shape 2539">
                <a:extLst>
                  <a:ext uri="{FF2B5EF4-FFF2-40B4-BE49-F238E27FC236}">
                    <a16:creationId xmlns:a16="http://schemas.microsoft.com/office/drawing/2014/main" id="{E6853EBA-7DB6-04CA-E342-6FC4993F0595}"/>
                  </a:ext>
                  <a:ext uri="{C183D7F6-B498-43B3-948B-1728B52AA6E4}">
                    <adec:decorative xmlns:adec="http://schemas.microsoft.com/office/drawing/2017/decorative" val="1"/>
                  </a:ext>
                </a:extLst>
              </p:cNvPr>
              <p:cNvSpPr/>
              <p:nvPr/>
            </p:nvSpPr>
            <p:spPr>
              <a:xfrm>
                <a:off x="8051649" y="3190164"/>
                <a:ext cx="55533" cy="28796"/>
              </a:xfrm>
              <a:custGeom>
                <a:avLst/>
                <a:gdLst/>
                <a:ahLst/>
                <a:cxnLst/>
                <a:rect l="0" t="0" r="0" b="0"/>
                <a:pathLst>
                  <a:path w="120000" h="120000" extrusionOk="0">
                    <a:moveTo>
                      <a:pt x="120000" y="60000"/>
                    </a:moveTo>
                    <a:cubicBezTo>
                      <a:pt x="120000" y="15000"/>
                      <a:pt x="105000" y="30000"/>
                      <a:pt x="90000" y="30000"/>
                    </a:cubicBezTo>
                    <a:cubicBezTo>
                      <a:pt x="82500" y="45000"/>
                      <a:pt x="75000" y="15000"/>
                      <a:pt x="60000" y="0"/>
                    </a:cubicBezTo>
                    <a:cubicBezTo>
                      <a:pt x="60000" y="15000"/>
                      <a:pt x="60000" y="30000"/>
                      <a:pt x="52500" y="45000"/>
                    </a:cubicBezTo>
                    <a:cubicBezTo>
                      <a:pt x="45000" y="45000"/>
                      <a:pt x="52500" y="15000"/>
                      <a:pt x="37500" y="30000"/>
                    </a:cubicBezTo>
                    <a:cubicBezTo>
                      <a:pt x="30000" y="30000"/>
                      <a:pt x="15000" y="30000"/>
                      <a:pt x="15000" y="45000"/>
                    </a:cubicBezTo>
                    <a:cubicBezTo>
                      <a:pt x="7500" y="75000"/>
                      <a:pt x="15000" y="90000"/>
                      <a:pt x="0" y="75000"/>
                    </a:cubicBezTo>
                    <a:cubicBezTo>
                      <a:pt x="0" y="75000"/>
                      <a:pt x="0" y="75000"/>
                      <a:pt x="0" y="90000"/>
                    </a:cubicBezTo>
                    <a:cubicBezTo>
                      <a:pt x="0" y="90000"/>
                      <a:pt x="7500" y="90000"/>
                      <a:pt x="15000" y="90000"/>
                    </a:cubicBezTo>
                    <a:cubicBezTo>
                      <a:pt x="30000" y="105000"/>
                      <a:pt x="45000" y="105000"/>
                      <a:pt x="60000" y="105000"/>
                    </a:cubicBezTo>
                    <a:cubicBezTo>
                      <a:pt x="75000" y="105000"/>
                      <a:pt x="120000" y="12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5" name="Shape 2540">
                <a:extLst>
                  <a:ext uri="{FF2B5EF4-FFF2-40B4-BE49-F238E27FC236}">
                    <a16:creationId xmlns:a16="http://schemas.microsoft.com/office/drawing/2014/main" id="{AE3F5BB8-9788-0453-DD31-58736DEAA393}"/>
                  </a:ext>
                  <a:ext uri="{C183D7F6-B498-43B3-948B-1728B52AA6E4}">
                    <adec:decorative xmlns:adec="http://schemas.microsoft.com/office/drawing/2017/decorative" val="1"/>
                  </a:ext>
                </a:extLst>
              </p:cNvPr>
              <p:cNvSpPr/>
              <p:nvPr/>
            </p:nvSpPr>
            <p:spPr>
              <a:xfrm>
                <a:off x="7965393" y="3197675"/>
                <a:ext cx="165418" cy="153994"/>
              </a:xfrm>
              <a:custGeom>
                <a:avLst/>
                <a:gdLst/>
                <a:ahLst/>
                <a:cxnLst/>
                <a:rect l="0" t="0" r="0" b="0"/>
                <a:pathLst>
                  <a:path w="120000" h="120000" extrusionOk="0">
                    <a:moveTo>
                      <a:pt x="2500" y="34285"/>
                    </a:moveTo>
                    <a:cubicBezTo>
                      <a:pt x="2500" y="37142"/>
                      <a:pt x="0" y="42857"/>
                      <a:pt x="0" y="45714"/>
                    </a:cubicBezTo>
                    <a:cubicBezTo>
                      <a:pt x="2500" y="48571"/>
                      <a:pt x="5000" y="54285"/>
                      <a:pt x="5000" y="57142"/>
                    </a:cubicBezTo>
                    <a:cubicBezTo>
                      <a:pt x="5000" y="62857"/>
                      <a:pt x="7500" y="71428"/>
                      <a:pt x="10000" y="77142"/>
                    </a:cubicBezTo>
                    <a:cubicBezTo>
                      <a:pt x="12500" y="85714"/>
                      <a:pt x="20000" y="82857"/>
                      <a:pt x="22500" y="88571"/>
                    </a:cubicBezTo>
                    <a:cubicBezTo>
                      <a:pt x="22500" y="88571"/>
                      <a:pt x="22500" y="94285"/>
                      <a:pt x="25000" y="94285"/>
                    </a:cubicBezTo>
                    <a:cubicBezTo>
                      <a:pt x="27500" y="97142"/>
                      <a:pt x="30000" y="91428"/>
                      <a:pt x="32500" y="91428"/>
                    </a:cubicBezTo>
                    <a:cubicBezTo>
                      <a:pt x="37500" y="88571"/>
                      <a:pt x="47500" y="100000"/>
                      <a:pt x="52500" y="102857"/>
                    </a:cubicBezTo>
                    <a:cubicBezTo>
                      <a:pt x="55000" y="105714"/>
                      <a:pt x="57500" y="111428"/>
                      <a:pt x="62500" y="105714"/>
                    </a:cubicBezTo>
                    <a:cubicBezTo>
                      <a:pt x="65000" y="102857"/>
                      <a:pt x="77500" y="105714"/>
                      <a:pt x="82500" y="105714"/>
                    </a:cubicBezTo>
                    <a:cubicBezTo>
                      <a:pt x="90000" y="105714"/>
                      <a:pt x="92500" y="111428"/>
                      <a:pt x="97500" y="117142"/>
                    </a:cubicBezTo>
                    <a:cubicBezTo>
                      <a:pt x="100000" y="120000"/>
                      <a:pt x="100000" y="102857"/>
                      <a:pt x="102500" y="100000"/>
                    </a:cubicBezTo>
                    <a:cubicBezTo>
                      <a:pt x="105000" y="97142"/>
                      <a:pt x="107500" y="94285"/>
                      <a:pt x="110000" y="91428"/>
                    </a:cubicBezTo>
                    <a:cubicBezTo>
                      <a:pt x="112500" y="91428"/>
                      <a:pt x="120000" y="91428"/>
                      <a:pt x="120000" y="88571"/>
                    </a:cubicBezTo>
                    <a:cubicBezTo>
                      <a:pt x="117500" y="80000"/>
                      <a:pt x="117500" y="77142"/>
                      <a:pt x="112500" y="74285"/>
                    </a:cubicBezTo>
                    <a:cubicBezTo>
                      <a:pt x="107500" y="68571"/>
                      <a:pt x="115000" y="60000"/>
                      <a:pt x="110000" y="54285"/>
                    </a:cubicBezTo>
                    <a:cubicBezTo>
                      <a:pt x="105000" y="51428"/>
                      <a:pt x="117500" y="40000"/>
                      <a:pt x="115000" y="34285"/>
                    </a:cubicBezTo>
                    <a:cubicBezTo>
                      <a:pt x="112500" y="28571"/>
                      <a:pt x="110000" y="25714"/>
                      <a:pt x="110000" y="20000"/>
                    </a:cubicBezTo>
                    <a:cubicBezTo>
                      <a:pt x="110000" y="17142"/>
                      <a:pt x="110000" y="14285"/>
                      <a:pt x="105000" y="14285"/>
                    </a:cubicBezTo>
                    <a:cubicBezTo>
                      <a:pt x="92500" y="8571"/>
                      <a:pt x="75000" y="17142"/>
                      <a:pt x="62500" y="11428"/>
                    </a:cubicBezTo>
                    <a:cubicBezTo>
                      <a:pt x="62500" y="20000"/>
                      <a:pt x="52500" y="5714"/>
                      <a:pt x="50000" y="5714"/>
                    </a:cubicBezTo>
                    <a:cubicBezTo>
                      <a:pt x="42500" y="0"/>
                      <a:pt x="37500" y="5714"/>
                      <a:pt x="32500" y="11428"/>
                    </a:cubicBezTo>
                    <a:cubicBezTo>
                      <a:pt x="25000" y="14285"/>
                      <a:pt x="20000" y="17142"/>
                      <a:pt x="15000" y="17142"/>
                    </a:cubicBezTo>
                    <a:cubicBezTo>
                      <a:pt x="12500" y="20000"/>
                      <a:pt x="7500" y="20000"/>
                      <a:pt x="5000" y="20000"/>
                    </a:cubicBezTo>
                    <a:cubicBezTo>
                      <a:pt x="2500" y="22857"/>
                      <a:pt x="7500" y="25714"/>
                      <a:pt x="2500" y="25714"/>
                    </a:cubicBezTo>
                    <a:cubicBezTo>
                      <a:pt x="2500" y="28571"/>
                      <a:pt x="2500" y="31428"/>
                      <a:pt x="2500" y="34285"/>
                    </a:cubicBezTo>
                    <a:cubicBezTo>
                      <a:pt x="2500" y="40000"/>
                      <a:pt x="2500" y="34285"/>
                      <a:pt x="2500" y="3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6" name="Shape 2541">
                <a:extLst>
                  <a:ext uri="{FF2B5EF4-FFF2-40B4-BE49-F238E27FC236}">
                    <a16:creationId xmlns:a16="http://schemas.microsoft.com/office/drawing/2014/main" id="{3488FC61-A955-A7A1-7979-EE68F32A58A3}"/>
                  </a:ext>
                  <a:ext uri="{C183D7F6-B498-43B3-948B-1728B52AA6E4}">
                    <adec:decorative xmlns:adec="http://schemas.microsoft.com/office/drawing/2017/decorative" val="1"/>
                  </a:ext>
                </a:extLst>
              </p:cNvPr>
              <p:cNvSpPr/>
              <p:nvPr/>
            </p:nvSpPr>
            <p:spPr>
              <a:xfrm>
                <a:off x="8065826" y="3359182"/>
                <a:ext cx="159511" cy="110174"/>
              </a:xfrm>
              <a:custGeom>
                <a:avLst/>
                <a:gdLst/>
                <a:ahLst/>
                <a:cxnLst/>
                <a:rect l="0" t="0" r="0" b="0"/>
                <a:pathLst>
                  <a:path w="120000" h="120000" extrusionOk="0">
                    <a:moveTo>
                      <a:pt x="99130" y="52000"/>
                    </a:moveTo>
                    <a:cubicBezTo>
                      <a:pt x="101739" y="40000"/>
                      <a:pt x="93913" y="32000"/>
                      <a:pt x="91304" y="24000"/>
                    </a:cubicBezTo>
                    <a:cubicBezTo>
                      <a:pt x="86086" y="20000"/>
                      <a:pt x="83478" y="8000"/>
                      <a:pt x="83478" y="0"/>
                    </a:cubicBezTo>
                    <a:cubicBezTo>
                      <a:pt x="75652" y="4000"/>
                      <a:pt x="67826" y="16000"/>
                      <a:pt x="57391" y="16000"/>
                    </a:cubicBezTo>
                    <a:cubicBezTo>
                      <a:pt x="54782" y="16000"/>
                      <a:pt x="49565" y="12000"/>
                      <a:pt x="46956" y="12000"/>
                    </a:cubicBezTo>
                    <a:cubicBezTo>
                      <a:pt x="41739" y="12000"/>
                      <a:pt x="36521" y="12000"/>
                      <a:pt x="31304" y="12000"/>
                    </a:cubicBezTo>
                    <a:cubicBezTo>
                      <a:pt x="31304" y="12000"/>
                      <a:pt x="23478" y="24000"/>
                      <a:pt x="20869" y="24000"/>
                    </a:cubicBezTo>
                    <a:cubicBezTo>
                      <a:pt x="18260" y="36000"/>
                      <a:pt x="13043" y="44000"/>
                      <a:pt x="10434" y="56000"/>
                    </a:cubicBezTo>
                    <a:cubicBezTo>
                      <a:pt x="7826" y="56000"/>
                      <a:pt x="2608" y="56000"/>
                      <a:pt x="0" y="60000"/>
                    </a:cubicBezTo>
                    <a:cubicBezTo>
                      <a:pt x="0" y="64000"/>
                      <a:pt x="7826" y="68000"/>
                      <a:pt x="7826" y="72000"/>
                    </a:cubicBezTo>
                    <a:cubicBezTo>
                      <a:pt x="7826" y="80000"/>
                      <a:pt x="10434" y="80000"/>
                      <a:pt x="13043" y="88000"/>
                    </a:cubicBezTo>
                    <a:cubicBezTo>
                      <a:pt x="13043" y="96000"/>
                      <a:pt x="15652" y="96000"/>
                      <a:pt x="20869" y="96000"/>
                    </a:cubicBezTo>
                    <a:cubicBezTo>
                      <a:pt x="23478" y="96000"/>
                      <a:pt x="28695" y="96000"/>
                      <a:pt x="28695" y="100000"/>
                    </a:cubicBezTo>
                    <a:cubicBezTo>
                      <a:pt x="28695" y="104000"/>
                      <a:pt x="28695" y="108000"/>
                      <a:pt x="28695" y="112000"/>
                    </a:cubicBezTo>
                    <a:cubicBezTo>
                      <a:pt x="33913" y="120000"/>
                      <a:pt x="46956" y="120000"/>
                      <a:pt x="54782" y="120000"/>
                    </a:cubicBezTo>
                    <a:cubicBezTo>
                      <a:pt x="62608" y="120000"/>
                      <a:pt x="67826" y="120000"/>
                      <a:pt x="73043" y="112000"/>
                    </a:cubicBezTo>
                    <a:cubicBezTo>
                      <a:pt x="83478" y="104000"/>
                      <a:pt x="93913" y="112000"/>
                      <a:pt x="104347" y="120000"/>
                    </a:cubicBezTo>
                    <a:cubicBezTo>
                      <a:pt x="104347" y="112000"/>
                      <a:pt x="104347" y="100000"/>
                      <a:pt x="106956" y="92000"/>
                    </a:cubicBezTo>
                    <a:cubicBezTo>
                      <a:pt x="109565" y="88000"/>
                      <a:pt x="117391" y="96000"/>
                      <a:pt x="120000" y="80000"/>
                    </a:cubicBezTo>
                    <a:cubicBezTo>
                      <a:pt x="112173" y="72000"/>
                      <a:pt x="109565" y="80000"/>
                      <a:pt x="101739" y="80000"/>
                    </a:cubicBezTo>
                    <a:cubicBezTo>
                      <a:pt x="96521" y="76000"/>
                      <a:pt x="96521" y="56000"/>
                      <a:pt x="99130" y="52000"/>
                    </a:cubicBezTo>
                    <a:cubicBezTo>
                      <a:pt x="101739" y="44000"/>
                      <a:pt x="96521" y="60000"/>
                      <a:pt x="99130" y="5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7" name="Shape 2542">
                <a:extLst>
                  <a:ext uri="{FF2B5EF4-FFF2-40B4-BE49-F238E27FC236}">
                    <a16:creationId xmlns:a16="http://schemas.microsoft.com/office/drawing/2014/main" id="{3D184602-0121-FA48-D7B1-16E5CF908B2E}"/>
                  </a:ext>
                  <a:ext uri="{C183D7F6-B498-43B3-948B-1728B52AA6E4}">
                    <adec:decorative xmlns:adec="http://schemas.microsoft.com/office/drawing/2017/decorative" val="1"/>
                  </a:ext>
                </a:extLst>
              </p:cNvPr>
              <p:cNvSpPr/>
              <p:nvPr/>
            </p:nvSpPr>
            <p:spPr>
              <a:xfrm>
                <a:off x="8176893" y="3355426"/>
                <a:ext cx="57896" cy="73868"/>
              </a:xfrm>
              <a:custGeom>
                <a:avLst/>
                <a:gdLst/>
                <a:ahLst/>
                <a:cxnLst/>
                <a:rect l="0" t="0" r="0" b="0"/>
                <a:pathLst>
                  <a:path w="120000" h="120000" extrusionOk="0">
                    <a:moveTo>
                      <a:pt x="98823" y="60000"/>
                    </a:moveTo>
                    <a:cubicBezTo>
                      <a:pt x="84705" y="48000"/>
                      <a:pt x="77647" y="24000"/>
                      <a:pt x="63529" y="18000"/>
                    </a:cubicBezTo>
                    <a:cubicBezTo>
                      <a:pt x="56470" y="18000"/>
                      <a:pt x="0" y="0"/>
                      <a:pt x="0" y="6000"/>
                    </a:cubicBezTo>
                    <a:cubicBezTo>
                      <a:pt x="7058" y="30000"/>
                      <a:pt x="21176" y="42000"/>
                      <a:pt x="35294" y="60000"/>
                    </a:cubicBezTo>
                    <a:cubicBezTo>
                      <a:pt x="49411" y="78000"/>
                      <a:pt x="28235" y="102000"/>
                      <a:pt x="49411" y="120000"/>
                    </a:cubicBezTo>
                    <a:cubicBezTo>
                      <a:pt x="56470" y="114000"/>
                      <a:pt x="63529" y="96000"/>
                      <a:pt x="70588" y="84000"/>
                    </a:cubicBezTo>
                    <a:cubicBezTo>
                      <a:pt x="84705" y="78000"/>
                      <a:pt x="91764" y="84000"/>
                      <a:pt x="98823" y="84000"/>
                    </a:cubicBezTo>
                    <a:cubicBezTo>
                      <a:pt x="120000" y="84000"/>
                      <a:pt x="98823" y="60000"/>
                      <a:pt x="98823" y="60000"/>
                    </a:cubicBezTo>
                    <a:cubicBezTo>
                      <a:pt x="91764" y="54000"/>
                      <a:pt x="98823" y="60000"/>
                      <a:pt x="98823"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8" name="Shape 2543">
                <a:extLst>
                  <a:ext uri="{FF2B5EF4-FFF2-40B4-BE49-F238E27FC236}">
                    <a16:creationId xmlns:a16="http://schemas.microsoft.com/office/drawing/2014/main" id="{BB5D0FA8-89C4-E84B-D9A1-106B3EFCC9D4}"/>
                  </a:ext>
                  <a:ext uri="{C183D7F6-B498-43B3-948B-1728B52AA6E4}">
                    <adec:decorative xmlns:adec="http://schemas.microsoft.com/office/drawing/2017/decorative" val="1"/>
                  </a:ext>
                </a:extLst>
              </p:cNvPr>
              <p:cNvSpPr/>
              <p:nvPr/>
            </p:nvSpPr>
            <p:spPr>
              <a:xfrm>
                <a:off x="8200525" y="3395489"/>
                <a:ext cx="34265" cy="37559"/>
              </a:xfrm>
              <a:custGeom>
                <a:avLst/>
                <a:gdLst/>
                <a:ahLst/>
                <a:cxnLst/>
                <a:rect l="0" t="0" r="0" b="0"/>
                <a:pathLst>
                  <a:path w="120000" h="120000" extrusionOk="0">
                    <a:moveTo>
                      <a:pt x="84000" y="108000"/>
                    </a:moveTo>
                    <a:cubicBezTo>
                      <a:pt x="72000" y="96000"/>
                      <a:pt x="72000" y="96000"/>
                      <a:pt x="84000" y="84000"/>
                    </a:cubicBezTo>
                    <a:cubicBezTo>
                      <a:pt x="96000" y="72000"/>
                      <a:pt x="108000" y="60000"/>
                      <a:pt x="120000" y="48000"/>
                    </a:cubicBezTo>
                    <a:cubicBezTo>
                      <a:pt x="120000" y="48000"/>
                      <a:pt x="96000" y="24000"/>
                      <a:pt x="96000" y="12000"/>
                    </a:cubicBezTo>
                    <a:cubicBezTo>
                      <a:pt x="96000" y="60000"/>
                      <a:pt x="36000" y="0"/>
                      <a:pt x="36000" y="48000"/>
                    </a:cubicBezTo>
                    <a:cubicBezTo>
                      <a:pt x="36000" y="72000"/>
                      <a:pt x="12000" y="96000"/>
                      <a:pt x="0" y="108000"/>
                    </a:cubicBezTo>
                    <a:cubicBezTo>
                      <a:pt x="0" y="120000"/>
                      <a:pt x="24000" y="108000"/>
                      <a:pt x="36000" y="108000"/>
                    </a:cubicBezTo>
                    <a:cubicBezTo>
                      <a:pt x="60000" y="108000"/>
                      <a:pt x="72000" y="108000"/>
                      <a:pt x="84000" y="120000"/>
                    </a:cubicBezTo>
                    <a:cubicBezTo>
                      <a:pt x="84000" y="120000"/>
                      <a:pt x="84000" y="108000"/>
                      <a:pt x="84000" y="108000"/>
                    </a:cubicBezTo>
                    <a:cubicBezTo>
                      <a:pt x="72000" y="96000"/>
                      <a:pt x="84000" y="108000"/>
                      <a:pt x="84000" y="10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89" name="Shape 2544">
                <a:extLst>
                  <a:ext uri="{FF2B5EF4-FFF2-40B4-BE49-F238E27FC236}">
                    <a16:creationId xmlns:a16="http://schemas.microsoft.com/office/drawing/2014/main" id="{5893874E-875A-5F72-5A78-B07139FDFAF3}"/>
                  </a:ext>
                  <a:ext uri="{C183D7F6-B498-43B3-948B-1728B52AA6E4}">
                    <adec:decorative xmlns:adec="http://schemas.microsoft.com/office/drawing/2017/decorative" val="1"/>
                  </a:ext>
                </a:extLst>
              </p:cNvPr>
              <p:cNvSpPr/>
              <p:nvPr/>
            </p:nvSpPr>
            <p:spPr>
              <a:xfrm>
                <a:off x="8096548" y="3454332"/>
                <a:ext cx="111067" cy="70112"/>
              </a:xfrm>
              <a:custGeom>
                <a:avLst/>
                <a:gdLst/>
                <a:ahLst/>
                <a:cxnLst/>
                <a:rect l="0" t="0" r="0" b="0"/>
                <a:pathLst>
                  <a:path w="120000" h="120000" extrusionOk="0">
                    <a:moveTo>
                      <a:pt x="63750" y="25263"/>
                    </a:moveTo>
                    <a:cubicBezTo>
                      <a:pt x="48750" y="25263"/>
                      <a:pt x="11250" y="37894"/>
                      <a:pt x="7500" y="0"/>
                    </a:cubicBezTo>
                    <a:cubicBezTo>
                      <a:pt x="3750" y="12631"/>
                      <a:pt x="0" y="25263"/>
                      <a:pt x="7500" y="31578"/>
                    </a:cubicBezTo>
                    <a:cubicBezTo>
                      <a:pt x="11250" y="37894"/>
                      <a:pt x="15000" y="44210"/>
                      <a:pt x="11250" y="50526"/>
                    </a:cubicBezTo>
                    <a:cubicBezTo>
                      <a:pt x="7500" y="56842"/>
                      <a:pt x="3750" y="56842"/>
                      <a:pt x="3750" y="69473"/>
                    </a:cubicBezTo>
                    <a:cubicBezTo>
                      <a:pt x="7500" y="82105"/>
                      <a:pt x="11250" y="88421"/>
                      <a:pt x="11250" y="107368"/>
                    </a:cubicBezTo>
                    <a:cubicBezTo>
                      <a:pt x="18750" y="107368"/>
                      <a:pt x="26250" y="107368"/>
                      <a:pt x="33750" y="107368"/>
                    </a:cubicBezTo>
                    <a:cubicBezTo>
                      <a:pt x="41250" y="107368"/>
                      <a:pt x="52500" y="120000"/>
                      <a:pt x="60000" y="113684"/>
                    </a:cubicBezTo>
                    <a:cubicBezTo>
                      <a:pt x="67500" y="113684"/>
                      <a:pt x="75000" y="101052"/>
                      <a:pt x="78750" y="94736"/>
                    </a:cubicBezTo>
                    <a:cubicBezTo>
                      <a:pt x="86250" y="82105"/>
                      <a:pt x="93750" y="88421"/>
                      <a:pt x="105000" y="88421"/>
                    </a:cubicBezTo>
                    <a:cubicBezTo>
                      <a:pt x="101250" y="75789"/>
                      <a:pt x="101250" y="69473"/>
                      <a:pt x="105000" y="50526"/>
                    </a:cubicBezTo>
                    <a:cubicBezTo>
                      <a:pt x="108750" y="37894"/>
                      <a:pt x="120000" y="25263"/>
                      <a:pt x="108750" y="18947"/>
                    </a:cubicBezTo>
                    <a:cubicBezTo>
                      <a:pt x="101250" y="12631"/>
                      <a:pt x="90000" y="6315"/>
                      <a:pt x="78750" y="12631"/>
                    </a:cubicBezTo>
                    <a:cubicBezTo>
                      <a:pt x="71250" y="12631"/>
                      <a:pt x="67500" y="25263"/>
                      <a:pt x="63750" y="252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0" name="Shape 2545">
                <a:extLst>
                  <a:ext uri="{FF2B5EF4-FFF2-40B4-BE49-F238E27FC236}">
                    <a16:creationId xmlns:a16="http://schemas.microsoft.com/office/drawing/2014/main" id="{FBBEEBEE-BB96-9D4B-B6C7-8C8FCE6A606A}"/>
                  </a:ext>
                  <a:ext uri="{C183D7F6-B498-43B3-948B-1728B52AA6E4}">
                    <adec:decorative xmlns:adec="http://schemas.microsoft.com/office/drawing/2017/decorative" val="1"/>
                  </a:ext>
                </a:extLst>
              </p:cNvPr>
              <p:cNvSpPr/>
              <p:nvPr/>
            </p:nvSpPr>
            <p:spPr>
              <a:xfrm>
                <a:off x="7989025" y="3436805"/>
                <a:ext cx="62623" cy="55087"/>
              </a:xfrm>
              <a:custGeom>
                <a:avLst/>
                <a:gdLst/>
                <a:ahLst/>
                <a:cxnLst/>
                <a:rect l="0" t="0" r="0" b="0"/>
                <a:pathLst>
                  <a:path w="120000" h="120000" extrusionOk="0">
                    <a:moveTo>
                      <a:pt x="66666" y="0"/>
                    </a:moveTo>
                    <a:cubicBezTo>
                      <a:pt x="53333" y="0"/>
                      <a:pt x="0" y="0"/>
                      <a:pt x="6666" y="16000"/>
                    </a:cubicBezTo>
                    <a:cubicBezTo>
                      <a:pt x="6666" y="24000"/>
                      <a:pt x="20000" y="56000"/>
                      <a:pt x="26666" y="64000"/>
                    </a:cubicBezTo>
                    <a:cubicBezTo>
                      <a:pt x="40000" y="88000"/>
                      <a:pt x="66666" y="104000"/>
                      <a:pt x="86666" y="120000"/>
                    </a:cubicBezTo>
                    <a:cubicBezTo>
                      <a:pt x="86666" y="104000"/>
                      <a:pt x="86666" y="88000"/>
                      <a:pt x="100000" y="80000"/>
                    </a:cubicBezTo>
                    <a:cubicBezTo>
                      <a:pt x="113333" y="72000"/>
                      <a:pt x="120000" y="64000"/>
                      <a:pt x="113333" y="48000"/>
                    </a:cubicBezTo>
                    <a:cubicBezTo>
                      <a:pt x="113333" y="32000"/>
                      <a:pt x="113333" y="24000"/>
                      <a:pt x="106666" y="16000"/>
                    </a:cubicBezTo>
                    <a:cubicBezTo>
                      <a:pt x="93333" y="8000"/>
                      <a:pt x="80000" y="0"/>
                      <a:pt x="66666"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1" name="Shape 2546">
                <a:extLst>
                  <a:ext uri="{FF2B5EF4-FFF2-40B4-BE49-F238E27FC236}">
                    <a16:creationId xmlns:a16="http://schemas.microsoft.com/office/drawing/2014/main" id="{E1953BD8-6081-93B6-2291-B00ABF2C636F}"/>
                  </a:ext>
                  <a:ext uri="{C183D7F6-B498-43B3-948B-1728B52AA6E4}">
                    <adec:decorative xmlns:adec="http://schemas.microsoft.com/office/drawing/2017/decorative" val="1"/>
                  </a:ext>
                </a:extLst>
              </p:cNvPr>
              <p:cNvSpPr/>
              <p:nvPr/>
            </p:nvSpPr>
            <p:spPr>
              <a:xfrm>
                <a:off x="8033924" y="3410512"/>
                <a:ext cx="76801" cy="98906"/>
              </a:xfrm>
              <a:custGeom>
                <a:avLst/>
                <a:gdLst/>
                <a:ahLst/>
                <a:cxnLst/>
                <a:rect l="0" t="0" r="0" b="0"/>
                <a:pathLst>
                  <a:path w="120000" h="120000" extrusionOk="0">
                    <a:moveTo>
                      <a:pt x="114545" y="84444"/>
                    </a:moveTo>
                    <a:cubicBezTo>
                      <a:pt x="120000" y="80000"/>
                      <a:pt x="114545" y="80000"/>
                      <a:pt x="109090" y="75555"/>
                    </a:cubicBezTo>
                    <a:cubicBezTo>
                      <a:pt x="103636" y="71111"/>
                      <a:pt x="103636" y="66666"/>
                      <a:pt x="103636" y="57777"/>
                    </a:cubicBezTo>
                    <a:cubicBezTo>
                      <a:pt x="114545" y="44444"/>
                      <a:pt x="98181" y="44444"/>
                      <a:pt x="81818" y="44444"/>
                    </a:cubicBezTo>
                    <a:cubicBezTo>
                      <a:pt x="76363" y="44444"/>
                      <a:pt x="76363" y="40000"/>
                      <a:pt x="76363" y="35555"/>
                    </a:cubicBezTo>
                    <a:cubicBezTo>
                      <a:pt x="70909" y="26666"/>
                      <a:pt x="65454" y="31111"/>
                      <a:pt x="65454" y="22222"/>
                    </a:cubicBezTo>
                    <a:cubicBezTo>
                      <a:pt x="60000" y="8888"/>
                      <a:pt x="49090" y="0"/>
                      <a:pt x="27272" y="4444"/>
                    </a:cubicBezTo>
                    <a:cubicBezTo>
                      <a:pt x="10909" y="8888"/>
                      <a:pt x="10909" y="8888"/>
                      <a:pt x="10909" y="17777"/>
                    </a:cubicBezTo>
                    <a:cubicBezTo>
                      <a:pt x="16363" y="31111"/>
                      <a:pt x="21818" y="44444"/>
                      <a:pt x="21818" y="62222"/>
                    </a:cubicBezTo>
                    <a:cubicBezTo>
                      <a:pt x="27272" y="75555"/>
                      <a:pt x="10909" y="71111"/>
                      <a:pt x="5454" y="84444"/>
                    </a:cubicBezTo>
                    <a:cubicBezTo>
                      <a:pt x="0" y="88888"/>
                      <a:pt x="0" y="97777"/>
                      <a:pt x="0" y="102222"/>
                    </a:cubicBezTo>
                    <a:cubicBezTo>
                      <a:pt x="0" y="111111"/>
                      <a:pt x="16363" y="115555"/>
                      <a:pt x="21818" y="120000"/>
                    </a:cubicBezTo>
                    <a:cubicBezTo>
                      <a:pt x="21818" y="115555"/>
                      <a:pt x="21818" y="102222"/>
                      <a:pt x="32727" y="102222"/>
                    </a:cubicBezTo>
                    <a:cubicBezTo>
                      <a:pt x="43636" y="102222"/>
                      <a:pt x="49090" y="106666"/>
                      <a:pt x="54545" y="115555"/>
                    </a:cubicBezTo>
                    <a:cubicBezTo>
                      <a:pt x="60000" y="115555"/>
                      <a:pt x="98181" y="106666"/>
                      <a:pt x="109090" y="106666"/>
                    </a:cubicBezTo>
                    <a:cubicBezTo>
                      <a:pt x="98181" y="97777"/>
                      <a:pt x="109090" y="93333"/>
                      <a:pt x="114545" y="84444"/>
                    </a:cubicBezTo>
                    <a:cubicBezTo>
                      <a:pt x="120000" y="80000"/>
                      <a:pt x="109090" y="88888"/>
                      <a:pt x="114545" y="8444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2" name="Shape 2547">
                <a:extLst>
                  <a:ext uri="{FF2B5EF4-FFF2-40B4-BE49-F238E27FC236}">
                    <a16:creationId xmlns:a16="http://schemas.microsoft.com/office/drawing/2014/main" id="{B4635358-97A4-9656-BCC7-EF3062C49BF3}"/>
                  </a:ext>
                  <a:ext uri="{C183D7F6-B498-43B3-948B-1728B52AA6E4}">
                    <adec:decorative xmlns:adec="http://schemas.microsoft.com/office/drawing/2017/decorative" val="1"/>
                  </a:ext>
                </a:extLst>
              </p:cNvPr>
              <p:cNvSpPr/>
              <p:nvPr/>
            </p:nvSpPr>
            <p:spPr>
              <a:xfrm>
                <a:off x="7992570" y="3351670"/>
                <a:ext cx="121702" cy="70112"/>
              </a:xfrm>
              <a:custGeom>
                <a:avLst/>
                <a:gdLst/>
                <a:ahLst/>
                <a:cxnLst/>
                <a:rect l="0" t="0" r="0" b="0"/>
                <a:pathLst>
                  <a:path w="120000" h="120000" extrusionOk="0">
                    <a:moveTo>
                      <a:pt x="102857" y="18947"/>
                    </a:moveTo>
                    <a:cubicBezTo>
                      <a:pt x="102857" y="12631"/>
                      <a:pt x="85714" y="12631"/>
                      <a:pt x="82285" y="6315"/>
                    </a:cubicBezTo>
                    <a:cubicBezTo>
                      <a:pt x="68571" y="0"/>
                      <a:pt x="75428" y="25263"/>
                      <a:pt x="65142" y="25263"/>
                    </a:cubicBezTo>
                    <a:cubicBezTo>
                      <a:pt x="61714" y="18947"/>
                      <a:pt x="58285" y="25263"/>
                      <a:pt x="51428" y="25263"/>
                    </a:cubicBezTo>
                    <a:cubicBezTo>
                      <a:pt x="48000" y="25263"/>
                      <a:pt x="48000" y="37894"/>
                      <a:pt x="44571" y="37894"/>
                    </a:cubicBezTo>
                    <a:cubicBezTo>
                      <a:pt x="30857" y="50526"/>
                      <a:pt x="24000" y="37894"/>
                      <a:pt x="17142" y="25263"/>
                    </a:cubicBezTo>
                    <a:cubicBezTo>
                      <a:pt x="17142" y="31578"/>
                      <a:pt x="17142" y="37894"/>
                      <a:pt x="17142" y="44210"/>
                    </a:cubicBezTo>
                    <a:cubicBezTo>
                      <a:pt x="13714" y="50526"/>
                      <a:pt x="10285" y="37894"/>
                      <a:pt x="10285" y="50526"/>
                    </a:cubicBezTo>
                    <a:cubicBezTo>
                      <a:pt x="10285" y="69473"/>
                      <a:pt x="0" y="82105"/>
                      <a:pt x="10285" y="94736"/>
                    </a:cubicBezTo>
                    <a:cubicBezTo>
                      <a:pt x="17142" y="107368"/>
                      <a:pt x="27428" y="120000"/>
                      <a:pt x="37714" y="120000"/>
                    </a:cubicBezTo>
                    <a:cubicBezTo>
                      <a:pt x="51428" y="120000"/>
                      <a:pt x="58285" y="101052"/>
                      <a:pt x="72000" y="107368"/>
                    </a:cubicBezTo>
                    <a:cubicBezTo>
                      <a:pt x="72000" y="101052"/>
                      <a:pt x="82285" y="101052"/>
                      <a:pt x="85714" y="94736"/>
                    </a:cubicBezTo>
                    <a:cubicBezTo>
                      <a:pt x="89142" y="82105"/>
                      <a:pt x="92571" y="69473"/>
                      <a:pt x="99428" y="56842"/>
                    </a:cubicBezTo>
                    <a:cubicBezTo>
                      <a:pt x="102857" y="44210"/>
                      <a:pt x="106285" y="44210"/>
                      <a:pt x="113142" y="37894"/>
                    </a:cubicBezTo>
                    <a:cubicBezTo>
                      <a:pt x="120000" y="25263"/>
                      <a:pt x="102857" y="25263"/>
                      <a:pt x="102857" y="18947"/>
                    </a:cubicBezTo>
                    <a:cubicBezTo>
                      <a:pt x="102857" y="18947"/>
                      <a:pt x="102857" y="25263"/>
                      <a:pt x="102857" y="1894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3" name="Shape 2548">
                <a:extLst>
                  <a:ext uri="{FF2B5EF4-FFF2-40B4-BE49-F238E27FC236}">
                    <a16:creationId xmlns:a16="http://schemas.microsoft.com/office/drawing/2014/main" id="{B779A7B3-217E-B699-F09F-A71C47546690}"/>
                  </a:ext>
                  <a:ext uri="{C183D7F6-B498-43B3-948B-1728B52AA6E4}">
                    <adec:decorative xmlns:adec="http://schemas.microsoft.com/office/drawing/2017/decorative" val="1"/>
                  </a:ext>
                </a:extLst>
              </p:cNvPr>
              <p:cNvSpPr/>
              <p:nvPr/>
            </p:nvSpPr>
            <p:spPr>
              <a:xfrm>
                <a:off x="8062281" y="3509420"/>
                <a:ext cx="107522" cy="117686"/>
              </a:xfrm>
              <a:custGeom>
                <a:avLst/>
                <a:gdLst/>
                <a:ahLst/>
                <a:cxnLst/>
                <a:rect l="0" t="0" r="0" b="0"/>
                <a:pathLst>
                  <a:path w="120000" h="120000" extrusionOk="0">
                    <a:moveTo>
                      <a:pt x="120000" y="0"/>
                    </a:moveTo>
                    <a:cubicBezTo>
                      <a:pt x="108387" y="7500"/>
                      <a:pt x="104516" y="15000"/>
                      <a:pt x="89032" y="11250"/>
                    </a:cubicBezTo>
                    <a:cubicBezTo>
                      <a:pt x="81290" y="7500"/>
                      <a:pt x="58064" y="3750"/>
                      <a:pt x="50322" y="7500"/>
                    </a:cubicBezTo>
                    <a:cubicBezTo>
                      <a:pt x="50322" y="18750"/>
                      <a:pt x="38709" y="11250"/>
                      <a:pt x="34838" y="15000"/>
                    </a:cubicBezTo>
                    <a:cubicBezTo>
                      <a:pt x="30967" y="18750"/>
                      <a:pt x="27096" y="18750"/>
                      <a:pt x="23225" y="18750"/>
                    </a:cubicBezTo>
                    <a:cubicBezTo>
                      <a:pt x="15483" y="22500"/>
                      <a:pt x="15483" y="26250"/>
                      <a:pt x="15483" y="30000"/>
                    </a:cubicBezTo>
                    <a:cubicBezTo>
                      <a:pt x="11612" y="33750"/>
                      <a:pt x="11612" y="37500"/>
                      <a:pt x="7741" y="41250"/>
                    </a:cubicBezTo>
                    <a:cubicBezTo>
                      <a:pt x="0" y="48750"/>
                      <a:pt x="0" y="48750"/>
                      <a:pt x="7741" y="56250"/>
                    </a:cubicBezTo>
                    <a:cubicBezTo>
                      <a:pt x="11612" y="60000"/>
                      <a:pt x="15483" y="60000"/>
                      <a:pt x="15483" y="63750"/>
                    </a:cubicBezTo>
                    <a:cubicBezTo>
                      <a:pt x="15483" y="71250"/>
                      <a:pt x="15483" y="75000"/>
                      <a:pt x="19354" y="82500"/>
                    </a:cubicBezTo>
                    <a:cubicBezTo>
                      <a:pt x="19354" y="86250"/>
                      <a:pt x="19354" y="90000"/>
                      <a:pt x="23225" y="93750"/>
                    </a:cubicBezTo>
                    <a:cubicBezTo>
                      <a:pt x="30967" y="97500"/>
                      <a:pt x="23225" y="101250"/>
                      <a:pt x="27096" y="105000"/>
                    </a:cubicBezTo>
                    <a:cubicBezTo>
                      <a:pt x="27096" y="112500"/>
                      <a:pt x="30967" y="108750"/>
                      <a:pt x="30967" y="108750"/>
                    </a:cubicBezTo>
                    <a:cubicBezTo>
                      <a:pt x="38709" y="108750"/>
                      <a:pt x="38709" y="112500"/>
                      <a:pt x="38709" y="116250"/>
                    </a:cubicBezTo>
                    <a:cubicBezTo>
                      <a:pt x="42580" y="116250"/>
                      <a:pt x="46451" y="112500"/>
                      <a:pt x="46451" y="112500"/>
                    </a:cubicBezTo>
                    <a:cubicBezTo>
                      <a:pt x="50322" y="108750"/>
                      <a:pt x="50322" y="116250"/>
                      <a:pt x="50322" y="116250"/>
                    </a:cubicBezTo>
                    <a:cubicBezTo>
                      <a:pt x="54193" y="120000"/>
                      <a:pt x="50322" y="93750"/>
                      <a:pt x="50322" y="97500"/>
                    </a:cubicBezTo>
                    <a:cubicBezTo>
                      <a:pt x="50322" y="93750"/>
                      <a:pt x="61935" y="97500"/>
                      <a:pt x="65806" y="97500"/>
                    </a:cubicBezTo>
                    <a:cubicBezTo>
                      <a:pt x="65806" y="93750"/>
                      <a:pt x="54193" y="90000"/>
                      <a:pt x="54193" y="86250"/>
                    </a:cubicBezTo>
                    <a:cubicBezTo>
                      <a:pt x="58064" y="78750"/>
                      <a:pt x="65806" y="86250"/>
                      <a:pt x="65806" y="90000"/>
                    </a:cubicBezTo>
                    <a:cubicBezTo>
                      <a:pt x="73548" y="93750"/>
                      <a:pt x="69677" y="86250"/>
                      <a:pt x="69677" y="82500"/>
                    </a:cubicBezTo>
                    <a:cubicBezTo>
                      <a:pt x="69677" y="78750"/>
                      <a:pt x="81290" y="86250"/>
                      <a:pt x="81290" y="86250"/>
                    </a:cubicBezTo>
                    <a:cubicBezTo>
                      <a:pt x="81290" y="82500"/>
                      <a:pt x="73548" y="71250"/>
                      <a:pt x="73548" y="71250"/>
                    </a:cubicBezTo>
                    <a:cubicBezTo>
                      <a:pt x="69677" y="67500"/>
                      <a:pt x="61935" y="67500"/>
                      <a:pt x="58064" y="63750"/>
                    </a:cubicBezTo>
                    <a:cubicBezTo>
                      <a:pt x="58064" y="63750"/>
                      <a:pt x="58064" y="56250"/>
                      <a:pt x="58064" y="60000"/>
                    </a:cubicBezTo>
                    <a:cubicBezTo>
                      <a:pt x="54193" y="52500"/>
                      <a:pt x="42580" y="45000"/>
                      <a:pt x="42580" y="37500"/>
                    </a:cubicBezTo>
                    <a:cubicBezTo>
                      <a:pt x="46451" y="22500"/>
                      <a:pt x="58064" y="37500"/>
                      <a:pt x="61935" y="41250"/>
                    </a:cubicBezTo>
                    <a:cubicBezTo>
                      <a:pt x="61935" y="41250"/>
                      <a:pt x="61935" y="37500"/>
                      <a:pt x="61935" y="37500"/>
                    </a:cubicBezTo>
                    <a:cubicBezTo>
                      <a:pt x="65806" y="33750"/>
                      <a:pt x="69677" y="37500"/>
                      <a:pt x="69677" y="41250"/>
                    </a:cubicBezTo>
                    <a:cubicBezTo>
                      <a:pt x="69677" y="41250"/>
                      <a:pt x="65806" y="33750"/>
                      <a:pt x="65806" y="33750"/>
                    </a:cubicBezTo>
                    <a:cubicBezTo>
                      <a:pt x="69677" y="33750"/>
                      <a:pt x="77419" y="37500"/>
                      <a:pt x="81290" y="37500"/>
                    </a:cubicBezTo>
                    <a:cubicBezTo>
                      <a:pt x="81290" y="33750"/>
                      <a:pt x="65806" y="33750"/>
                      <a:pt x="65806" y="26250"/>
                    </a:cubicBezTo>
                    <a:cubicBezTo>
                      <a:pt x="65806" y="26250"/>
                      <a:pt x="81290" y="18750"/>
                      <a:pt x="85161" y="18750"/>
                    </a:cubicBezTo>
                    <a:cubicBezTo>
                      <a:pt x="85161" y="18750"/>
                      <a:pt x="81290" y="26250"/>
                      <a:pt x="81290" y="26250"/>
                    </a:cubicBezTo>
                    <a:cubicBezTo>
                      <a:pt x="81290" y="26250"/>
                      <a:pt x="92903" y="18750"/>
                      <a:pt x="96774" y="18750"/>
                    </a:cubicBezTo>
                    <a:cubicBezTo>
                      <a:pt x="100645" y="18750"/>
                      <a:pt x="104516" y="22500"/>
                      <a:pt x="112258" y="26250"/>
                    </a:cubicBezTo>
                    <a:cubicBezTo>
                      <a:pt x="116129" y="18750"/>
                      <a:pt x="120000" y="7500"/>
                      <a:pt x="12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4" name="Shape 2549">
                <a:extLst>
                  <a:ext uri="{FF2B5EF4-FFF2-40B4-BE49-F238E27FC236}">
                    <a16:creationId xmlns:a16="http://schemas.microsoft.com/office/drawing/2014/main" id="{AAE822F0-2F95-29D0-8B4A-51540EAFBB88}"/>
                  </a:ext>
                  <a:ext uri="{C183D7F6-B498-43B3-948B-1728B52AA6E4}">
                    <adec:decorative xmlns:adec="http://schemas.microsoft.com/office/drawing/2017/decorative" val="1"/>
                  </a:ext>
                </a:extLst>
              </p:cNvPr>
              <p:cNvSpPr/>
              <p:nvPr/>
            </p:nvSpPr>
            <p:spPr>
              <a:xfrm>
                <a:off x="8159170" y="3503159"/>
                <a:ext cx="51988" cy="36307"/>
              </a:xfrm>
              <a:custGeom>
                <a:avLst/>
                <a:gdLst/>
                <a:ahLst/>
                <a:cxnLst/>
                <a:rect l="0" t="0" r="0" b="0"/>
                <a:pathLst>
                  <a:path w="120000" h="120000" extrusionOk="0">
                    <a:moveTo>
                      <a:pt x="120000" y="72000"/>
                    </a:moveTo>
                    <a:cubicBezTo>
                      <a:pt x="104000" y="48000"/>
                      <a:pt x="80000" y="48000"/>
                      <a:pt x="80000" y="12000"/>
                    </a:cubicBezTo>
                    <a:cubicBezTo>
                      <a:pt x="40000" y="0"/>
                      <a:pt x="32000" y="0"/>
                      <a:pt x="16000" y="60000"/>
                    </a:cubicBezTo>
                    <a:cubicBezTo>
                      <a:pt x="16000" y="72000"/>
                      <a:pt x="0" y="108000"/>
                      <a:pt x="8000" y="108000"/>
                    </a:cubicBezTo>
                    <a:cubicBezTo>
                      <a:pt x="24000" y="120000"/>
                      <a:pt x="40000" y="120000"/>
                      <a:pt x="48000" y="108000"/>
                    </a:cubicBezTo>
                    <a:cubicBezTo>
                      <a:pt x="64000" y="96000"/>
                      <a:pt x="72000" y="84000"/>
                      <a:pt x="88000" y="84000"/>
                    </a:cubicBezTo>
                    <a:cubicBezTo>
                      <a:pt x="88000" y="84000"/>
                      <a:pt x="120000" y="84000"/>
                      <a:pt x="120000" y="72000"/>
                    </a:cubicBezTo>
                    <a:cubicBezTo>
                      <a:pt x="112000" y="72000"/>
                      <a:pt x="120000" y="84000"/>
                      <a:pt x="120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5" name="Shape 2550">
                <a:extLst>
                  <a:ext uri="{FF2B5EF4-FFF2-40B4-BE49-F238E27FC236}">
                    <a16:creationId xmlns:a16="http://schemas.microsoft.com/office/drawing/2014/main" id="{9A0A594E-44B4-05C7-C4F7-8AECAD3D7EE4}"/>
                  </a:ext>
                  <a:ext uri="{C183D7F6-B498-43B3-948B-1728B52AA6E4}">
                    <adec:decorative xmlns:adec="http://schemas.microsoft.com/office/drawing/2017/decorative" val="1"/>
                  </a:ext>
                </a:extLst>
              </p:cNvPr>
              <p:cNvSpPr/>
              <p:nvPr/>
            </p:nvSpPr>
            <p:spPr>
              <a:xfrm>
                <a:off x="8048103" y="3491892"/>
                <a:ext cx="30720" cy="66356"/>
              </a:xfrm>
              <a:custGeom>
                <a:avLst/>
                <a:gdLst/>
                <a:ahLst/>
                <a:cxnLst/>
                <a:rect l="0" t="0" r="0" b="0"/>
                <a:pathLst>
                  <a:path w="120000" h="120000" extrusionOk="0">
                    <a:moveTo>
                      <a:pt x="80000" y="106666"/>
                    </a:moveTo>
                    <a:cubicBezTo>
                      <a:pt x="93333" y="93333"/>
                      <a:pt x="120000" y="80000"/>
                      <a:pt x="93333" y="73333"/>
                    </a:cubicBezTo>
                    <a:cubicBezTo>
                      <a:pt x="80000" y="66666"/>
                      <a:pt x="66666" y="53333"/>
                      <a:pt x="80000" y="40000"/>
                    </a:cubicBezTo>
                    <a:cubicBezTo>
                      <a:pt x="80000" y="40000"/>
                      <a:pt x="93333" y="26666"/>
                      <a:pt x="93333" y="26666"/>
                    </a:cubicBezTo>
                    <a:cubicBezTo>
                      <a:pt x="80000" y="20000"/>
                      <a:pt x="53333" y="6666"/>
                      <a:pt x="40000" y="6666"/>
                    </a:cubicBezTo>
                    <a:cubicBezTo>
                      <a:pt x="0" y="0"/>
                      <a:pt x="0" y="46666"/>
                      <a:pt x="0" y="60000"/>
                    </a:cubicBezTo>
                    <a:cubicBezTo>
                      <a:pt x="0" y="86666"/>
                      <a:pt x="26666" y="100000"/>
                      <a:pt x="53333" y="120000"/>
                    </a:cubicBezTo>
                    <a:cubicBezTo>
                      <a:pt x="66666" y="113333"/>
                      <a:pt x="80000" y="106666"/>
                      <a:pt x="80000" y="106666"/>
                    </a:cubicBezTo>
                    <a:cubicBezTo>
                      <a:pt x="93333" y="93333"/>
                      <a:pt x="80000" y="106666"/>
                      <a:pt x="80000" y="10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6" name="Shape 2551">
                <a:extLst>
                  <a:ext uri="{FF2B5EF4-FFF2-40B4-BE49-F238E27FC236}">
                    <a16:creationId xmlns:a16="http://schemas.microsoft.com/office/drawing/2014/main" id="{858F0803-7D1D-074A-6D69-1E59C5AED8D7}"/>
                  </a:ext>
                  <a:ext uri="{C183D7F6-B498-43B3-948B-1728B52AA6E4}">
                    <adec:decorative xmlns:adec="http://schemas.microsoft.com/office/drawing/2017/decorative" val="1"/>
                  </a:ext>
                </a:extLst>
              </p:cNvPr>
              <p:cNvSpPr/>
              <p:nvPr/>
            </p:nvSpPr>
            <p:spPr>
              <a:xfrm>
                <a:off x="8065826" y="3499404"/>
                <a:ext cx="44899" cy="32552"/>
              </a:xfrm>
              <a:custGeom>
                <a:avLst/>
                <a:gdLst/>
                <a:ahLst/>
                <a:cxnLst/>
                <a:rect l="0" t="0" r="0" b="0"/>
                <a:pathLst>
                  <a:path w="120000" h="120000" extrusionOk="0">
                    <a:moveTo>
                      <a:pt x="101538" y="0"/>
                    </a:moveTo>
                    <a:cubicBezTo>
                      <a:pt x="83076" y="0"/>
                      <a:pt x="18461" y="0"/>
                      <a:pt x="18461" y="26666"/>
                    </a:cubicBezTo>
                    <a:cubicBezTo>
                      <a:pt x="0" y="53333"/>
                      <a:pt x="0" y="106666"/>
                      <a:pt x="27692" y="120000"/>
                    </a:cubicBezTo>
                    <a:cubicBezTo>
                      <a:pt x="36923" y="106666"/>
                      <a:pt x="55384" y="120000"/>
                      <a:pt x="64615" y="106666"/>
                    </a:cubicBezTo>
                    <a:cubicBezTo>
                      <a:pt x="73846" y="106666"/>
                      <a:pt x="83076" y="80000"/>
                      <a:pt x="92307" y="93333"/>
                    </a:cubicBezTo>
                    <a:cubicBezTo>
                      <a:pt x="120000" y="120000"/>
                      <a:pt x="101538" y="13333"/>
                      <a:pt x="101538"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7" name="Shape 2552">
                <a:extLst>
                  <a:ext uri="{FF2B5EF4-FFF2-40B4-BE49-F238E27FC236}">
                    <a16:creationId xmlns:a16="http://schemas.microsoft.com/office/drawing/2014/main" id="{C0A665C5-1F15-694B-1025-D1834CF2D724}"/>
                  </a:ext>
                  <a:ext uri="{C183D7F6-B498-43B3-948B-1728B52AA6E4}">
                    <adec:decorative xmlns:adec="http://schemas.microsoft.com/office/drawing/2017/decorative" val="1"/>
                  </a:ext>
                </a:extLst>
              </p:cNvPr>
              <p:cNvSpPr/>
              <p:nvPr/>
            </p:nvSpPr>
            <p:spPr>
              <a:xfrm>
                <a:off x="8446289" y="3520687"/>
                <a:ext cx="66168" cy="58843"/>
              </a:xfrm>
              <a:custGeom>
                <a:avLst/>
                <a:gdLst/>
                <a:ahLst/>
                <a:cxnLst/>
                <a:rect l="0" t="0" r="0" b="0"/>
                <a:pathLst>
                  <a:path w="120000" h="120000" extrusionOk="0">
                    <a:moveTo>
                      <a:pt x="120000" y="105000"/>
                    </a:moveTo>
                    <a:cubicBezTo>
                      <a:pt x="120000" y="90000"/>
                      <a:pt x="120000" y="82500"/>
                      <a:pt x="107368" y="75000"/>
                    </a:cubicBezTo>
                    <a:cubicBezTo>
                      <a:pt x="94736" y="67500"/>
                      <a:pt x="107368" y="60000"/>
                      <a:pt x="101052" y="52500"/>
                    </a:cubicBezTo>
                    <a:cubicBezTo>
                      <a:pt x="94736" y="37500"/>
                      <a:pt x="88421" y="45000"/>
                      <a:pt x="88421" y="22500"/>
                    </a:cubicBezTo>
                    <a:cubicBezTo>
                      <a:pt x="88421" y="22500"/>
                      <a:pt x="69473" y="7500"/>
                      <a:pt x="75789" y="0"/>
                    </a:cubicBezTo>
                    <a:cubicBezTo>
                      <a:pt x="56842" y="0"/>
                      <a:pt x="0" y="7500"/>
                      <a:pt x="37894" y="45000"/>
                    </a:cubicBezTo>
                    <a:cubicBezTo>
                      <a:pt x="44210" y="52500"/>
                      <a:pt x="50526" y="60000"/>
                      <a:pt x="56842" y="67500"/>
                    </a:cubicBezTo>
                    <a:cubicBezTo>
                      <a:pt x="63157" y="75000"/>
                      <a:pt x="69473" y="75000"/>
                      <a:pt x="75789" y="82500"/>
                    </a:cubicBezTo>
                    <a:cubicBezTo>
                      <a:pt x="88421" y="82500"/>
                      <a:pt x="101052" y="82500"/>
                      <a:pt x="101052" y="97500"/>
                    </a:cubicBezTo>
                    <a:cubicBezTo>
                      <a:pt x="107368" y="105000"/>
                      <a:pt x="113684" y="120000"/>
                      <a:pt x="120000" y="105000"/>
                    </a:cubicBezTo>
                    <a:cubicBezTo>
                      <a:pt x="120000" y="97500"/>
                      <a:pt x="113684" y="112500"/>
                      <a:pt x="120000" y="10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8" name="Shape 2553">
                <a:extLst>
                  <a:ext uri="{FF2B5EF4-FFF2-40B4-BE49-F238E27FC236}">
                    <a16:creationId xmlns:a16="http://schemas.microsoft.com/office/drawing/2014/main" id="{16919B12-9AC7-1099-50A6-1E32F4D9D531}"/>
                  </a:ext>
                  <a:ext uri="{C183D7F6-B498-43B3-948B-1728B52AA6E4}">
                    <adec:decorative xmlns:adec="http://schemas.microsoft.com/office/drawing/2017/decorative" val="1"/>
                  </a:ext>
                </a:extLst>
              </p:cNvPr>
              <p:cNvSpPr/>
              <p:nvPr/>
            </p:nvSpPr>
            <p:spPr>
              <a:xfrm>
                <a:off x="8471102" y="3550734"/>
                <a:ext cx="342652" cy="307987"/>
              </a:xfrm>
              <a:custGeom>
                <a:avLst/>
                <a:gdLst/>
                <a:ahLst/>
                <a:cxnLst/>
                <a:rect l="0" t="0" r="0" b="0"/>
                <a:pathLst>
                  <a:path w="120000" h="120000" extrusionOk="0">
                    <a:moveTo>
                      <a:pt x="115151" y="104285"/>
                    </a:moveTo>
                    <a:cubicBezTo>
                      <a:pt x="112727" y="102857"/>
                      <a:pt x="113939" y="100000"/>
                      <a:pt x="112727" y="97142"/>
                    </a:cubicBezTo>
                    <a:cubicBezTo>
                      <a:pt x="112727" y="95714"/>
                      <a:pt x="110303" y="94285"/>
                      <a:pt x="109090" y="92857"/>
                    </a:cubicBezTo>
                    <a:cubicBezTo>
                      <a:pt x="106666" y="91428"/>
                      <a:pt x="105454" y="88571"/>
                      <a:pt x="104242" y="85714"/>
                    </a:cubicBezTo>
                    <a:cubicBezTo>
                      <a:pt x="101818" y="82857"/>
                      <a:pt x="103030" y="82857"/>
                      <a:pt x="105454" y="78571"/>
                    </a:cubicBezTo>
                    <a:cubicBezTo>
                      <a:pt x="106666" y="77142"/>
                      <a:pt x="109090" y="74285"/>
                      <a:pt x="107878" y="71428"/>
                    </a:cubicBezTo>
                    <a:cubicBezTo>
                      <a:pt x="106666" y="70000"/>
                      <a:pt x="103030" y="70000"/>
                      <a:pt x="101818" y="70000"/>
                    </a:cubicBezTo>
                    <a:cubicBezTo>
                      <a:pt x="100606" y="68571"/>
                      <a:pt x="101818" y="65714"/>
                      <a:pt x="101818" y="65714"/>
                    </a:cubicBezTo>
                    <a:cubicBezTo>
                      <a:pt x="100606" y="62857"/>
                      <a:pt x="100606" y="58571"/>
                      <a:pt x="101818" y="57142"/>
                    </a:cubicBezTo>
                    <a:cubicBezTo>
                      <a:pt x="104242" y="54285"/>
                      <a:pt x="100606" y="52857"/>
                      <a:pt x="99393" y="51428"/>
                    </a:cubicBezTo>
                    <a:cubicBezTo>
                      <a:pt x="99393" y="50000"/>
                      <a:pt x="101818" y="45714"/>
                      <a:pt x="103030" y="44285"/>
                    </a:cubicBezTo>
                    <a:cubicBezTo>
                      <a:pt x="103030" y="42857"/>
                      <a:pt x="105454" y="28571"/>
                      <a:pt x="104242" y="28571"/>
                    </a:cubicBezTo>
                    <a:cubicBezTo>
                      <a:pt x="100606" y="28571"/>
                      <a:pt x="99393" y="28571"/>
                      <a:pt x="95757" y="25714"/>
                    </a:cubicBezTo>
                    <a:cubicBezTo>
                      <a:pt x="94545" y="24285"/>
                      <a:pt x="93333" y="22857"/>
                      <a:pt x="92121" y="21428"/>
                    </a:cubicBezTo>
                    <a:cubicBezTo>
                      <a:pt x="90909" y="20000"/>
                      <a:pt x="87272" y="20000"/>
                      <a:pt x="86060" y="18571"/>
                    </a:cubicBezTo>
                    <a:cubicBezTo>
                      <a:pt x="83636" y="18571"/>
                      <a:pt x="82424" y="18571"/>
                      <a:pt x="80000" y="17142"/>
                    </a:cubicBezTo>
                    <a:cubicBezTo>
                      <a:pt x="78787" y="14285"/>
                      <a:pt x="76363" y="15714"/>
                      <a:pt x="73939" y="15714"/>
                    </a:cubicBezTo>
                    <a:cubicBezTo>
                      <a:pt x="72727" y="17142"/>
                      <a:pt x="70303" y="15714"/>
                      <a:pt x="69090" y="17142"/>
                    </a:cubicBezTo>
                    <a:cubicBezTo>
                      <a:pt x="66666" y="17142"/>
                      <a:pt x="65454" y="20000"/>
                      <a:pt x="64242" y="21428"/>
                    </a:cubicBezTo>
                    <a:cubicBezTo>
                      <a:pt x="63030" y="22857"/>
                      <a:pt x="59393" y="21428"/>
                      <a:pt x="59393" y="24285"/>
                    </a:cubicBezTo>
                    <a:cubicBezTo>
                      <a:pt x="59393" y="27142"/>
                      <a:pt x="58181" y="27142"/>
                      <a:pt x="55757" y="28571"/>
                    </a:cubicBezTo>
                    <a:cubicBezTo>
                      <a:pt x="49696" y="30000"/>
                      <a:pt x="44848" y="30000"/>
                      <a:pt x="40000" y="25714"/>
                    </a:cubicBezTo>
                    <a:cubicBezTo>
                      <a:pt x="38787" y="24285"/>
                      <a:pt x="37575" y="22857"/>
                      <a:pt x="36363" y="22857"/>
                    </a:cubicBezTo>
                    <a:cubicBezTo>
                      <a:pt x="33939" y="20000"/>
                      <a:pt x="32727" y="21428"/>
                      <a:pt x="30303" y="21428"/>
                    </a:cubicBezTo>
                    <a:cubicBezTo>
                      <a:pt x="29090" y="20000"/>
                      <a:pt x="29090" y="15714"/>
                      <a:pt x="29090" y="14285"/>
                    </a:cubicBezTo>
                    <a:cubicBezTo>
                      <a:pt x="25454" y="12857"/>
                      <a:pt x="24242" y="11428"/>
                      <a:pt x="24242" y="7142"/>
                    </a:cubicBezTo>
                    <a:cubicBezTo>
                      <a:pt x="24242" y="0"/>
                      <a:pt x="19393" y="4285"/>
                      <a:pt x="16969" y="7142"/>
                    </a:cubicBezTo>
                    <a:cubicBezTo>
                      <a:pt x="15757" y="8571"/>
                      <a:pt x="14545" y="10000"/>
                      <a:pt x="13333" y="10000"/>
                    </a:cubicBezTo>
                    <a:cubicBezTo>
                      <a:pt x="10909" y="8571"/>
                      <a:pt x="7272" y="8571"/>
                      <a:pt x="6060" y="5714"/>
                    </a:cubicBezTo>
                    <a:cubicBezTo>
                      <a:pt x="3636" y="2857"/>
                      <a:pt x="3636" y="1428"/>
                      <a:pt x="1212" y="4285"/>
                    </a:cubicBezTo>
                    <a:cubicBezTo>
                      <a:pt x="1212" y="5714"/>
                      <a:pt x="0" y="5714"/>
                      <a:pt x="0" y="7142"/>
                    </a:cubicBezTo>
                    <a:cubicBezTo>
                      <a:pt x="0" y="8571"/>
                      <a:pt x="0" y="10000"/>
                      <a:pt x="1212" y="11428"/>
                    </a:cubicBezTo>
                    <a:cubicBezTo>
                      <a:pt x="1212" y="11428"/>
                      <a:pt x="2424" y="14285"/>
                      <a:pt x="1212" y="14285"/>
                    </a:cubicBezTo>
                    <a:cubicBezTo>
                      <a:pt x="1212" y="15714"/>
                      <a:pt x="0" y="15714"/>
                      <a:pt x="1212" y="17142"/>
                    </a:cubicBezTo>
                    <a:cubicBezTo>
                      <a:pt x="1212" y="18571"/>
                      <a:pt x="3636" y="18571"/>
                      <a:pt x="3636" y="20000"/>
                    </a:cubicBezTo>
                    <a:cubicBezTo>
                      <a:pt x="3636" y="21428"/>
                      <a:pt x="2424" y="22857"/>
                      <a:pt x="3636" y="22857"/>
                    </a:cubicBezTo>
                    <a:cubicBezTo>
                      <a:pt x="4848" y="25714"/>
                      <a:pt x="4848" y="27142"/>
                      <a:pt x="6060" y="30000"/>
                    </a:cubicBezTo>
                    <a:cubicBezTo>
                      <a:pt x="7272" y="31428"/>
                      <a:pt x="7272" y="32857"/>
                      <a:pt x="9696" y="34285"/>
                    </a:cubicBezTo>
                    <a:cubicBezTo>
                      <a:pt x="9696" y="34285"/>
                      <a:pt x="12121" y="35714"/>
                      <a:pt x="12121" y="35714"/>
                    </a:cubicBezTo>
                    <a:cubicBezTo>
                      <a:pt x="13333" y="41428"/>
                      <a:pt x="2424" y="47142"/>
                      <a:pt x="9696" y="52857"/>
                    </a:cubicBezTo>
                    <a:cubicBezTo>
                      <a:pt x="12121" y="54285"/>
                      <a:pt x="12121" y="57142"/>
                      <a:pt x="14545" y="58571"/>
                    </a:cubicBezTo>
                    <a:cubicBezTo>
                      <a:pt x="16969" y="61428"/>
                      <a:pt x="19393" y="62857"/>
                      <a:pt x="21818" y="67142"/>
                    </a:cubicBezTo>
                    <a:cubicBezTo>
                      <a:pt x="21818" y="68571"/>
                      <a:pt x="20606" y="70000"/>
                      <a:pt x="20606" y="71428"/>
                    </a:cubicBezTo>
                    <a:cubicBezTo>
                      <a:pt x="21818" y="72857"/>
                      <a:pt x="24242" y="72857"/>
                      <a:pt x="23030" y="74285"/>
                    </a:cubicBezTo>
                    <a:cubicBezTo>
                      <a:pt x="23030" y="78571"/>
                      <a:pt x="25454" y="80000"/>
                      <a:pt x="26666" y="82857"/>
                    </a:cubicBezTo>
                    <a:cubicBezTo>
                      <a:pt x="29090" y="81428"/>
                      <a:pt x="27878" y="80000"/>
                      <a:pt x="29090" y="78571"/>
                    </a:cubicBezTo>
                    <a:cubicBezTo>
                      <a:pt x="29090" y="78571"/>
                      <a:pt x="30303" y="80000"/>
                      <a:pt x="30303" y="80000"/>
                    </a:cubicBezTo>
                    <a:cubicBezTo>
                      <a:pt x="32727" y="80000"/>
                      <a:pt x="30303" y="80000"/>
                      <a:pt x="31515" y="81428"/>
                    </a:cubicBezTo>
                    <a:cubicBezTo>
                      <a:pt x="32727" y="82857"/>
                      <a:pt x="33939" y="78571"/>
                      <a:pt x="36363" y="81428"/>
                    </a:cubicBezTo>
                    <a:cubicBezTo>
                      <a:pt x="38787" y="85714"/>
                      <a:pt x="40000" y="90000"/>
                      <a:pt x="42424" y="94285"/>
                    </a:cubicBezTo>
                    <a:cubicBezTo>
                      <a:pt x="44848" y="98571"/>
                      <a:pt x="50909" y="102857"/>
                      <a:pt x="55757" y="105714"/>
                    </a:cubicBezTo>
                    <a:cubicBezTo>
                      <a:pt x="58181" y="107142"/>
                      <a:pt x="60606" y="107142"/>
                      <a:pt x="63030" y="108571"/>
                    </a:cubicBezTo>
                    <a:cubicBezTo>
                      <a:pt x="64242" y="108571"/>
                      <a:pt x="67878" y="107142"/>
                      <a:pt x="67878" y="107142"/>
                    </a:cubicBezTo>
                    <a:cubicBezTo>
                      <a:pt x="67878" y="107142"/>
                      <a:pt x="67878" y="108571"/>
                      <a:pt x="67878" y="108571"/>
                    </a:cubicBezTo>
                    <a:cubicBezTo>
                      <a:pt x="69090" y="108571"/>
                      <a:pt x="72727" y="105714"/>
                      <a:pt x="73939" y="104285"/>
                    </a:cubicBezTo>
                    <a:cubicBezTo>
                      <a:pt x="73939" y="104285"/>
                      <a:pt x="72727" y="104285"/>
                      <a:pt x="72727" y="104285"/>
                    </a:cubicBezTo>
                    <a:cubicBezTo>
                      <a:pt x="72727" y="102857"/>
                      <a:pt x="75151" y="104285"/>
                      <a:pt x="75151" y="104285"/>
                    </a:cubicBezTo>
                    <a:cubicBezTo>
                      <a:pt x="77575" y="105714"/>
                      <a:pt x="77575" y="107142"/>
                      <a:pt x="78787" y="110000"/>
                    </a:cubicBezTo>
                    <a:cubicBezTo>
                      <a:pt x="80000" y="114285"/>
                      <a:pt x="81212" y="114285"/>
                      <a:pt x="83636" y="115714"/>
                    </a:cubicBezTo>
                    <a:cubicBezTo>
                      <a:pt x="90909" y="117142"/>
                      <a:pt x="99393" y="118571"/>
                      <a:pt x="106666" y="120000"/>
                    </a:cubicBezTo>
                    <a:cubicBezTo>
                      <a:pt x="106666" y="114285"/>
                      <a:pt x="107878" y="112857"/>
                      <a:pt x="111515" y="110000"/>
                    </a:cubicBezTo>
                    <a:cubicBezTo>
                      <a:pt x="113939" y="108571"/>
                      <a:pt x="119999" y="107142"/>
                      <a:pt x="115151" y="104285"/>
                    </a:cubicBezTo>
                    <a:cubicBezTo>
                      <a:pt x="113939" y="102857"/>
                      <a:pt x="117575" y="105714"/>
                      <a:pt x="115151" y="10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199" name="Shape 2554">
                <a:extLst>
                  <a:ext uri="{FF2B5EF4-FFF2-40B4-BE49-F238E27FC236}">
                    <a16:creationId xmlns:a16="http://schemas.microsoft.com/office/drawing/2014/main" id="{4068F3B2-EB32-C887-F8BB-1B644CC813FF}"/>
                  </a:ext>
                  <a:ext uri="{C183D7F6-B498-43B3-948B-1728B52AA6E4}">
                    <adec:decorative xmlns:adec="http://schemas.microsoft.com/office/drawing/2017/decorative" val="1"/>
                  </a:ext>
                </a:extLst>
              </p:cNvPr>
              <p:cNvSpPr/>
              <p:nvPr/>
            </p:nvSpPr>
            <p:spPr>
              <a:xfrm>
                <a:off x="8478191" y="3554491"/>
                <a:ext cx="27176" cy="21284"/>
              </a:xfrm>
              <a:custGeom>
                <a:avLst/>
                <a:gdLst/>
                <a:ahLst/>
                <a:cxnLst/>
                <a:rect l="0" t="0" r="0" b="0"/>
                <a:pathLst>
                  <a:path w="120000" h="120000" extrusionOk="0">
                    <a:moveTo>
                      <a:pt x="15000" y="20000"/>
                    </a:moveTo>
                    <a:cubicBezTo>
                      <a:pt x="30000" y="20000"/>
                      <a:pt x="30000" y="60000"/>
                      <a:pt x="45000" y="80000"/>
                    </a:cubicBezTo>
                    <a:cubicBezTo>
                      <a:pt x="75000" y="80000"/>
                      <a:pt x="90000" y="100000"/>
                      <a:pt x="120000" y="120000"/>
                    </a:cubicBezTo>
                    <a:cubicBezTo>
                      <a:pt x="105000" y="40000"/>
                      <a:pt x="45000" y="20000"/>
                      <a:pt x="0" y="0"/>
                    </a:cubicBezTo>
                    <a:cubicBezTo>
                      <a:pt x="0" y="20000"/>
                      <a:pt x="0" y="20000"/>
                      <a:pt x="15000" y="20000"/>
                    </a:cubicBezTo>
                    <a:cubicBezTo>
                      <a:pt x="30000" y="20000"/>
                      <a:pt x="0" y="20000"/>
                      <a:pt x="15000" y="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0" name="Shape 2555">
                <a:extLst>
                  <a:ext uri="{FF2B5EF4-FFF2-40B4-BE49-F238E27FC236}">
                    <a16:creationId xmlns:a16="http://schemas.microsoft.com/office/drawing/2014/main" id="{BE7B06E5-E6C2-576E-ECED-05D767A1D9B3}"/>
                  </a:ext>
                  <a:ext uri="{C183D7F6-B498-43B3-948B-1728B52AA6E4}">
                    <adec:decorative xmlns:adec="http://schemas.microsoft.com/office/drawing/2017/decorative" val="1"/>
                  </a:ext>
                </a:extLst>
              </p:cNvPr>
              <p:cNvSpPr/>
              <p:nvPr/>
            </p:nvSpPr>
            <p:spPr>
              <a:xfrm>
                <a:off x="8397844" y="3465599"/>
                <a:ext cx="121702" cy="66356"/>
              </a:xfrm>
              <a:custGeom>
                <a:avLst/>
                <a:gdLst/>
                <a:ahLst/>
                <a:cxnLst/>
                <a:rect l="0" t="0" r="0" b="0"/>
                <a:pathLst>
                  <a:path w="120000" h="120000" extrusionOk="0">
                    <a:moveTo>
                      <a:pt x="89142" y="100000"/>
                    </a:moveTo>
                    <a:cubicBezTo>
                      <a:pt x="92571" y="93333"/>
                      <a:pt x="99428" y="106666"/>
                      <a:pt x="102857" y="113333"/>
                    </a:cubicBezTo>
                    <a:cubicBezTo>
                      <a:pt x="102857" y="113333"/>
                      <a:pt x="116571" y="113333"/>
                      <a:pt x="116571" y="113333"/>
                    </a:cubicBezTo>
                    <a:cubicBezTo>
                      <a:pt x="120000" y="106666"/>
                      <a:pt x="102857" y="80000"/>
                      <a:pt x="113142" y="80000"/>
                    </a:cubicBezTo>
                    <a:cubicBezTo>
                      <a:pt x="109714" y="73333"/>
                      <a:pt x="102857" y="73333"/>
                      <a:pt x="102857" y="66666"/>
                    </a:cubicBezTo>
                    <a:cubicBezTo>
                      <a:pt x="102857" y="53333"/>
                      <a:pt x="99428" y="46666"/>
                      <a:pt x="92571" y="46666"/>
                    </a:cubicBezTo>
                    <a:cubicBezTo>
                      <a:pt x="82285" y="46666"/>
                      <a:pt x="75428" y="53333"/>
                      <a:pt x="65142" y="40000"/>
                    </a:cubicBezTo>
                    <a:cubicBezTo>
                      <a:pt x="54857" y="33333"/>
                      <a:pt x="44571" y="33333"/>
                      <a:pt x="30857" y="26666"/>
                    </a:cubicBezTo>
                    <a:cubicBezTo>
                      <a:pt x="20571" y="20000"/>
                      <a:pt x="13714" y="0"/>
                      <a:pt x="0" y="13333"/>
                    </a:cubicBezTo>
                    <a:cubicBezTo>
                      <a:pt x="10285" y="40000"/>
                      <a:pt x="37714" y="46666"/>
                      <a:pt x="27428" y="93333"/>
                    </a:cubicBezTo>
                    <a:cubicBezTo>
                      <a:pt x="37714" y="93333"/>
                      <a:pt x="61714" y="93333"/>
                      <a:pt x="61714" y="120000"/>
                    </a:cubicBezTo>
                    <a:cubicBezTo>
                      <a:pt x="61714" y="100000"/>
                      <a:pt x="82285" y="100000"/>
                      <a:pt x="89142" y="100000"/>
                    </a:cubicBezTo>
                    <a:cubicBezTo>
                      <a:pt x="92571" y="93333"/>
                      <a:pt x="65142" y="100000"/>
                      <a:pt x="89142" y="10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1" name="Shape 2556">
                <a:extLst>
                  <a:ext uri="{FF2B5EF4-FFF2-40B4-BE49-F238E27FC236}">
                    <a16:creationId xmlns:a16="http://schemas.microsoft.com/office/drawing/2014/main" id="{2704E9D6-EDBD-08BE-C2D8-1BFF1535D57C}"/>
                  </a:ext>
                  <a:ext uri="{C183D7F6-B498-43B3-948B-1728B52AA6E4}">
                    <adec:decorative xmlns:adec="http://schemas.microsoft.com/office/drawing/2017/decorative" val="1"/>
                  </a:ext>
                </a:extLst>
              </p:cNvPr>
              <p:cNvSpPr/>
              <p:nvPr/>
            </p:nvSpPr>
            <p:spPr>
              <a:xfrm>
                <a:off x="8481736" y="3509420"/>
                <a:ext cx="93343" cy="77624"/>
              </a:xfrm>
              <a:custGeom>
                <a:avLst/>
                <a:gdLst/>
                <a:ahLst/>
                <a:cxnLst/>
                <a:rect l="0" t="0" r="0" b="0"/>
                <a:pathLst>
                  <a:path w="120000" h="120000" extrusionOk="0">
                    <a:moveTo>
                      <a:pt x="35555" y="11428"/>
                    </a:moveTo>
                    <a:cubicBezTo>
                      <a:pt x="35555" y="11428"/>
                      <a:pt x="48888" y="22857"/>
                      <a:pt x="44444" y="28571"/>
                    </a:cubicBezTo>
                    <a:cubicBezTo>
                      <a:pt x="44444" y="28571"/>
                      <a:pt x="31111" y="28571"/>
                      <a:pt x="31111" y="28571"/>
                    </a:cubicBezTo>
                    <a:cubicBezTo>
                      <a:pt x="22222" y="28571"/>
                      <a:pt x="22222" y="17142"/>
                      <a:pt x="17777" y="17142"/>
                    </a:cubicBezTo>
                    <a:cubicBezTo>
                      <a:pt x="0" y="11428"/>
                      <a:pt x="17777" y="34285"/>
                      <a:pt x="17777" y="40000"/>
                    </a:cubicBezTo>
                    <a:cubicBezTo>
                      <a:pt x="17777" y="57142"/>
                      <a:pt x="31111" y="45714"/>
                      <a:pt x="26666" y="62857"/>
                    </a:cubicBezTo>
                    <a:cubicBezTo>
                      <a:pt x="22222" y="74285"/>
                      <a:pt x="31111" y="74285"/>
                      <a:pt x="35555" y="80000"/>
                    </a:cubicBezTo>
                    <a:cubicBezTo>
                      <a:pt x="40000" y="80000"/>
                      <a:pt x="40000" y="91428"/>
                      <a:pt x="40000" y="97142"/>
                    </a:cubicBezTo>
                    <a:cubicBezTo>
                      <a:pt x="44444" y="91428"/>
                      <a:pt x="62222" y="80000"/>
                      <a:pt x="71111" y="74285"/>
                    </a:cubicBezTo>
                    <a:cubicBezTo>
                      <a:pt x="75555" y="74285"/>
                      <a:pt x="75555" y="85714"/>
                      <a:pt x="75555" y="91428"/>
                    </a:cubicBezTo>
                    <a:cubicBezTo>
                      <a:pt x="75555" y="108571"/>
                      <a:pt x="80000" y="114285"/>
                      <a:pt x="93333" y="120000"/>
                    </a:cubicBezTo>
                    <a:cubicBezTo>
                      <a:pt x="93333" y="114285"/>
                      <a:pt x="93333" y="102857"/>
                      <a:pt x="93333" y="102857"/>
                    </a:cubicBezTo>
                    <a:cubicBezTo>
                      <a:pt x="97777" y="97142"/>
                      <a:pt x="102222" y="97142"/>
                      <a:pt x="102222" y="91428"/>
                    </a:cubicBezTo>
                    <a:cubicBezTo>
                      <a:pt x="106666" y="80000"/>
                      <a:pt x="106666" y="68571"/>
                      <a:pt x="111111" y="62857"/>
                    </a:cubicBezTo>
                    <a:cubicBezTo>
                      <a:pt x="120000" y="45714"/>
                      <a:pt x="93333" y="11428"/>
                      <a:pt x="84444" y="5714"/>
                    </a:cubicBezTo>
                    <a:cubicBezTo>
                      <a:pt x="75555" y="22857"/>
                      <a:pt x="66666" y="22857"/>
                      <a:pt x="53333" y="11428"/>
                    </a:cubicBezTo>
                    <a:cubicBezTo>
                      <a:pt x="53333" y="5714"/>
                      <a:pt x="44444" y="0"/>
                      <a:pt x="40000" y="0"/>
                    </a:cubicBezTo>
                    <a:cubicBezTo>
                      <a:pt x="35555" y="0"/>
                      <a:pt x="35555" y="5714"/>
                      <a:pt x="35555" y="11428"/>
                    </a:cubicBezTo>
                    <a:cubicBezTo>
                      <a:pt x="40000" y="17142"/>
                      <a:pt x="31111" y="0"/>
                      <a:pt x="35555" y="11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2" name="Shape 2557">
                <a:extLst>
                  <a:ext uri="{FF2B5EF4-FFF2-40B4-BE49-F238E27FC236}">
                    <a16:creationId xmlns:a16="http://schemas.microsoft.com/office/drawing/2014/main" id="{CE24A7D6-B2CD-9B0B-920D-07CFEA394F19}"/>
                  </a:ext>
                  <a:ext uri="{C183D7F6-B498-43B3-948B-1728B52AA6E4}">
                    <adec:decorative xmlns:adec="http://schemas.microsoft.com/office/drawing/2017/decorative" val="1"/>
                  </a:ext>
                </a:extLst>
              </p:cNvPr>
              <p:cNvSpPr/>
              <p:nvPr/>
            </p:nvSpPr>
            <p:spPr>
              <a:xfrm>
                <a:off x="8512456" y="3752304"/>
                <a:ext cx="30720" cy="37559"/>
              </a:xfrm>
              <a:custGeom>
                <a:avLst/>
                <a:gdLst/>
                <a:ahLst/>
                <a:cxnLst/>
                <a:rect l="0" t="0" r="0" b="0"/>
                <a:pathLst>
                  <a:path w="120000" h="120000" extrusionOk="0">
                    <a:moveTo>
                      <a:pt x="40000" y="24000"/>
                    </a:moveTo>
                    <a:cubicBezTo>
                      <a:pt x="13333" y="36000"/>
                      <a:pt x="0" y="60000"/>
                      <a:pt x="0" y="84000"/>
                    </a:cubicBezTo>
                    <a:cubicBezTo>
                      <a:pt x="13333" y="84000"/>
                      <a:pt x="53333" y="84000"/>
                      <a:pt x="53333" y="96000"/>
                    </a:cubicBezTo>
                    <a:cubicBezTo>
                      <a:pt x="80000" y="120000"/>
                      <a:pt x="93333" y="120000"/>
                      <a:pt x="120000" y="120000"/>
                    </a:cubicBezTo>
                    <a:cubicBezTo>
                      <a:pt x="120000" y="120000"/>
                      <a:pt x="93333" y="60000"/>
                      <a:pt x="93333" y="60000"/>
                    </a:cubicBezTo>
                    <a:cubicBezTo>
                      <a:pt x="106666" y="60000"/>
                      <a:pt x="120000" y="60000"/>
                      <a:pt x="106666" y="36000"/>
                    </a:cubicBezTo>
                    <a:cubicBezTo>
                      <a:pt x="80000" y="24000"/>
                      <a:pt x="66666" y="0"/>
                      <a:pt x="40000" y="24000"/>
                    </a:cubicBezTo>
                    <a:cubicBezTo>
                      <a:pt x="13333" y="48000"/>
                      <a:pt x="53333" y="12000"/>
                      <a:pt x="40000" y="24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3" name="Shape 2558">
                <a:extLst>
                  <a:ext uri="{FF2B5EF4-FFF2-40B4-BE49-F238E27FC236}">
                    <a16:creationId xmlns:a16="http://schemas.microsoft.com/office/drawing/2014/main" id="{A1335957-7101-82C2-41C9-FDC768EA1EB9}"/>
                  </a:ext>
                  <a:ext uri="{C183D7F6-B498-43B3-948B-1728B52AA6E4}">
                    <adec:decorative xmlns:adec="http://schemas.microsoft.com/office/drawing/2017/decorative" val="1"/>
                  </a:ext>
                </a:extLst>
              </p:cNvPr>
              <p:cNvSpPr/>
              <p:nvPr/>
            </p:nvSpPr>
            <p:spPr>
              <a:xfrm>
                <a:off x="8318681" y="3613334"/>
                <a:ext cx="120519" cy="98906"/>
              </a:xfrm>
              <a:custGeom>
                <a:avLst/>
                <a:gdLst/>
                <a:ahLst/>
                <a:cxnLst/>
                <a:rect l="0" t="0" r="0" b="0"/>
                <a:pathLst>
                  <a:path w="120000" h="120000" extrusionOk="0">
                    <a:moveTo>
                      <a:pt x="99428" y="44444"/>
                    </a:moveTo>
                    <a:cubicBezTo>
                      <a:pt x="102857" y="40000"/>
                      <a:pt x="106285" y="35555"/>
                      <a:pt x="102857" y="31111"/>
                    </a:cubicBezTo>
                    <a:cubicBezTo>
                      <a:pt x="99428" y="26666"/>
                      <a:pt x="96000" y="26666"/>
                      <a:pt x="99428" y="22222"/>
                    </a:cubicBezTo>
                    <a:cubicBezTo>
                      <a:pt x="106285" y="13333"/>
                      <a:pt x="120000" y="13333"/>
                      <a:pt x="120000" y="0"/>
                    </a:cubicBezTo>
                    <a:cubicBezTo>
                      <a:pt x="109714" y="0"/>
                      <a:pt x="96000" y="0"/>
                      <a:pt x="85714" y="4444"/>
                    </a:cubicBezTo>
                    <a:cubicBezTo>
                      <a:pt x="78857" y="4444"/>
                      <a:pt x="72000" y="8888"/>
                      <a:pt x="65142" y="8888"/>
                    </a:cubicBezTo>
                    <a:cubicBezTo>
                      <a:pt x="54857" y="8888"/>
                      <a:pt x="51428" y="4444"/>
                      <a:pt x="44571" y="8888"/>
                    </a:cubicBezTo>
                    <a:cubicBezTo>
                      <a:pt x="37714" y="13333"/>
                      <a:pt x="34285" y="13333"/>
                      <a:pt x="27428" y="8888"/>
                    </a:cubicBezTo>
                    <a:cubicBezTo>
                      <a:pt x="20571" y="0"/>
                      <a:pt x="24000" y="17777"/>
                      <a:pt x="24000" y="17777"/>
                    </a:cubicBezTo>
                    <a:cubicBezTo>
                      <a:pt x="20571" y="22222"/>
                      <a:pt x="20571" y="26666"/>
                      <a:pt x="20571" y="26666"/>
                    </a:cubicBezTo>
                    <a:cubicBezTo>
                      <a:pt x="17142" y="35555"/>
                      <a:pt x="13714" y="26666"/>
                      <a:pt x="10285" y="26666"/>
                    </a:cubicBezTo>
                    <a:cubicBezTo>
                      <a:pt x="6857" y="31111"/>
                      <a:pt x="10285" y="40000"/>
                      <a:pt x="10285" y="44444"/>
                    </a:cubicBezTo>
                    <a:cubicBezTo>
                      <a:pt x="10285" y="48888"/>
                      <a:pt x="6857" y="57777"/>
                      <a:pt x="13714" y="62222"/>
                    </a:cubicBezTo>
                    <a:cubicBezTo>
                      <a:pt x="30857" y="75555"/>
                      <a:pt x="17142" y="84444"/>
                      <a:pt x="6857" y="97777"/>
                    </a:cubicBezTo>
                    <a:cubicBezTo>
                      <a:pt x="0" y="106666"/>
                      <a:pt x="17142" y="120000"/>
                      <a:pt x="24000" y="120000"/>
                    </a:cubicBezTo>
                    <a:cubicBezTo>
                      <a:pt x="30857" y="120000"/>
                      <a:pt x="37714" y="111111"/>
                      <a:pt x="44571" y="106666"/>
                    </a:cubicBezTo>
                    <a:cubicBezTo>
                      <a:pt x="54857" y="97777"/>
                      <a:pt x="65142" y="93333"/>
                      <a:pt x="75428" y="84444"/>
                    </a:cubicBezTo>
                    <a:cubicBezTo>
                      <a:pt x="82285" y="80000"/>
                      <a:pt x="89142" y="75555"/>
                      <a:pt x="96000" y="66666"/>
                    </a:cubicBezTo>
                    <a:cubicBezTo>
                      <a:pt x="99428" y="57777"/>
                      <a:pt x="96000" y="48888"/>
                      <a:pt x="99428" y="44444"/>
                    </a:cubicBezTo>
                    <a:cubicBezTo>
                      <a:pt x="102857" y="35555"/>
                      <a:pt x="99428" y="48888"/>
                      <a:pt x="99428" y="4444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4" name="Shape 2559">
                <a:extLst>
                  <a:ext uri="{FF2B5EF4-FFF2-40B4-BE49-F238E27FC236}">
                    <a16:creationId xmlns:a16="http://schemas.microsoft.com/office/drawing/2014/main" id="{609C7591-5779-C6A5-B0EC-0B586E711630}"/>
                  </a:ext>
                  <a:ext uri="{C183D7F6-B498-43B3-948B-1728B52AA6E4}">
                    <adec:decorative xmlns:adec="http://schemas.microsoft.com/office/drawing/2017/decorative" val="1"/>
                  </a:ext>
                </a:extLst>
              </p:cNvPr>
              <p:cNvSpPr/>
              <p:nvPr/>
            </p:nvSpPr>
            <p:spPr>
              <a:xfrm>
                <a:off x="8374213" y="3605822"/>
                <a:ext cx="172507" cy="172773"/>
              </a:xfrm>
              <a:custGeom>
                <a:avLst/>
                <a:gdLst/>
                <a:ahLst/>
                <a:cxnLst/>
                <a:rect l="0" t="0" r="0" b="0"/>
                <a:pathLst>
                  <a:path w="120000" h="120000" extrusionOk="0">
                    <a:moveTo>
                      <a:pt x="112800" y="91914"/>
                    </a:moveTo>
                    <a:cubicBezTo>
                      <a:pt x="112800" y="91914"/>
                      <a:pt x="108000" y="89361"/>
                      <a:pt x="108000" y="86808"/>
                    </a:cubicBezTo>
                    <a:cubicBezTo>
                      <a:pt x="108000" y="84255"/>
                      <a:pt x="110400" y="84255"/>
                      <a:pt x="110400" y="81702"/>
                    </a:cubicBezTo>
                    <a:cubicBezTo>
                      <a:pt x="108000" y="76595"/>
                      <a:pt x="103200" y="74042"/>
                      <a:pt x="98400" y="68936"/>
                    </a:cubicBezTo>
                    <a:cubicBezTo>
                      <a:pt x="96000" y="68936"/>
                      <a:pt x="91200" y="66382"/>
                      <a:pt x="91200" y="63829"/>
                    </a:cubicBezTo>
                    <a:cubicBezTo>
                      <a:pt x="88800" y="58723"/>
                      <a:pt x="84000" y="53617"/>
                      <a:pt x="84000" y="45957"/>
                    </a:cubicBezTo>
                    <a:cubicBezTo>
                      <a:pt x="81600" y="40851"/>
                      <a:pt x="96000" y="30638"/>
                      <a:pt x="91200" y="25531"/>
                    </a:cubicBezTo>
                    <a:cubicBezTo>
                      <a:pt x="86400" y="22978"/>
                      <a:pt x="84000" y="20425"/>
                      <a:pt x="81600" y="15319"/>
                    </a:cubicBezTo>
                    <a:cubicBezTo>
                      <a:pt x="79200" y="12765"/>
                      <a:pt x="79200" y="7659"/>
                      <a:pt x="76800" y="5106"/>
                    </a:cubicBezTo>
                    <a:cubicBezTo>
                      <a:pt x="74400" y="5106"/>
                      <a:pt x="74400" y="7659"/>
                      <a:pt x="72000" y="7659"/>
                    </a:cubicBezTo>
                    <a:cubicBezTo>
                      <a:pt x="67200" y="7659"/>
                      <a:pt x="69600" y="2553"/>
                      <a:pt x="67200" y="2553"/>
                    </a:cubicBezTo>
                    <a:cubicBezTo>
                      <a:pt x="64800" y="2553"/>
                      <a:pt x="60000" y="5106"/>
                      <a:pt x="60000" y="5106"/>
                    </a:cubicBezTo>
                    <a:cubicBezTo>
                      <a:pt x="55200" y="0"/>
                      <a:pt x="52800" y="2553"/>
                      <a:pt x="48000" y="2553"/>
                    </a:cubicBezTo>
                    <a:cubicBezTo>
                      <a:pt x="43200" y="5106"/>
                      <a:pt x="45600" y="7659"/>
                      <a:pt x="43200" y="10212"/>
                    </a:cubicBezTo>
                    <a:cubicBezTo>
                      <a:pt x="38400" y="12765"/>
                      <a:pt x="33600" y="12765"/>
                      <a:pt x="31200" y="17872"/>
                    </a:cubicBezTo>
                    <a:cubicBezTo>
                      <a:pt x="28800" y="22978"/>
                      <a:pt x="33600" y="20425"/>
                      <a:pt x="33600" y="25531"/>
                    </a:cubicBezTo>
                    <a:cubicBezTo>
                      <a:pt x="33600" y="28085"/>
                      <a:pt x="31200" y="28085"/>
                      <a:pt x="31200" y="33191"/>
                    </a:cubicBezTo>
                    <a:cubicBezTo>
                      <a:pt x="31200" y="40851"/>
                      <a:pt x="28800" y="43404"/>
                      <a:pt x="21600" y="48510"/>
                    </a:cubicBezTo>
                    <a:cubicBezTo>
                      <a:pt x="16800" y="51063"/>
                      <a:pt x="0" y="58723"/>
                      <a:pt x="2400" y="63829"/>
                    </a:cubicBezTo>
                    <a:cubicBezTo>
                      <a:pt x="4800" y="66382"/>
                      <a:pt x="4800" y="74042"/>
                      <a:pt x="7200" y="76595"/>
                    </a:cubicBezTo>
                    <a:cubicBezTo>
                      <a:pt x="9600" y="79148"/>
                      <a:pt x="19200" y="79148"/>
                      <a:pt x="21600" y="79148"/>
                    </a:cubicBezTo>
                    <a:cubicBezTo>
                      <a:pt x="28800" y="81702"/>
                      <a:pt x="36000" y="86808"/>
                      <a:pt x="43200" y="91914"/>
                    </a:cubicBezTo>
                    <a:cubicBezTo>
                      <a:pt x="52800" y="99574"/>
                      <a:pt x="60000" y="107234"/>
                      <a:pt x="69600" y="114893"/>
                    </a:cubicBezTo>
                    <a:cubicBezTo>
                      <a:pt x="76800" y="120000"/>
                      <a:pt x="84000" y="120000"/>
                      <a:pt x="91200" y="120000"/>
                    </a:cubicBezTo>
                    <a:cubicBezTo>
                      <a:pt x="98400" y="120000"/>
                      <a:pt x="98400" y="112340"/>
                      <a:pt x="103200" y="107234"/>
                    </a:cubicBezTo>
                    <a:cubicBezTo>
                      <a:pt x="108000" y="102127"/>
                      <a:pt x="117600" y="112340"/>
                      <a:pt x="120000" y="109787"/>
                    </a:cubicBezTo>
                    <a:cubicBezTo>
                      <a:pt x="117600" y="107234"/>
                      <a:pt x="115200" y="104680"/>
                      <a:pt x="112800" y="99574"/>
                    </a:cubicBezTo>
                    <a:cubicBezTo>
                      <a:pt x="112800" y="97021"/>
                      <a:pt x="115200" y="94468"/>
                      <a:pt x="112800" y="91914"/>
                    </a:cubicBezTo>
                    <a:cubicBezTo>
                      <a:pt x="110400" y="89361"/>
                      <a:pt x="115200" y="94468"/>
                      <a:pt x="112800" y="9191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5" name="Shape 2560">
                <a:extLst>
                  <a:ext uri="{FF2B5EF4-FFF2-40B4-BE49-F238E27FC236}">
                    <a16:creationId xmlns:a16="http://schemas.microsoft.com/office/drawing/2014/main" id="{92D8C533-68E7-562A-CBC7-5051BE228C68}"/>
                  </a:ext>
                  <a:ext uri="{C183D7F6-B498-43B3-948B-1728B52AA6E4}">
                    <adec:decorative xmlns:adec="http://schemas.microsoft.com/office/drawing/2017/decorative" val="1"/>
                  </a:ext>
                </a:extLst>
              </p:cNvPr>
              <p:cNvSpPr/>
              <p:nvPr/>
            </p:nvSpPr>
            <p:spPr>
              <a:xfrm>
                <a:off x="8155624" y="3505664"/>
                <a:ext cx="328473" cy="132710"/>
              </a:xfrm>
              <a:custGeom>
                <a:avLst/>
                <a:gdLst/>
                <a:ahLst/>
                <a:cxnLst/>
                <a:rect l="0" t="0" r="0" b="0"/>
                <a:pathLst>
                  <a:path w="120000" h="120000" extrusionOk="0">
                    <a:moveTo>
                      <a:pt x="65684" y="120000"/>
                    </a:moveTo>
                    <a:cubicBezTo>
                      <a:pt x="66947" y="116666"/>
                      <a:pt x="68210" y="110000"/>
                      <a:pt x="68210" y="110000"/>
                    </a:cubicBezTo>
                    <a:cubicBezTo>
                      <a:pt x="66947" y="103333"/>
                      <a:pt x="68210" y="100000"/>
                      <a:pt x="69473" y="103333"/>
                    </a:cubicBezTo>
                    <a:cubicBezTo>
                      <a:pt x="72000" y="106666"/>
                      <a:pt x="73263" y="103333"/>
                      <a:pt x="75789" y="103333"/>
                    </a:cubicBezTo>
                    <a:cubicBezTo>
                      <a:pt x="78315" y="100000"/>
                      <a:pt x="78315" y="100000"/>
                      <a:pt x="80842" y="103333"/>
                    </a:cubicBezTo>
                    <a:cubicBezTo>
                      <a:pt x="85894" y="103333"/>
                      <a:pt x="89684" y="96666"/>
                      <a:pt x="94736" y="96666"/>
                    </a:cubicBezTo>
                    <a:cubicBezTo>
                      <a:pt x="98526" y="96666"/>
                      <a:pt x="103578" y="96666"/>
                      <a:pt x="107368" y="93333"/>
                    </a:cubicBezTo>
                    <a:cubicBezTo>
                      <a:pt x="109894" y="90000"/>
                      <a:pt x="109894" y="96666"/>
                      <a:pt x="113684" y="93333"/>
                    </a:cubicBezTo>
                    <a:cubicBezTo>
                      <a:pt x="116210" y="90000"/>
                      <a:pt x="114947" y="96666"/>
                      <a:pt x="116210" y="100000"/>
                    </a:cubicBezTo>
                    <a:cubicBezTo>
                      <a:pt x="117473" y="103333"/>
                      <a:pt x="120000" y="96666"/>
                      <a:pt x="118736" y="93333"/>
                    </a:cubicBezTo>
                    <a:cubicBezTo>
                      <a:pt x="117473" y="90000"/>
                      <a:pt x="120000" y="83333"/>
                      <a:pt x="116210" y="80000"/>
                    </a:cubicBezTo>
                    <a:cubicBezTo>
                      <a:pt x="114947" y="76666"/>
                      <a:pt x="117473" y="76666"/>
                      <a:pt x="116210" y="73333"/>
                    </a:cubicBezTo>
                    <a:cubicBezTo>
                      <a:pt x="116210" y="66666"/>
                      <a:pt x="114947" y="63333"/>
                      <a:pt x="114947" y="56666"/>
                    </a:cubicBezTo>
                    <a:cubicBezTo>
                      <a:pt x="114947" y="53333"/>
                      <a:pt x="117473" y="46666"/>
                      <a:pt x="117473" y="46666"/>
                    </a:cubicBezTo>
                    <a:cubicBezTo>
                      <a:pt x="116210" y="40000"/>
                      <a:pt x="113684" y="36666"/>
                      <a:pt x="112421" y="26666"/>
                    </a:cubicBezTo>
                    <a:cubicBezTo>
                      <a:pt x="109894" y="16666"/>
                      <a:pt x="109894" y="13333"/>
                      <a:pt x="104842" y="10000"/>
                    </a:cubicBezTo>
                    <a:cubicBezTo>
                      <a:pt x="103578" y="10000"/>
                      <a:pt x="102315" y="10000"/>
                      <a:pt x="101052" y="10000"/>
                    </a:cubicBezTo>
                    <a:cubicBezTo>
                      <a:pt x="98526" y="6666"/>
                      <a:pt x="99789" y="10000"/>
                      <a:pt x="98526" y="10000"/>
                    </a:cubicBezTo>
                    <a:cubicBezTo>
                      <a:pt x="96000" y="16666"/>
                      <a:pt x="93473" y="16666"/>
                      <a:pt x="92210" y="20000"/>
                    </a:cubicBezTo>
                    <a:cubicBezTo>
                      <a:pt x="88421" y="23333"/>
                      <a:pt x="83368" y="20000"/>
                      <a:pt x="79578" y="20000"/>
                    </a:cubicBezTo>
                    <a:cubicBezTo>
                      <a:pt x="77052" y="20000"/>
                      <a:pt x="74526" y="20000"/>
                      <a:pt x="73263" y="20000"/>
                    </a:cubicBezTo>
                    <a:cubicBezTo>
                      <a:pt x="70736" y="16666"/>
                      <a:pt x="70736" y="13333"/>
                      <a:pt x="68210" y="13333"/>
                    </a:cubicBezTo>
                    <a:cubicBezTo>
                      <a:pt x="65684" y="13333"/>
                      <a:pt x="64421" y="10000"/>
                      <a:pt x="63157" y="6666"/>
                    </a:cubicBezTo>
                    <a:cubicBezTo>
                      <a:pt x="61894" y="6666"/>
                      <a:pt x="56842" y="0"/>
                      <a:pt x="58105" y="0"/>
                    </a:cubicBezTo>
                    <a:cubicBezTo>
                      <a:pt x="55578" y="3333"/>
                      <a:pt x="49263" y="0"/>
                      <a:pt x="46736" y="0"/>
                    </a:cubicBezTo>
                    <a:cubicBezTo>
                      <a:pt x="42947" y="0"/>
                      <a:pt x="39157" y="10000"/>
                      <a:pt x="36631" y="13333"/>
                    </a:cubicBezTo>
                    <a:cubicBezTo>
                      <a:pt x="32842" y="20000"/>
                      <a:pt x="26526" y="13333"/>
                      <a:pt x="22736" y="16666"/>
                    </a:cubicBezTo>
                    <a:cubicBezTo>
                      <a:pt x="21473" y="16666"/>
                      <a:pt x="20210" y="16666"/>
                      <a:pt x="20210" y="20000"/>
                    </a:cubicBezTo>
                    <a:cubicBezTo>
                      <a:pt x="20210" y="20000"/>
                      <a:pt x="22736" y="20000"/>
                      <a:pt x="22736" y="23333"/>
                    </a:cubicBezTo>
                    <a:cubicBezTo>
                      <a:pt x="22736" y="23333"/>
                      <a:pt x="18947" y="23333"/>
                      <a:pt x="18947" y="26666"/>
                    </a:cubicBezTo>
                    <a:cubicBezTo>
                      <a:pt x="18947" y="30000"/>
                      <a:pt x="18947" y="30000"/>
                      <a:pt x="16421" y="30000"/>
                    </a:cubicBezTo>
                    <a:cubicBezTo>
                      <a:pt x="12631" y="30000"/>
                      <a:pt x="8842" y="30000"/>
                      <a:pt x="5052" y="30000"/>
                    </a:cubicBezTo>
                    <a:cubicBezTo>
                      <a:pt x="2526" y="30000"/>
                      <a:pt x="3789" y="33333"/>
                      <a:pt x="3789" y="36666"/>
                    </a:cubicBezTo>
                    <a:cubicBezTo>
                      <a:pt x="2526" y="43333"/>
                      <a:pt x="0" y="46666"/>
                      <a:pt x="3789" y="50000"/>
                    </a:cubicBezTo>
                    <a:cubicBezTo>
                      <a:pt x="3789" y="50000"/>
                      <a:pt x="6315" y="46666"/>
                      <a:pt x="6315" y="46666"/>
                    </a:cubicBezTo>
                    <a:cubicBezTo>
                      <a:pt x="6315" y="50000"/>
                      <a:pt x="3789" y="56666"/>
                      <a:pt x="3789" y="56666"/>
                    </a:cubicBezTo>
                    <a:cubicBezTo>
                      <a:pt x="5052" y="60000"/>
                      <a:pt x="5052" y="56666"/>
                      <a:pt x="6315" y="56666"/>
                    </a:cubicBezTo>
                    <a:cubicBezTo>
                      <a:pt x="6315" y="56666"/>
                      <a:pt x="6315" y="63333"/>
                      <a:pt x="6315" y="63333"/>
                    </a:cubicBezTo>
                    <a:cubicBezTo>
                      <a:pt x="8842" y="73333"/>
                      <a:pt x="5052" y="66666"/>
                      <a:pt x="3789" y="66666"/>
                    </a:cubicBezTo>
                    <a:cubicBezTo>
                      <a:pt x="3789" y="66666"/>
                      <a:pt x="2526" y="76666"/>
                      <a:pt x="5052" y="73333"/>
                    </a:cubicBezTo>
                    <a:cubicBezTo>
                      <a:pt x="7578" y="73333"/>
                      <a:pt x="5052" y="80000"/>
                      <a:pt x="5052" y="83333"/>
                    </a:cubicBezTo>
                    <a:cubicBezTo>
                      <a:pt x="5052" y="86666"/>
                      <a:pt x="8842" y="86666"/>
                      <a:pt x="10105" y="90000"/>
                    </a:cubicBezTo>
                    <a:cubicBezTo>
                      <a:pt x="11368" y="93333"/>
                      <a:pt x="8842" y="100000"/>
                      <a:pt x="8842" y="100000"/>
                    </a:cubicBezTo>
                    <a:cubicBezTo>
                      <a:pt x="10105" y="100000"/>
                      <a:pt x="11368" y="93333"/>
                      <a:pt x="12631" y="100000"/>
                    </a:cubicBezTo>
                    <a:cubicBezTo>
                      <a:pt x="12631" y="103333"/>
                      <a:pt x="10105" y="103333"/>
                      <a:pt x="10105" y="103333"/>
                    </a:cubicBezTo>
                    <a:cubicBezTo>
                      <a:pt x="10105" y="103333"/>
                      <a:pt x="12631" y="103333"/>
                      <a:pt x="12631" y="103333"/>
                    </a:cubicBezTo>
                    <a:cubicBezTo>
                      <a:pt x="13894" y="106666"/>
                      <a:pt x="12631" y="110000"/>
                      <a:pt x="11368" y="113333"/>
                    </a:cubicBezTo>
                    <a:cubicBezTo>
                      <a:pt x="11368" y="116666"/>
                      <a:pt x="13894" y="120000"/>
                      <a:pt x="13894" y="116666"/>
                    </a:cubicBezTo>
                    <a:cubicBezTo>
                      <a:pt x="15157" y="113333"/>
                      <a:pt x="13894" y="106666"/>
                      <a:pt x="15157" y="103333"/>
                    </a:cubicBezTo>
                    <a:cubicBezTo>
                      <a:pt x="16421" y="100000"/>
                      <a:pt x="18947" y="106666"/>
                      <a:pt x="20210" y="106666"/>
                    </a:cubicBezTo>
                    <a:cubicBezTo>
                      <a:pt x="22736" y="110000"/>
                      <a:pt x="25263" y="116666"/>
                      <a:pt x="27789" y="110000"/>
                    </a:cubicBezTo>
                    <a:cubicBezTo>
                      <a:pt x="31578" y="106666"/>
                      <a:pt x="29052" y="96666"/>
                      <a:pt x="34105" y="103333"/>
                    </a:cubicBezTo>
                    <a:cubicBezTo>
                      <a:pt x="36631" y="110000"/>
                      <a:pt x="40421" y="116666"/>
                      <a:pt x="44210" y="116666"/>
                    </a:cubicBezTo>
                    <a:cubicBezTo>
                      <a:pt x="46736" y="113333"/>
                      <a:pt x="50526" y="110000"/>
                      <a:pt x="53052" y="106666"/>
                    </a:cubicBezTo>
                    <a:cubicBezTo>
                      <a:pt x="54315" y="103333"/>
                      <a:pt x="54315" y="100000"/>
                      <a:pt x="55578" y="100000"/>
                    </a:cubicBezTo>
                    <a:cubicBezTo>
                      <a:pt x="58105" y="103333"/>
                      <a:pt x="59368" y="106666"/>
                      <a:pt x="60631" y="103333"/>
                    </a:cubicBezTo>
                    <a:cubicBezTo>
                      <a:pt x="64421" y="100000"/>
                      <a:pt x="64421" y="103333"/>
                      <a:pt x="63157" y="110000"/>
                    </a:cubicBezTo>
                    <a:cubicBezTo>
                      <a:pt x="63157" y="113333"/>
                      <a:pt x="65684" y="113333"/>
                      <a:pt x="63157" y="116666"/>
                    </a:cubicBezTo>
                    <a:cubicBezTo>
                      <a:pt x="64421" y="120000"/>
                      <a:pt x="64421" y="120000"/>
                      <a:pt x="65684" y="120000"/>
                    </a:cubicBezTo>
                    <a:cubicBezTo>
                      <a:pt x="66947" y="116666"/>
                      <a:pt x="64421" y="120000"/>
                      <a:pt x="65684"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6" name="Shape 2561">
                <a:extLst>
                  <a:ext uri="{FF2B5EF4-FFF2-40B4-BE49-F238E27FC236}">
                    <a16:creationId xmlns:a16="http://schemas.microsoft.com/office/drawing/2014/main" id="{BD459EAA-D96B-189D-7F40-2FB147D7EE9C}"/>
                  </a:ext>
                  <a:ext uri="{C183D7F6-B498-43B3-948B-1728B52AA6E4}">
                    <adec:decorative xmlns:adec="http://schemas.microsoft.com/office/drawing/2017/decorative" val="1"/>
                  </a:ext>
                </a:extLst>
              </p:cNvPr>
              <p:cNvSpPr/>
              <p:nvPr/>
            </p:nvSpPr>
            <p:spPr>
              <a:xfrm>
                <a:off x="8304501" y="3715997"/>
                <a:ext cx="363920" cy="309240"/>
              </a:xfrm>
              <a:custGeom>
                <a:avLst/>
                <a:gdLst/>
                <a:ahLst/>
                <a:cxnLst/>
                <a:rect l="0" t="0" r="0" b="0"/>
                <a:pathLst>
                  <a:path w="120000" h="120000" extrusionOk="0">
                    <a:moveTo>
                      <a:pt x="74285" y="28571"/>
                    </a:moveTo>
                    <a:cubicBezTo>
                      <a:pt x="73142" y="24285"/>
                      <a:pt x="73142" y="24285"/>
                      <a:pt x="69714" y="24285"/>
                    </a:cubicBezTo>
                    <a:cubicBezTo>
                      <a:pt x="66285" y="24285"/>
                      <a:pt x="62857" y="24285"/>
                      <a:pt x="59428" y="24285"/>
                    </a:cubicBezTo>
                    <a:cubicBezTo>
                      <a:pt x="57142" y="24285"/>
                      <a:pt x="56000" y="21428"/>
                      <a:pt x="54857" y="21428"/>
                    </a:cubicBezTo>
                    <a:cubicBezTo>
                      <a:pt x="51428" y="17142"/>
                      <a:pt x="48000" y="14285"/>
                      <a:pt x="45714" y="11428"/>
                    </a:cubicBezTo>
                    <a:cubicBezTo>
                      <a:pt x="41142" y="7142"/>
                      <a:pt x="36571" y="2857"/>
                      <a:pt x="30857" y="1428"/>
                    </a:cubicBezTo>
                    <a:cubicBezTo>
                      <a:pt x="28571" y="0"/>
                      <a:pt x="27428" y="0"/>
                      <a:pt x="24000" y="1428"/>
                    </a:cubicBezTo>
                    <a:cubicBezTo>
                      <a:pt x="21714" y="1428"/>
                      <a:pt x="18285" y="2857"/>
                      <a:pt x="14857" y="4285"/>
                    </a:cubicBezTo>
                    <a:cubicBezTo>
                      <a:pt x="16000" y="7142"/>
                      <a:pt x="19428" y="10000"/>
                      <a:pt x="19428" y="12857"/>
                    </a:cubicBezTo>
                    <a:cubicBezTo>
                      <a:pt x="19428" y="15714"/>
                      <a:pt x="16000" y="17142"/>
                      <a:pt x="14857" y="17142"/>
                    </a:cubicBezTo>
                    <a:cubicBezTo>
                      <a:pt x="13714" y="18571"/>
                      <a:pt x="12571" y="17142"/>
                      <a:pt x="11428" y="17142"/>
                    </a:cubicBezTo>
                    <a:cubicBezTo>
                      <a:pt x="10285" y="18571"/>
                      <a:pt x="10285" y="20000"/>
                      <a:pt x="10285" y="20000"/>
                    </a:cubicBezTo>
                    <a:cubicBezTo>
                      <a:pt x="8000" y="24285"/>
                      <a:pt x="3428" y="21428"/>
                      <a:pt x="2285" y="20000"/>
                    </a:cubicBezTo>
                    <a:cubicBezTo>
                      <a:pt x="1142" y="22857"/>
                      <a:pt x="1142" y="24285"/>
                      <a:pt x="1142" y="27142"/>
                    </a:cubicBezTo>
                    <a:cubicBezTo>
                      <a:pt x="0" y="31428"/>
                      <a:pt x="1142" y="30000"/>
                      <a:pt x="3428" y="31428"/>
                    </a:cubicBezTo>
                    <a:cubicBezTo>
                      <a:pt x="5714" y="34285"/>
                      <a:pt x="8000" y="40000"/>
                      <a:pt x="9142" y="44285"/>
                    </a:cubicBezTo>
                    <a:cubicBezTo>
                      <a:pt x="11428" y="47142"/>
                      <a:pt x="12571" y="50000"/>
                      <a:pt x="13714" y="54285"/>
                    </a:cubicBezTo>
                    <a:cubicBezTo>
                      <a:pt x="14857" y="57142"/>
                      <a:pt x="16000" y="58571"/>
                      <a:pt x="17142" y="60000"/>
                    </a:cubicBezTo>
                    <a:cubicBezTo>
                      <a:pt x="19428" y="62857"/>
                      <a:pt x="21714" y="62857"/>
                      <a:pt x="22857" y="65714"/>
                    </a:cubicBezTo>
                    <a:cubicBezTo>
                      <a:pt x="24000" y="68571"/>
                      <a:pt x="25142" y="71428"/>
                      <a:pt x="25142" y="75714"/>
                    </a:cubicBezTo>
                    <a:cubicBezTo>
                      <a:pt x="26285" y="78571"/>
                      <a:pt x="25142" y="81428"/>
                      <a:pt x="26285" y="84285"/>
                    </a:cubicBezTo>
                    <a:cubicBezTo>
                      <a:pt x="28571" y="90000"/>
                      <a:pt x="33142" y="91428"/>
                      <a:pt x="35428" y="95714"/>
                    </a:cubicBezTo>
                    <a:cubicBezTo>
                      <a:pt x="37714" y="100000"/>
                      <a:pt x="38857" y="105714"/>
                      <a:pt x="41142" y="108571"/>
                    </a:cubicBezTo>
                    <a:cubicBezTo>
                      <a:pt x="42285" y="111428"/>
                      <a:pt x="44571" y="114285"/>
                      <a:pt x="45714" y="115714"/>
                    </a:cubicBezTo>
                    <a:cubicBezTo>
                      <a:pt x="45714" y="117142"/>
                      <a:pt x="45714" y="120000"/>
                      <a:pt x="46857" y="120000"/>
                    </a:cubicBezTo>
                    <a:cubicBezTo>
                      <a:pt x="49142" y="120000"/>
                      <a:pt x="48000" y="117142"/>
                      <a:pt x="49142" y="115714"/>
                    </a:cubicBezTo>
                    <a:cubicBezTo>
                      <a:pt x="49142" y="111428"/>
                      <a:pt x="54857" y="112857"/>
                      <a:pt x="57142" y="112857"/>
                    </a:cubicBezTo>
                    <a:cubicBezTo>
                      <a:pt x="60571" y="112857"/>
                      <a:pt x="66285" y="111428"/>
                      <a:pt x="68571" y="114285"/>
                    </a:cubicBezTo>
                    <a:cubicBezTo>
                      <a:pt x="72000" y="115714"/>
                      <a:pt x="73142" y="112857"/>
                      <a:pt x="75428" y="110000"/>
                    </a:cubicBezTo>
                    <a:cubicBezTo>
                      <a:pt x="78857" y="104285"/>
                      <a:pt x="82285" y="104285"/>
                      <a:pt x="86857" y="102857"/>
                    </a:cubicBezTo>
                    <a:cubicBezTo>
                      <a:pt x="93714" y="102857"/>
                      <a:pt x="100571" y="100000"/>
                      <a:pt x="107428" y="97142"/>
                    </a:cubicBezTo>
                    <a:cubicBezTo>
                      <a:pt x="109714" y="95714"/>
                      <a:pt x="113142" y="94285"/>
                      <a:pt x="116571" y="94285"/>
                    </a:cubicBezTo>
                    <a:cubicBezTo>
                      <a:pt x="117714" y="92857"/>
                      <a:pt x="117714" y="90000"/>
                      <a:pt x="118857" y="87142"/>
                    </a:cubicBezTo>
                    <a:cubicBezTo>
                      <a:pt x="118857" y="85714"/>
                      <a:pt x="120000" y="82857"/>
                      <a:pt x="120000" y="80000"/>
                    </a:cubicBezTo>
                    <a:cubicBezTo>
                      <a:pt x="120000" y="78571"/>
                      <a:pt x="118857" y="74285"/>
                      <a:pt x="117714" y="72857"/>
                    </a:cubicBezTo>
                    <a:cubicBezTo>
                      <a:pt x="114285" y="72857"/>
                      <a:pt x="109714" y="72857"/>
                      <a:pt x="106285" y="71428"/>
                    </a:cubicBezTo>
                    <a:cubicBezTo>
                      <a:pt x="102857" y="71428"/>
                      <a:pt x="102857" y="70000"/>
                      <a:pt x="100571" y="67142"/>
                    </a:cubicBezTo>
                    <a:cubicBezTo>
                      <a:pt x="98285" y="61428"/>
                      <a:pt x="94857" y="60000"/>
                      <a:pt x="92571" y="55714"/>
                    </a:cubicBezTo>
                    <a:cubicBezTo>
                      <a:pt x="91428" y="55714"/>
                      <a:pt x="89142" y="50000"/>
                      <a:pt x="88000" y="48571"/>
                    </a:cubicBezTo>
                    <a:cubicBezTo>
                      <a:pt x="86857" y="45714"/>
                      <a:pt x="92571" y="44285"/>
                      <a:pt x="88000" y="41428"/>
                    </a:cubicBezTo>
                    <a:cubicBezTo>
                      <a:pt x="86857" y="41428"/>
                      <a:pt x="85714" y="38571"/>
                      <a:pt x="84571" y="38571"/>
                    </a:cubicBezTo>
                    <a:cubicBezTo>
                      <a:pt x="82285" y="38571"/>
                      <a:pt x="81142" y="34285"/>
                      <a:pt x="80000" y="31428"/>
                    </a:cubicBezTo>
                    <a:cubicBezTo>
                      <a:pt x="78857" y="27142"/>
                      <a:pt x="78857" y="28571"/>
                      <a:pt x="74285" y="285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7" name="Shape 2562">
                <a:extLst>
                  <a:ext uri="{FF2B5EF4-FFF2-40B4-BE49-F238E27FC236}">
                    <a16:creationId xmlns:a16="http://schemas.microsoft.com/office/drawing/2014/main" id="{3C4D5747-0015-A6D1-6A44-489834447F60}"/>
                  </a:ext>
                  <a:ext uri="{C183D7F6-B498-43B3-948B-1728B52AA6E4}">
                    <adec:decorative xmlns:adec="http://schemas.microsoft.com/office/drawing/2017/decorative" val="1"/>
                  </a:ext>
                </a:extLst>
              </p:cNvPr>
              <p:cNvSpPr/>
              <p:nvPr/>
            </p:nvSpPr>
            <p:spPr>
              <a:xfrm>
                <a:off x="8311591" y="3693460"/>
                <a:ext cx="72075" cy="81379"/>
              </a:xfrm>
              <a:custGeom>
                <a:avLst/>
                <a:gdLst/>
                <a:ahLst/>
                <a:cxnLst/>
                <a:rect l="0" t="0" r="0" b="0"/>
                <a:pathLst>
                  <a:path w="120000" h="120000" extrusionOk="0">
                    <a:moveTo>
                      <a:pt x="28571" y="120000"/>
                    </a:moveTo>
                    <a:cubicBezTo>
                      <a:pt x="40000" y="120000"/>
                      <a:pt x="40000" y="103636"/>
                      <a:pt x="45714" y="103636"/>
                    </a:cubicBezTo>
                    <a:cubicBezTo>
                      <a:pt x="51428" y="92727"/>
                      <a:pt x="62857" y="98181"/>
                      <a:pt x="68571" y="98181"/>
                    </a:cubicBezTo>
                    <a:cubicBezTo>
                      <a:pt x="74285" y="92727"/>
                      <a:pt x="91428" y="87272"/>
                      <a:pt x="85714" y="81818"/>
                    </a:cubicBezTo>
                    <a:cubicBezTo>
                      <a:pt x="80000" y="70909"/>
                      <a:pt x="74285" y="60000"/>
                      <a:pt x="62857" y="49090"/>
                    </a:cubicBezTo>
                    <a:cubicBezTo>
                      <a:pt x="85714" y="43636"/>
                      <a:pt x="102857" y="38181"/>
                      <a:pt x="120000" y="32727"/>
                    </a:cubicBezTo>
                    <a:cubicBezTo>
                      <a:pt x="120000" y="21818"/>
                      <a:pt x="114285" y="10909"/>
                      <a:pt x="108571" y="0"/>
                    </a:cubicBezTo>
                    <a:cubicBezTo>
                      <a:pt x="91428" y="5454"/>
                      <a:pt x="68571" y="27272"/>
                      <a:pt x="51428" y="27272"/>
                    </a:cubicBezTo>
                    <a:cubicBezTo>
                      <a:pt x="40000" y="27272"/>
                      <a:pt x="22857" y="16363"/>
                      <a:pt x="22857" y="5454"/>
                    </a:cubicBezTo>
                    <a:cubicBezTo>
                      <a:pt x="17142" y="27272"/>
                      <a:pt x="17142" y="43636"/>
                      <a:pt x="17142" y="60000"/>
                    </a:cubicBezTo>
                    <a:cubicBezTo>
                      <a:pt x="11428" y="70909"/>
                      <a:pt x="0" y="87272"/>
                      <a:pt x="0" y="98181"/>
                    </a:cubicBezTo>
                    <a:cubicBezTo>
                      <a:pt x="0" y="109090"/>
                      <a:pt x="0" y="109090"/>
                      <a:pt x="5714" y="114545"/>
                    </a:cubicBezTo>
                    <a:cubicBezTo>
                      <a:pt x="17142" y="114545"/>
                      <a:pt x="22857" y="120000"/>
                      <a:pt x="28571"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8" name="Shape 2563">
                <a:extLst>
                  <a:ext uri="{FF2B5EF4-FFF2-40B4-BE49-F238E27FC236}">
                    <a16:creationId xmlns:a16="http://schemas.microsoft.com/office/drawing/2014/main" id="{6F9EA98F-5FD2-6CA7-9572-615FF2CCF824}"/>
                  </a:ext>
                  <a:ext uri="{C183D7F6-B498-43B3-948B-1728B52AA6E4}">
                    <adec:decorative xmlns:adec="http://schemas.microsoft.com/office/drawing/2017/decorative" val="1"/>
                  </a:ext>
                </a:extLst>
              </p:cNvPr>
              <p:cNvSpPr/>
              <p:nvPr/>
            </p:nvSpPr>
            <p:spPr>
              <a:xfrm>
                <a:off x="8315136" y="3664666"/>
                <a:ext cx="27176" cy="32552"/>
              </a:xfrm>
              <a:custGeom>
                <a:avLst/>
                <a:gdLst/>
                <a:ahLst/>
                <a:cxnLst/>
                <a:rect l="0" t="0" r="0" b="0"/>
                <a:pathLst>
                  <a:path w="120000" h="120000" extrusionOk="0">
                    <a:moveTo>
                      <a:pt x="105000" y="26666"/>
                    </a:moveTo>
                    <a:cubicBezTo>
                      <a:pt x="105000" y="13333"/>
                      <a:pt x="75000" y="0"/>
                      <a:pt x="60000" y="0"/>
                    </a:cubicBezTo>
                    <a:cubicBezTo>
                      <a:pt x="45000" y="13333"/>
                      <a:pt x="45000" y="13333"/>
                      <a:pt x="30000" y="26666"/>
                    </a:cubicBezTo>
                    <a:cubicBezTo>
                      <a:pt x="30000" y="53333"/>
                      <a:pt x="15000" y="80000"/>
                      <a:pt x="0" y="106666"/>
                    </a:cubicBezTo>
                    <a:cubicBezTo>
                      <a:pt x="30000" y="106666"/>
                      <a:pt x="30000" y="120000"/>
                      <a:pt x="60000" y="106666"/>
                    </a:cubicBezTo>
                    <a:cubicBezTo>
                      <a:pt x="75000" y="93333"/>
                      <a:pt x="120000" y="53333"/>
                      <a:pt x="105000" y="2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09" name="Shape 2564">
                <a:extLst>
                  <a:ext uri="{FF2B5EF4-FFF2-40B4-BE49-F238E27FC236}">
                    <a16:creationId xmlns:a16="http://schemas.microsoft.com/office/drawing/2014/main" id="{DC3A35CD-F09E-66CD-53D1-1B4C095D96F5}"/>
                  </a:ext>
                  <a:ext uri="{C183D7F6-B498-43B3-948B-1728B52AA6E4}">
                    <adec:decorative xmlns:adec="http://schemas.microsoft.com/office/drawing/2017/decorative" val="1"/>
                  </a:ext>
                </a:extLst>
              </p:cNvPr>
              <p:cNvSpPr/>
              <p:nvPr/>
            </p:nvSpPr>
            <p:spPr>
              <a:xfrm>
                <a:off x="8311591" y="3708485"/>
                <a:ext cx="10634" cy="26292"/>
              </a:xfrm>
              <a:custGeom>
                <a:avLst/>
                <a:gdLst/>
                <a:ahLst/>
                <a:cxnLst/>
                <a:rect l="0" t="0" r="0" b="0"/>
                <a:pathLst>
                  <a:path w="120000" h="120000" extrusionOk="0">
                    <a:moveTo>
                      <a:pt x="0" y="51428"/>
                    </a:moveTo>
                    <a:cubicBezTo>
                      <a:pt x="0" y="85714"/>
                      <a:pt x="40000" y="102857"/>
                      <a:pt x="120000" y="119999"/>
                    </a:cubicBezTo>
                    <a:cubicBezTo>
                      <a:pt x="120000" y="85714"/>
                      <a:pt x="120000" y="51428"/>
                      <a:pt x="120000" y="17142"/>
                    </a:cubicBezTo>
                    <a:cubicBezTo>
                      <a:pt x="120000" y="0"/>
                      <a:pt x="120000" y="0"/>
                      <a:pt x="80000" y="0"/>
                    </a:cubicBezTo>
                    <a:cubicBezTo>
                      <a:pt x="0" y="0"/>
                      <a:pt x="0" y="34285"/>
                      <a:pt x="0" y="51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0" name="Shape 2565">
                <a:extLst>
                  <a:ext uri="{FF2B5EF4-FFF2-40B4-BE49-F238E27FC236}">
                    <a16:creationId xmlns:a16="http://schemas.microsoft.com/office/drawing/2014/main" id="{6CDCB435-4875-A427-24A2-C85C2B1676B5}"/>
                  </a:ext>
                  <a:ext uri="{C183D7F6-B498-43B3-948B-1728B52AA6E4}">
                    <adec:decorative xmlns:adec="http://schemas.microsoft.com/office/drawing/2017/decorative" val="1"/>
                  </a:ext>
                </a:extLst>
              </p:cNvPr>
              <p:cNvSpPr/>
              <p:nvPr/>
            </p:nvSpPr>
            <p:spPr>
              <a:xfrm>
                <a:off x="8297412" y="3693460"/>
                <a:ext cx="28357" cy="96403"/>
              </a:xfrm>
              <a:custGeom>
                <a:avLst/>
                <a:gdLst/>
                <a:ahLst/>
                <a:cxnLst/>
                <a:rect l="0" t="0" r="0" b="0"/>
                <a:pathLst>
                  <a:path w="120000" h="120000" extrusionOk="0">
                    <a:moveTo>
                      <a:pt x="60000" y="78461"/>
                    </a:moveTo>
                    <a:cubicBezTo>
                      <a:pt x="60000" y="73846"/>
                      <a:pt x="75000" y="69230"/>
                      <a:pt x="90000" y="60000"/>
                    </a:cubicBezTo>
                    <a:cubicBezTo>
                      <a:pt x="105000" y="50769"/>
                      <a:pt x="90000" y="55384"/>
                      <a:pt x="75000" y="46153"/>
                    </a:cubicBezTo>
                    <a:cubicBezTo>
                      <a:pt x="45000" y="36923"/>
                      <a:pt x="60000" y="13846"/>
                      <a:pt x="105000" y="18461"/>
                    </a:cubicBezTo>
                    <a:cubicBezTo>
                      <a:pt x="120000" y="4615"/>
                      <a:pt x="120000" y="4615"/>
                      <a:pt x="90000" y="0"/>
                    </a:cubicBezTo>
                    <a:cubicBezTo>
                      <a:pt x="60000" y="0"/>
                      <a:pt x="45000" y="23076"/>
                      <a:pt x="30000" y="32307"/>
                    </a:cubicBezTo>
                    <a:cubicBezTo>
                      <a:pt x="15000" y="36923"/>
                      <a:pt x="0" y="41538"/>
                      <a:pt x="0" y="50769"/>
                    </a:cubicBezTo>
                    <a:cubicBezTo>
                      <a:pt x="0" y="55384"/>
                      <a:pt x="15000" y="64615"/>
                      <a:pt x="15000" y="73846"/>
                    </a:cubicBezTo>
                    <a:cubicBezTo>
                      <a:pt x="15000" y="87692"/>
                      <a:pt x="30000" y="101538"/>
                      <a:pt x="30000" y="120000"/>
                    </a:cubicBezTo>
                    <a:cubicBezTo>
                      <a:pt x="30000" y="115384"/>
                      <a:pt x="30000" y="115384"/>
                      <a:pt x="30000" y="115384"/>
                    </a:cubicBezTo>
                    <a:cubicBezTo>
                      <a:pt x="45000" y="106153"/>
                      <a:pt x="45000" y="92307"/>
                      <a:pt x="60000" y="78461"/>
                    </a:cubicBezTo>
                    <a:cubicBezTo>
                      <a:pt x="60000" y="73846"/>
                      <a:pt x="60000" y="83076"/>
                      <a:pt x="60000" y="7846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1" name="Shape 2566">
                <a:extLst>
                  <a:ext uri="{FF2B5EF4-FFF2-40B4-BE49-F238E27FC236}">
                    <a16:creationId xmlns:a16="http://schemas.microsoft.com/office/drawing/2014/main" id="{DA89133A-1691-100D-FE94-88F66481BD1F}"/>
                  </a:ext>
                  <a:ext uri="{C183D7F6-B498-43B3-948B-1728B52AA6E4}">
                    <adec:decorative xmlns:adec="http://schemas.microsoft.com/office/drawing/2017/decorative" val="1"/>
                  </a:ext>
                </a:extLst>
              </p:cNvPr>
              <p:cNvSpPr/>
              <p:nvPr/>
            </p:nvSpPr>
            <p:spPr>
              <a:xfrm>
                <a:off x="8584531" y="3837438"/>
                <a:ext cx="17723" cy="28796"/>
              </a:xfrm>
              <a:custGeom>
                <a:avLst/>
                <a:gdLst/>
                <a:ahLst/>
                <a:cxnLst/>
                <a:rect l="0" t="0" r="0" b="0"/>
                <a:pathLst>
                  <a:path w="120000" h="120000" extrusionOk="0">
                    <a:moveTo>
                      <a:pt x="72000" y="120000"/>
                    </a:moveTo>
                    <a:cubicBezTo>
                      <a:pt x="72000" y="105000"/>
                      <a:pt x="120000" y="0"/>
                      <a:pt x="48000" y="0"/>
                    </a:cubicBezTo>
                    <a:cubicBezTo>
                      <a:pt x="24000" y="15000"/>
                      <a:pt x="0" y="45000"/>
                      <a:pt x="0" y="60000"/>
                    </a:cubicBezTo>
                    <a:cubicBezTo>
                      <a:pt x="0" y="90000"/>
                      <a:pt x="24000" y="105000"/>
                      <a:pt x="72000" y="120000"/>
                    </a:cubicBezTo>
                    <a:cubicBezTo>
                      <a:pt x="72000" y="120000"/>
                      <a:pt x="48000" y="120000"/>
                      <a:pt x="72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2" name="Shape 2567">
                <a:extLst>
                  <a:ext uri="{FF2B5EF4-FFF2-40B4-BE49-F238E27FC236}">
                    <a16:creationId xmlns:a16="http://schemas.microsoft.com/office/drawing/2014/main" id="{AD8E29C8-BAE6-AB4D-302F-20B9DEDC9750}"/>
                  </a:ext>
                  <a:ext uri="{C183D7F6-B498-43B3-948B-1728B52AA6E4}">
                    <adec:decorative xmlns:adec="http://schemas.microsoft.com/office/drawing/2017/decorative" val="1"/>
                  </a:ext>
                </a:extLst>
              </p:cNvPr>
              <p:cNvSpPr/>
              <p:nvPr/>
            </p:nvSpPr>
            <p:spPr>
              <a:xfrm>
                <a:off x="8442744" y="3973906"/>
                <a:ext cx="184323" cy="123947"/>
              </a:xfrm>
              <a:custGeom>
                <a:avLst/>
                <a:gdLst/>
                <a:ahLst/>
                <a:cxnLst/>
                <a:rect l="0" t="0" r="0" b="0"/>
                <a:pathLst>
                  <a:path w="120000" h="120000" extrusionOk="0">
                    <a:moveTo>
                      <a:pt x="106415" y="0"/>
                    </a:moveTo>
                    <a:cubicBezTo>
                      <a:pt x="99622" y="3529"/>
                      <a:pt x="92830" y="7058"/>
                      <a:pt x="86037" y="7058"/>
                    </a:cubicBezTo>
                    <a:cubicBezTo>
                      <a:pt x="79245" y="10588"/>
                      <a:pt x="70188" y="7058"/>
                      <a:pt x="63396" y="14117"/>
                    </a:cubicBezTo>
                    <a:cubicBezTo>
                      <a:pt x="58867" y="21176"/>
                      <a:pt x="56603" y="28235"/>
                      <a:pt x="52075" y="35294"/>
                    </a:cubicBezTo>
                    <a:cubicBezTo>
                      <a:pt x="49811" y="38823"/>
                      <a:pt x="43018" y="31764"/>
                      <a:pt x="38490" y="31764"/>
                    </a:cubicBezTo>
                    <a:cubicBezTo>
                      <a:pt x="31698" y="31764"/>
                      <a:pt x="27169" y="31764"/>
                      <a:pt x="20377" y="31764"/>
                    </a:cubicBezTo>
                    <a:cubicBezTo>
                      <a:pt x="13584" y="31764"/>
                      <a:pt x="6792" y="28235"/>
                      <a:pt x="6792" y="42352"/>
                    </a:cubicBezTo>
                    <a:cubicBezTo>
                      <a:pt x="4528" y="49411"/>
                      <a:pt x="2264" y="45882"/>
                      <a:pt x="2264" y="52941"/>
                    </a:cubicBezTo>
                    <a:cubicBezTo>
                      <a:pt x="0" y="60000"/>
                      <a:pt x="0" y="67058"/>
                      <a:pt x="2264" y="74117"/>
                    </a:cubicBezTo>
                    <a:cubicBezTo>
                      <a:pt x="2264" y="81176"/>
                      <a:pt x="4528" y="91764"/>
                      <a:pt x="6792" y="98823"/>
                    </a:cubicBezTo>
                    <a:cubicBezTo>
                      <a:pt x="6792" y="102352"/>
                      <a:pt x="6792" y="109411"/>
                      <a:pt x="9056" y="112941"/>
                    </a:cubicBezTo>
                    <a:cubicBezTo>
                      <a:pt x="11320" y="120000"/>
                      <a:pt x="22641" y="116470"/>
                      <a:pt x="27169" y="112941"/>
                    </a:cubicBezTo>
                    <a:cubicBezTo>
                      <a:pt x="29433" y="109411"/>
                      <a:pt x="31698" y="105882"/>
                      <a:pt x="36226" y="102352"/>
                    </a:cubicBezTo>
                    <a:cubicBezTo>
                      <a:pt x="38490" y="102352"/>
                      <a:pt x="43018" y="102352"/>
                      <a:pt x="47547" y="102352"/>
                    </a:cubicBezTo>
                    <a:cubicBezTo>
                      <a:pt x="49811" y="98823"/>
                      <a:pt x="52075" y="95294"/>
                      <a:pt x="54339" y="91764"/>
                    </a:cubicBezTo>
                    <a:cubicBezTo>
                      <a:pt x="61132" y="88235"/>
                      <a:pt x="65660" y="88235"/>
                      <a:pt x="72452" y="84705"/>
                    </a:cubicBezTo>
                    <a:cubicBezTo>
                      <a:pt x="79245" y="81176"/>
                      <a:pt x="86037" y="77647"/>
                      <a:pt x="92830" y="74117"/>
                    </a:cubicBezTo>
                    <a:cubicBezTo>
                      <a:pt x="97358" y="70588"/>
                      <a:pt x="106415" y="67058"/>
                      <a:pt x="106415" y="60000"/>
                    </a:cubicBezTo>
                    <a:cubicBezTo>
                      <a:pt x="108679" y="49411"/>
                      <a:pt x="120000" y="49411"/>
                      <a:pt x="117735" y="42352"/>
                    </a:cubicBezTo>
                    <a:cubicBezTo>
                      <a:pt x="113207" y="28235"/>
                      <a:pt x="110943" y="14117"/>
                      <a:pt x="106415"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3" name="Shape 2568">
                <a:extLst>
                  <a:ext uri="{FF2B5EF4-FFF2-40B4-BE49-F238E27FC236}">
                    <a16:creationId xmlns:a16="http://schemas.microsoft.com/office/drawing/2014/main" id="{E4E13DD3-8272-500A-3B77-EDF989F5D529}"/>
                  </a:ext>
                  <a:ext uri="{C183D7F6-B498-43B3-948B-1728B52AA6E4}">
                    <adec:decorative xmlns:adec="http://schemas.microsoft.com/office/drawing/2017/decorative" val="1"/>
                  </a:ext>
                </a:extLst>
              </p:cNvPr>
              <p:cNvSpPr/>
              <p:nvPr/>
            </p:nvSpPr>
            <p:spPr>
              <a:xfrm>
                <a:off x="8605799" y="3837438"/>
                <a:ext cx="141786" cy="180285"/>
              </a:xfrm>
              <a:custGeom>
                <a:avLst/>
                <a:gdLst/>
                <a:ahLst/>
                <a:cxnLst/>
                <a:rect l="0" t="0" r="0" b="0"/>
                <a:pathLst>
                  <a:path w="120000" h="120000" extrusionOk="0">
                    <a:moveTo>
                      <a:pt x="114146" y="46530"/>
                    </a:moveTo>
                    <a:cubicBezTo>
                      <a:pt x="105365" y="46530"/>
                      <a:pt x="102439" y="39183"/>
                      <a:pt x="99512" y="34285"/>
                    </a:cubicBezTo>
                    <a:cubicBezTo>
                      <a:pt x="96585" y="31836"/>
                      <a:pt x="84878" y="31836"/>
                      <a:pt x="81951" y="29387"/>
                    </a:cubicBezTo>
                    <a:cubicBezTo>
                      <a:pt x="73170" y="26938"/>
                      <a:pt x="70243" y="22040"/>
                      <a:pt x="64390" y="14693"/>
                    </a:cubicBezTo>
                    <a:cubicBezTo>
                      <a:pt x="64390" y="12244"/>
                      <a:pt x="61463" y="9795"/>
                      <a:pt x="61463" y="7346"/>
                    </a:cubicBezTo>
                    <a:cubicBezTo>
                      <a:pt x="61463" y="7346"/>
                      <a:pt x="64390" y="0"/>
                      <a:pt x="64390" y="0"/>
                    </a:cubicBezTo>
                    <a:cubicBezTo>
                      <a:pt x="61463" y="0"/>
                      <a:pt x="52682" y="9795"/>
                      <a:pt x="49756" y="12244"/>
                    </a:cubicBezTo>
                    <a:cubicBezTo>
                      <a:pt x="43902" y="17142"/>
                      <a:pt x="38048" y="24489"/>
                      <a:pt x="29268" y="24489"/>
                    </a:cubicBezTo>
                    <a:cubicBezTo>
                      <a:pt x="23414" y="26938"/>
                      <a:pt x="20487" y="24489"/>
                      <a:pt x="14634" y="24489"/>
                    </a:cubicBezTo>
                    <a:cubicBezTo>
                      <a:pt x="8780" y="26938"/>
                      <a:pt x="2926" y="31836"/>
                      <a:pt x="0" y="26938"/>
                    </a:cubicBezTo>
                    <a:cubicBezTo>
                      <a:pt x="2926" y="34285"/>
                      <a:pt x="5853" y="41632"/>
                      <a:pt x="14634" y="41632"/>
                    </a:cubicBezTo>
                    <a:cubicBezTo>
                      <a:pt x="20487" y="41632"/>
                      <a:pt x="43902" y="41632"/>
                      <a:pt x="46829" y="46530"/>
                    </a:cubicBezTo>
                    <a:cubicBezTo>
                      <a:pt x="55609" y="56326"/>
                      <a:pt x="49756" y="66122"/>
                      <a:pt x="46829" y="78367"/>
                    </a:cubicBezTo>
                    <a:cubicBezTo>
                      <a:pt x="43902" y="80816"/>
                      <a:pt x="32195" y="83265"/>
                      <a:pt x="32195" y="83265"/>
                    </a:cubicBezTo>
                    <a:cubicBezTo>
                      <a:pt x="20487" y="85714"/>
                      <a:pt x="8780" y="88163"/>
                      <a:pt x="0" y="90612"/>
                    </a:cubicBezTo>
                    <a:cubicBezTo>
                      <a:pt x="5853" y="100408"/>
                      <a:pt x="11707" y="110204"/>
                      <a:pt x="14634" y="119999"/>
                    </a:cubicBezTo>
                    <a:cubicBezTo>
                      <a:pt x="23414" y="117551"/>
                      <a:pt x="32195" y="117551"/>
                      <a:pt x="40975" y="117551"/>
                    </a:cubicBezTo>
                    <a:cubicBezTo>
                      <a:pt x="52682" y="115102"/>
                      <a:pt x="43902" y="112653"/>
                      <a:pt x="49756" y="107755"/>
                    </a:cubicBezTo>
                    <a:cubicBezTo>
                      <a:pt x="55609" y="105306"/>
                      <a:pt x="64390" y="107755"/>
                      <a:pt x="67317" y="102857"/>
                    </a:cubicBezTo>
                    <a:cubicBezTo>
                      <a:pt x="73170" y="97959"/>
                      <a:pt x="73170" y="95510"/>
                      <a:pt x="81951" y="93061"/>
                    </a:cubicBezTo>
                    <a:cubicBezTo>
                      <a:pt x="87804" y="90612"/>
                      <a:pt x="84878" y="83265"/>
                      <a:pt x="84878" y="78367"/>
                    </a:cubicBezTo>
                    <a:cubicBezTo>
                      <a:pt x="81951" y="73469"/>
                      <a:pt x="87804" y="73469"/>
                      <a:pt x="93658" y="73469"/>
                    </a:cubicBezTo>
                    <a:cubicBezTo>
                      <a:pt x="102439" y="71020"/>
                      <a:pt x="102439" y="63673"/>
                      <a:pt x="108292" y="58775"/>
                    </a:cubicBezTo>
                    <a:cubicBezTo>
                      <a:pt x="111219" y="56326"/>
                      <a:pt x="120000" y="48979"/>
                      <a:pt x="114146" y="46530"/>
                    </a:cubicBezTo>
                    <a:cubicBezTo>
                      <a:pt x="111219" y="46530"/>
                      <a:pt x="117073" y="48979"/>
                      <a:pt x="114146" y="4653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4" name="Shape 2569">
                <a:extLst>
                  <a:ext uri="{FF2B5EF4-FFF2-40B4-BE49-F238E27FC236}">
                    <a16:creationId xmlns:a16="http://schemas.microsoft.com/office/drawing/2014/main" id="{31DE8BBF-0707-69BE-0F7E-41A169BDD1B8}"/>
                  </a:ext>
                  <a:ext uri="{C183D7F6-B498-43B3-948B-1728B52AA6E4}">
                    <adec:decorative xmlns:adec="http://schemas.microsoft.com/office/drawing/2017/decorative" val="1"/>
                  </a:ext>
                </a:extLst>
              </p:cNvPr>
              <p:cNvSpPr/>
              <p:nvPr/>
            </p:nvSpPr>
            <p:spPr>
              <a:xfrm>
                <a:off x="8907095" y="3484380"/>
                <a:ext cx="190231" cy="87639"/>
              </a:xfrm>
              <a:custGeom>
                <a:avLst/>
                <a:gdLst/>
                <a:ahLst/>
                <a:cxnLst/>
                <a:rect l="0" t="0" r="0" b="0"/>
                <a:pathLst>
                  <a:path w="120000" h="120000" extrusionOk="0">
                    <a:moveTo>
                      <a:pt x="120000" y="25000"/>
                    </a:moveTo>
                    <a:cubicBezTo>
                      <a:pt x="113454" y="25000"/>
                      <a:pt x="109090" y="15000"/>
                      <a:pt x="102545" y="15000"/>
                    </a:cubicBezTo>
                    <a:cubicBezTo>
                      <a:pt x="96000" y="10000"/>
                      <a:pt x="87272" y="10000"/>
                      <a:pt x="78545" y="10000"/>
                    </a:cubicBezTo>
                    <a:cubicBezTo>
                      <a:pt x="72000" y="10000"/>
                      <a:pt x="65454" y="10000"/>
                      <a:pt x="58909" y="0"/>
                    </a:cubicBezTo>
                    <a:cubicBezTo>
                      <a:pt x="54545" y="0"/>
                      <a:pt x="50181" y="0"/>
                      <a:pt x="48000" y="10000"/>
                    </a:cubicBezTo>
                    <a:cubicBezTo>
                      <a:pt x="48000" y="20000"/>
                      <a:pt x="45818" y="25000"/>
                      <a:pt x="41454" y="20000"/>
                    </a:cubicBezTo>
                    <a:cubicBezTo>
                      <a:pt x="37090" y="15000"/>
                      <a:pt x="26181" y="5000"/>
                      <a:pt x="24000" y="25000"/>
                    </a:cubicBezTo>
                    <a:cubicBezTo>
                      <a:pt x="21818" y="30000"/>
                      <a:pt x="24000" y="30000"/>
                      <a:pt x="19636" y="35000"/>
                    </a:cubicBezTo>
                    <a:cubicBezTo>
                      <a:pt x="17454" y="40000"/>
                      <a:pt x="13090" y="50000"/>
                      <a:pt x="17454" y="55000"/>
                    </a:cubicBezTo>
                    <a:cubicBezTo>
                      <a:pt x="19636" y="60000"/>
                      <a:pt x="26181" y="65000"/>
                      <a:pt x="26181" y="60000"/>
                    </a:cubicBezTo>
                    <a:cubicBezTo>
                      <a:pt x="28363" y="50000"/>
                      <a:pt x="30545" y="55000"/>
                      <a:pt x="32727" y="60000"/>
                    </a:cubicBezTo>
                    <a:cubicBezTo>
                      <a:pt x="34909" y="65000"/>
                      <a:pt x="43636" y="70000"/>
                      <a:pt x="41454" y="75000"/>
                    </a:cubicBezTo>
                    <a:cubicBezTo>
                      <a:pt x="41454" y="80000"/>
                      <a:pt x="34909" y="80000"/>
                      <a:pt x="32727" y="85000"/>
                    </a:cubicBezTo>
                    <a:cubicBezTo>
                      <a:pt x="30545" y="90000"/>
                      <a:pt x="28363" y="95000"/>
                      <a:pt x="24000" y="85000"/>
                    </a:cubicBezTo>
                    <a:cubicBezTo>
                      <a:pt x="21818" y="80000"/>
                      <a:pt x="21818" y="95000"/>
                      <a:pt x="21818" y="100000"/>
                    </a:cubicBezTo>
                    <a:cubicBezTo>
                      <a:pt x="13090" y="110000"/>
                      <a:pt x="8727" y="75000"/>
                      <a:pt x="2181" y="100000"/>
                    </a:cubicBezTo>
                    <a:cubicBezTo>
                      <a:pt x="0" y="105000"/>
                      <a:pt x="21818" y="115000"/>
                      <a:pt x="24000" y="110000"/>
                    </a:cubicBezTo>
                    <a:cubicBezTo>
                      <a:pt x="26181" y="105000"/>
                      <a:pt x="30545" y="110000"/>
                      <a:pt x="32727" y="115000"/>
                    </a:cubicBezTo>
                    <a:cubicBezTo>
                      <a:pt x="34909" y="115000"/>
                      <a:pt x="41454" y="120000"/>
                      <a:pt x="45818" y="115000"/>
                    </a:cubicBezTo>
                    <a:cubicBezTo>
                      <a:pt x="48000" y="110000"/>
                      <a:pt x="52363" y="115000"/>
                      <a:pt x="54545" y="100000"/>
                    </a:cubicBezTo>
                    <a:cubicBezTo>
                      <a:pt x="54545" y="95000"/>
                      <a:pt x="58909" y="90000"/>
                      <a:pt x="61090" y="85000"/>
                    </a:cubicBezTo>
                    <a:cubicBezTo>
                      <a:pt x="63272" y="80000"/>
                      <a:pt x="72000" y="80000"/>
                      <a:pt x="72000" y="80000"/>
                    </a:cubicBezTo>
                    <a:cubicBezTo>
                      <a:pt x="74181" y="90000"/>
                      <a:pt x="76363" y="80000"/>
                      <a:pt x="80727" y="80000"/>
                    </a:cubicBezTo>
                    <a:cubicBezTo>
                      <a:pt x="82909" y="80000"/>
                      <a:pt x="85090" y="65000"/>
                      <a:pt x="87272" y="65000"/>
                    </a:cubicBezTo>
                    <a:cubicBezTo>
                      <a:pt x="89454" y="60000"/>
                      <a:pt x="93818" y="65000"/>
                      <a:pt x="96000" y="60000"/>
                    </a:cubicBezTo>
                    <a:cubicBezTo>
                      <a:pt x="104727" y="55000"/>
                      <a:pt x="109090" y="45000"/>
                      <a:pt x="117818" y="35000"/>
                    </a:cubicBezTo>
                    <a:cubicBezTo>
                      <a:pt x="120000" y="35000"/>
                      <a:pt x="120000" y="35000"/>
                      <a:pt x="120000" y="2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5" name="Shape 2570">
                <a:extLst>
                  <a:ext uri="{FF2B5EF4-FFF2-40B4-BE49-F238E27FC236}">
                    <a16:creationId xmlns:a16="http://schemas.microsoft.com/office/drawing/2014/main" id="{AC73701D-6A28-8F3F-A209-7CE4EADA0060}"/>
                  </a:ext>
                  <a:ext uri="{C183D7F6-B498-43B3-948B-1728B52AA6E4}">
                    <adec:decorative xmlns:adec="http://schemas.microsoft.com/office/drawing/2017/decorative" val="1"/>
                  </a:ext>
                </a:extLst>
              </p:cNvPr>
              <p:cNvSpPr/>
              <p:nvPr/>
            </p:nvSpPr>
            <p:spPr>
              <a:xfrm>
                <a:off x="8675511" y="3429293"/>
                <a:ext cx="308388" cy="191553"/>
              </a:xfrm>
              <a:custGeom>
                <a:avLst/>
                <a:gdLst/>
                <a:ahLst/>
                <a:cxnLst/>
                <a:rect l="0" t="0" r="0" b="0"/>
                <a:pathLst>
                  <a:path w="120000" h="120000" extrusionOk="0">
                    <a:moveTo>
                      <a:pt x="105168" y="73846"/>
                    </a:moveTo>
                    <a:cubicBezTo>
                      <a:pt x="106516" y="76153"/>
                      <a:pt x="106516" y="78461"/>
                      <a:pt x="109213" y="76153"/>
                    </a:cubicBezTo>
                    <a:cubicBezTo>
                      <a:pt x="110561" y="76153"/>
                      <a:pt x="111910" y="71538"/>
                      <a:pt x="113258" y="71538"/>
                    </a:cubicBezTo>
                    <a:cubicBezTo>
                      <a:pt x="120000" y="69230"/>
                      <a:pt x="111910" y="64615"/>
                      <a:pt x="109213" y="60000"/>
                    </a:cubicBezTo>
                    <a:cubicBezTo>
                      <a:pt x="107865" y="57692"/>
                      <a:pt x="107865" y="60000"/>
                      <a:pt x="106516" y="62307"/>
                    </a:cubicBezTo>
                    <a:cubicBezTo>
                      <a:pt x="106516" y="64615"/>
                      <a:pt x="102471" y="62307"/>
                      <a:pt x="101123" y="62307"/>
                    </a:cubicBezTo>
                    <a:cubicBezTo>
                      <a:pt x="95730" y="57692"/>
                      <a:pt x="103820" y="50769"/>
                      <a:pt x="105168" y="48461"/>
                    </a:cubicBezTo>
                    <a:cubicBezTo>
                      <a:pt x="105168" y="48461"/>
                      <a:pt x="99775" y="50769"/>
                      <a:pt x="99775" y="50769"/>
                    </a:cubicBezTo>
                    <a:cubicBezTo>
                      <a:pt x="97078" y="53076"/>
                      <a:pt x="94382" y="53076"/>
                      <a:pt x="91685" y="57692"/>
                    </a:cubicBezTo>
                    <a:cubicBezTo>
                      <a:pt x="90337" y="60000"/>
                      <a:pt x="88988" y="64615"/>
                      <a:pt x="87640" y="66923"/>
                    </a:cubicBezTo>
                    <a:cubicBezTo>
                      <a:pt x="86292" y="73846"/>
                      <a:pt x="84943" y="69230"/>
                      <a:pt x="83595" y="64615"/>
                    </a:cubicBezTo>
                    <a:cubicBezTo>
                      <a:pt x="82247" y="60000"/>
                      <a:pt x="79550" y="62307"/>
                      <a:pt x="76853" y="62307"/>
                    </a:cubicBezTo>
                    <a:cubicBezTo>
                      <a:pt x="74157" y="62307"/>
                      <a:pt x="72808" y="55384"/>
                      <a:pt x="71460" y="53076"/>
                    </a:cubicBezTo>
                    <a:cubicBezTo>
                      <a:pt x="68764" y="48461"/>
                      <a:pt x="72808" y="43846"/>
                      <a:pt x="70112" y="39230"/>
                    </a:cubicBezTo>
                    <a:cubicBezTo>
                      <a:pt x="68764" y="36923"/>
                      <a:pt x="67415" y="32307"/>
                      <a:pt x="66067" y="30000"/>
                    </a:cubicBezTo>
                    <a:cubicBezTo>
                      <a:pt x="64719" y="27692"/>
                      <a:pt x="62022" y="25384"/>
                      <a:pt x="60674" y="27692"/>
                    </a:cubicBezTo>
                    <a:cubicBezTo>
                      <a:pt x="57977" y="30000"/>
                      <a:pt x="55280" y="27692"/>
                      <a:pt x="51235" y="27692"/>
                    </a:cubicBezTo>
                    <a:cubicBezTo>
                      <a:pt x="48539" y="27692"/>
                      <a:pt x="44494" y="30000"/>
                      <a:pt x="41797" y="27692"/>
                    </a:cubicBezTo>
                    <a:cubicBezTo>
                      <a:pt x="40449" y="25384"/>
                      <a:pt x="37752" y="20769"/>
                      <a:pt x="36404" y="18461"/>
                    </a:cubicBezTo>
                    <a:cubicBezTo>
                      <a:pt x="33707" y="13846"/>
                      <a:pt x="32359" y="13846"/>
                      <a:pt x="31011" y="18461"/>
                    </a:cubicBezTo>
                    <a:cubicBezTo>
                      <a:pt x="29662" y="20769"/>
                      <a:pt x="28314" y="23076"/>
                      <a:pt x="25617" y="23076"/>
                    </a:cubicBezTo>
                    <a:cubicBezTo>
                      <a:pt x="21573" y="23076"/>
                      <a:pt x="21573" y="18461"/>
                      <a:pt x="22921" y="13846"/>
                    </a:cubicBezTo>
                    <a:cubicBezTo>
                      <a:pt x="24269" y="6923"/>
                      <a:pt x="24269" y="6923"/>
                      <a:pt x="20224" y="2307"/>
                    </a:cubicBezTo>
                    <a:cubicBezTo>
                      <a:pt x="20224" y="4615"/>
                      <a:pt x="20224" y="9230"/>
                      <a:pt x="20224" y="11538"/>
                    </a:cubicBezTo>
                    <a:cubicBezTo>
                      <a:pt x="20224" y="16153"/>
                      <a:pt x="21573" y="18461"/>
                      <a:pt x="18876" y="18461"/>
                    </a:cubicBezTo>
                    <a:cubicBezTo>
                      <a:pt x="16179" y="16153"/>
                      <a:pt x="16179" y="9230"/>
                      <a:pt x="17528" y="6923"/>
                    </a:cubicBezTo>
                    <a:cubicBezTo>
                      <a:pt x="17528" y="6923"/>
                      <a:pt x="20224" y="0"/>
                      <a:pt x="18876" y="0"/>
                    </a:cubicBezTo>
                    <a:cubicBezTo>
                      <a:pt x="12134" y="2307"/>
                      <a:pt x="6741" y="4615"/>
                      <a:pt x="1348" y="9230"/>
                    </a:cubicBezTo>
                    <a:cubicBezTo>
                      <a:pt x="0" y="9230"/>
                      <a:pt x="1348" y="32307"/>
                      <a:pt x="1348" y="34615"/>
                    </a:cubicBezTo>
                    <a:cubicBezTo>
                      <a:pt x="1348" y="41538"/>
                      <a:pt x="1348" y="48461"/>
                      <a:pt x="1348" y="53076"/>
                    </a:cubicBezTo>
                    <a:cubicBezTo>
                      <a:pt x="1348" y="57692"/>
                      <a:pt x="0" y="60000"/>
                      <a:pt x="2696" y="60000"/>
                    </a:cubicBezTo>
                    <a:cubicBezTo>
                      <a:pt x="4044" y="60000"/>
                      <a:pt x="5393" y="60000"/>
                      <a:pt x="8089" y="60000"/>
                    </a:cubicBezTo>
                    <a:cubicBezTo>
                      <a:pt x="10786" y="60000"/>
                      <a:pt x="6741" y="55384"/>
                      <a:pt x="8089" y="53076"/>
                    </a:cubicBezTo>
                    <a:cubicBezTo>
                      <a:pt x="9438" y="48461"/>
                      <a:pt x="12134" y="50769"/>
                      <a:pt x="13483" y="46153"/>
                    </a:cubicBezTo>
                    <a:cubicBezTo>
                      <a:pt x="16179" y="43846"/>
                      <a:pt x="16179" y="43846"/>
                      <a:pt x="17528" y="41538"/>
                    </a:cubicBezTo>
                    <a:cubicBezTo>
                      <a:pt x="20224" y="39230"/>
                      <a:pt x="21573" y="41538"/>
                      <a:pt x="22921" y="43846"/>
                    </a:cubicBezTo>
                    <a:cubicBezTo>
                      <a:pt x="24269" y="46153"/>
                      <a:pt x="28314" y="46153"/>
                      <a:pt x="28314" y="46153"/>
                    </a:cubicBezTo>
                    <a:cubicBezTo>
                      <a:pt x="29662" y="50769"/>
                      <a:pt x="28314" y="53076"/>
                      <a:pt x="28314" y="55384"/>
                    </a:cubicBezTo>
                    <a:cubicBezTo>
                      <a:pt x="29662" y="62307"/>
                      <a:pt x="33707" y="62307"/>
                      <a:pt x="35056" y="62307"/>
                    </a:cubicBezTo>
                    <a:cubicBezTo>
                      <a:pt x="41797" y="62307"/>
                      <a:pt x="41797" y="69230"/>
                      <a:pt x="44494" y="78461"/>
                    </a:cubicBezTo>
                    <a:cubicBezTo>
                      <a:pt x="45842" y="80769"/>
                      <a:pt x="48539" y="83076"/>
                      <a:pt x="51235" y="85384"/>
                    </a:cubicBezTo>
                    <a:cubicBezTo>
                      <a:pt x="52584" y="85384"/>
                      <a:pt x="53932" y="87692"/>
                      <a:pt x="55280" y="90000"/>
                    </a:cubicBezTo>
                    <a:cubicBezTo>
                      <a:pt x="59325" y="94615"/>
                      <a:pt x="63370" y="101538"/>
                      <a:pt x="67415" y="103846"/>
                    </a:cubicBezTo>
                    <a:cubicBezTo>
                      <a:pt x="72808" y="106153"/>
                      <a:pt x="72808" y="106153"/>
                      <a:pt x="72808" y="113076"/>
                    </a:cubicBezTo>
                    <a:cubicBezTo>
                      <a:pt x="75505" y="113076"/>
                      <a:pt x="79550" y="117692"/>
                      <a:pt x="82247" y="120000"/>
                    </a:cubicBezTo>
                    <a:cubicBezTo>
                      <a:pt x="82247" y="113076"/>
                      <a:pt x="80898" y="113076"/>
                      <a:pt x="84943" y="108461"/>
                    </a:cubicBezTo>
                    <a:cubicBezTo>
                      <a:pt x="86292" y="103846"/>
                      <a:pt x="83595" y="101538"/>
                      <a:pt x="83595" y="96923"/>
                    </a:cubicBezTo>
                    <a:cubicBezTo>
                      <a:pt x="84943" y="90000"/>
                      <a:pt x="80898" y="92307"/>
                      <a:pt x="79550" y="87692"/>
                    </a:cubicBezTo>
                    <a:cubicBezTo>
                      <a:pt x="78202" y="83076"/>
                      <a:pt x="84943" y="85384"/>
                      <a:pt x="86292" y="83076"/>
                    </a:cubicBezTo>
                    <a:cubicBezTo>
                      <a:pt x="90337" y="80769"/>
                      <a:pt x="86292" y="73846"/>
                      <a:pt x="88988" y="76153"/>
                    </a:cubicBezTo>
                    <a:cubicBezTo>
                      <a:pt x="94382" y="76153"/>
                      <a:pt x="88988" y="69230"/>
                      <a:pt x="91685" y="69230"/>
                    </a:cubicBezTo>
                    <a:cubicBezTo>
                      <a:pt x="93033" y="66923"/>
                      <a:pt x="94382" y="71538"/>
                      <a:pt x="95730" y="69230"/>
                    </a:cubicBezTo>
                    <a:cubicBezTo>
                      <a:pt x="97078" y="69230"/>
                      <a:pt x="98426" y="66923"/>
                      <a:pt x="99775" y="66923"/>
                    </a:cubicBezTo>
                    <a:cubicBezTo>
                      <a:pt x="102471" y="66923"/>
                      <a:pt x="99775" y="76153"/>
                      <a:pt x="99775" y="78461"/>
                    </a:cubicBezTo>
                    <a:cubicBezTo>
                      <a:pt x="101123" y="78461"/>
                      <a:pt x="103820" y="71538"/>
                      <a:pt x="103820" y="78461"/>
                    </a:cubicBezTo>
                    <a:cubicBezTo>
                      <a:pt x="103820" y="78461"/>
                      <a:pt x="103820" y="73846"/>
                      <a:pt x="105168" y="73846"/>
                    </a:cubicBezTo>
                    <a:cubicBezTo>
                      <a:pt x="106516" y="73846"/>
                      <a:pt x="103820" y="73846"/>
                      <a:pt x="105168" y="7384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6" name="Shape 2571">
                <a:extLst>
                  <a:ext uri="{FF2B5EF4-FFF2-40B4-BE49-F238E27FC236}">
                    <a16:creationId xmlns:a16="http://schemas.microsoft.com/office/drawing/2014/main" id="{F2ABF690-153F-03AE-47C4-8017EB81B5F7}"/>
                  </a:ext>
                  <a:ext uri="{C183D7F6-B498-43B3-948B-1728B52AA6E4}">
                    <adec:decorative xmlns:adec="http://schemas.microsoft.com/office/drawing/2017/decorative" val="1"/>
                  </a:ext>
                </a:extLst>
              </p:cNvPr>
              <p:cNvSpPr/>
              <p:nvPr/>
            </p:nvSpPr>
            <p:spPr>
              <a:xfrm>
                <a:off x="8768854" y="3642130"/>
                <a:ext cx="0" cy="3757"/>
              </a:xfrm>
              <a:custGeom>
                <a:avLst/>
                <a:gdLst/>
                <a:ahLst/>
                <a:cxnLst/>
                <a:rect l="0" t="0" r="0" b="0"/>
                <a:pathLst>
                  <a:path w="120000" h="120000" extrusionOk="0">
                    <a:moveTo>
                      <a:pt x="0" y="120000"/>
                    </a:moveTo>
                    <a:cubicBezTo>
                      <a:pt x="0" y="0"/>
                      <a:pt x="0" y="0"/>
                      <a:pt x="0" y="0"/>
                    </a:cubicBezTo>
                    <a:cubicBezTo>
                      <a:pt x="0" y="0"/>
                      <a:pt x="0" y="0"/>
                      <a:pt x="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7" name="Shape 2572">
                <a:extLst>
                  <a:ext uri="{FF2B5EF4-FFF2-40B4-BE49-F238E27FC236}">
                    <a16:creationId xmlns:a16="http://schemas.microsoft.com/office/drawing/2014/main" id="{0DFC5A55-3B05-D7C7-21E8-BE13B4DA4A4B}"/>
                  </a:ext>
                  <a:ext uri="{C183D7F6-B498-43B3-948B-1728B52AA6E4}">
                    <adec:decorative xmlns:adec="http://schemas.microsoft.com/office/drawing/2017/decorative" val="1"/>
                  </a:ext>
                </a:extLst>
              </p:cNvPr>
              <p:cNvSpPr/>
              <p:nvPr/>
            </p:nvSpPr>
            <p:spPr>
              <a:xfrm>
                <a:off x="8609343" y="3495647"/>
                <a:ext cx="252853" cy="157750"/>
              </a:xfrm>
              <a:custGeom>
                <a:avLst/>
                <a:gdLst/>
                <a:ahLst/>
                <a:cxnLst/>
                <a:rect l="0" t="0" r="0" b="0"/>
                <a:pathLst>
                  <a:path w="120000" h="120000" extrusionOk="0">
                    <a:moveTo>
                      <a:pt x="119999" y="78139"/>
                    </a:moveTo>
                    <a:cubicBezTo>
                      <a:pt x="118356" y="75348"/>
                      <a:pt x="116712" y="75348"/>
                      <a:pt x="113424" y="75348"/>
                    </a:cubicBezTo>
                    <a:cubicBezTo>
                      <a:pt x="111780" y="72558"/>
                      <a:pt x="108493" y="69767"/>
                      <a:pt x="106849" y="66976"/>
                    </a:cubicBezTo>
                    <a:cubicBezTo>
                      <a:pt x="103561" y="64186"/>
                      <a:pt x="98630" y="61395"/>
                      <a:pt x="95342" y="55813"/>
                    </a:cubicBezTo>
                    <a:cubicBezTo>
                      <a:pt x="93698" y="50232"/>
                      <a:pt x="88767" y="50232"/>
                      <a:pt x="85479" y="44651"/>
                    </a:cubicBezTo>
                    <a:cubicBezTo>
                      <a:pt x="83835" y="36279"/>
                      <a:pt x="82191" y="25116"/>
                      <a:pt x="77260" y="25116"/>
                    </a:cubicBezTo>
                    <a:cubicBezTo>
                      <a:pt x="72328" y="25116"/>
                      <a:pt x="65753" y="25116"/>
                      <a:pt x="65753" y="13953"/>
                    </a:cubicBezTo>
                    <a:cubicBezTo>
                      <a:pt x="65753" y="11162"/>
                      <a:pt x="67397" y="5581"/>
                      <a:pt x="65753" y="5581"/>
                    </a:cubicBezTo>
                    <a:cubicBezTo>
                      <a:pt x="64109" y="2790"/>
                      <a:pt x="62465" y="5581"/>
                      <a:pt x="59178" y="2790"/>
                    </a:cubicBezTo>
                    <a:cubicBezTo>
                      <a:pt x="59178" y="2790"/>
                      <a:pt x="57534" y="0"/>
                      <a:pt x="55890" y="0"/>
                    </a:cubicBezTo>
                    <a:cubicBezTo>
                      <a:pt x="54246" y="0"/>
                      <a:pt x="52602" y="2790"/>
                      <a:pt x="50958" y="2790"/>
                    </a:cubicBezTo>
                    <a:cubicBezTo>
                      <a:pt x="49315" y="0"/>
                      <a:pt x="47671" y="8372"/>
                      <a:pt x="46027" y="8372"/>
                    </a:cubicBezTo>
                    <a:cubicBezTo>
                      <a:pt x="44383" y="8372"/>
                      <a:pt x="39452" y="11162"/>
                      <a:pt x="41095" y="16744"/>
                    </a:cubicBezTo>
                    <a:cubicBezTo>
                      <a:pt x="42739" y="25116"/>
                      <a:pt x="41095" y="22325"/>
                      <a:pt x="36164" y="22325"/>
                    </a:cubicBezTo>
                    <a:cubicBezTo>
                      <a:pt x="34520" y="22325"/>
                      <a:pt x="29589" y="22325"/>
                      <a:pt x="27945" y="22325"/>
                    </a:cubicBezTo>
                    <a:cubicBezTo>
                      <a:pt x="24657" y="16744"/>
                      <a:pt x="23013" y="11162"/>
                      <a:pt x="19726" y="5581"/>
                    </a:cubicBezTo>
                    <a:cubicBezTo>
                      <a:pt x="14794" y="0"/>
                      <a:pt x="8219" y="8372"/>
                      <a:pt x="3287" y="13953"/>
                    </a:cubicBezTo>
                    <a:cubicBezTo>
                      <a:pt x="4931" y="16744"/>
                      <a:pt x="9863" y="27906"/>
                      <a:pt x="8219" y="33488"/>
                    </a:cubicBezTo>
                    <a:cubicBezTo>
                      <a:pt x="0" y="41860"/>
                      <a:pt x="9863" y="41860"/>
                      <a:pt x="13150" y="47441"/>
                    </a:cubicBezTo>
                    <a:cubicBezTo>
                      <a:pt x="13150" y="47441"/>
                      <a:pt x="13150" y="53023"/>
                      <a:pt x="13150" y="53023"/>
                    </a:cubicBezTo>
                    <a:cubicBezTo>
                      <a:pt x="11506" y="55813"/>
                      <a:pt x="14794" y="61395"/>
                      <a:pt x="16438" y="61395"/>
                    </a:cubicBezTo>
                    <a:cubicBezTo>
                      <a:pt x="16438" y="64186"/>
                      <a:pt x="14794" y="66976"/>
                      <a:pt x="14794" y="72558"/>
                    </a:cubicBezTo>
                    <a:cubicBezTo>
                      <a:pt x="14794" y="75348"/>
                      <a:pt x="14794" y="80930"/>
                      <a:pt x="14794" y="86511"/>
                    </a:cubicBezTo>
                    <a:cubicBezTo>
                      <a:pt x="18082" y="86511"/>
                      <a:pt x="19726" y="86511"/>
                      <a:pt x="23013" y="80930"/>
                    </a:cubicBezTo>
                    <a:cubicBezTo>
                      <a:pt x="24657" y="78139"/>
                      <a:pt x="26301" y="75348"/>
                      <a:pt x="27945" y="72558"/>
                    </a:cubicBezTo>
                    <a:cubicBezTo>
                      <a:pt x="34520" y="72558"/>
                      <a:pt x="39452" y="69767"/>
                      <a:pt x="44383" y="75348"/>
                    </a:cubicBezTo>
                    <a:cubicBezTo>
                      <a:pt x="47671" y="83720"/>
                      <a:pt x="57534" y="78139"/>
                      <a:pt x="60821" y="86511"/>
                    </a:cubicBezTo>
                    <a:cubicBezTo>
                      <a:pt x="64109" y="94883"/>
                      <a:pt x="67397" y="97674"/>
                      <a:pt x="73972" y="97674"/>
                    </a:cubicBezTo>
                    <a:cubicBezTo>
                      <a:pt x="75616" y="97674"/>
                      <a:pt x="75616" y="97674"/>
                      <a:pt x="75616" y="103255"/>
                    </a:cubicBezTo>
                    <a:cubicBezTo>
                      <a:pt x="75616" y="111627"/>
                      <a:pt x="75616" y="111627"/>
                      <a:pt x="78904" y="117209"/>
                    </a:cubicBezTo>
                    <a:cubicBezTo>
                      <a:pt x="82191" y="117209"/>
                      <a:pt x="83835" y="120000"/>
                      <a:pt x="87123" y="120000"/>
                    </a:cubicBezTo>
                    <a:cubicBezTo>
                      <a:pt x="92054" y="120000"/>
                      <a:pt x="92054" y="117209"/>
                      <a:pt x="93698" y="111627"/>
                    </a:cubicBezTo>
                    <a:cubicBezTo>
                      <a:pt x="95342" y="106046"/>
                      <a:pt x="98630" y="108837"/>
                      <a:pt x="101917" y="106046"/>
                    </a:cubicBezTo>
                    <a:cubicBezTo>
                      <a:pt x="105205" y="103255"/>
                      <a:pt x="105205" y="97674"/>
                      <a:pt x="106849" y="92093"/>
                    </a:cubicBezTo>
                    <a:cubicBezTo>
                      <a:pt x="106849" y="86511"/>
                      <a:pt x="111780" y="92093"/>
                      <a:pt x="113424" y="86511"/>
                    </a:cubicBezTo>
                    <a:cubicBezTo>
                      <a:pt x="113424" y="80930"/>
                      <a:pt x="118356" y="86511"/>
                      <a:pt x="119999" y="86511"/>
                    </a:cubicBezTo>
                    <a:cubicBezTo>
                      <a:pt x="119999" y="83720"/>
                      <a:pt x="119999" y="80930"/>
                      <a:pt x="119999" y="7813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8" name="Shape 2573">
                <a:extLst>
                  <a:ext uri="{FF2B5EF4-FFF2-40B4-BE49-F238E27FC236}">
                    <a16:creationId xmlns:a16="http://schemas.microsoft.com/office/drawing/2014/main" id="{19A9D286-C48E-B954-AA76-E880B8048ECC}"/>
                  </a:ext>
                  <a:ext uri="{C183D7F6-B498-43B3-948B-1728B52AA6E4}">
                    <adec:decorative xmlns:adec="http://schemas.microsoft.com/office/drawing/2017/decorative" val="1"/>
                  </a:ext>
                </a:extLst>
              </p:cNvPr>
              <p:cNvSpPr/>
              <p:nvPr/>
            </p:nvSpPr>
            <p:spPr>
              <a:xfrm>
                <a:off x="8876376" y="3531955"/>
                <a:ext cx="138242" cy="98906"/>
              </a:xfrm>
              <a:custGeom>
                <a:avLst/>
                <a:gdLst/>
                <a:ahLst/>
                <a:cxnLst/>
                <a:rect l="0" t="0" r="0" b="0"/>
                <a:pathLst>
                  <a:path w="120000" h="120000" extrusionOk="0">
                    <a:moveTo>
                      <a:pt x="90000" y="44444"/>
                    </a:moveTo>
                    <a:cubicBezTo>
                      <a:pt x="84000" y="48888"/>
                      <a:pt x="81000" y="44444"/>
                      <a:pt x="75000" y="44444"/>
                    </a:cubicBezTo>
                    <a:cubicBezTo>
                      <a:pt x="69000" y="44444"/>
                      <a:pt x="66000" y="35555"/>
                      <a:pt x="63000" y="35555"/>
                    </a:cubicBezTo>
                    <a:cubicBezTo>
                      <a:pt x="60000" y="35555"/>
                      <a:pt x="60000" y="40000"/>
                      <a:pt x="57000" y="40000"/>
                    </a:cubicBezTo>
                    <a:cubicBezTo>
                      <a:pt x="57000" y="44444"/>
                      <a:pt x="54000" y="40000"/>
                      <a:pt x="51000" y="40000"/>
                    </a:cubicBezTo>
                    <a:cubicBezTo>
                      <a:pt x="45000" y="40000"/>
                      <a:pt x="36000" y="40000"/>
                      <a:pt x="30000" y="35555"/>
                    </a:cubicBezTo>
                    <a:cubicBezTo>
                      <a:pt x="27000" y="31111"/>
                      <a:pt x="36000" y="22222"/>
                      <a:pt x="36000" y="22222"/>
                    </a:cubicBezTo>
                    <a:cubicBezTo>
                      <a:pt x="42000" y="17777"/>
                      <a:pt x="45000" y="31111"/>
                      <a:pt x="48000" y="31111"/>
                    </a:cubicBezTo>
                    <a:cubicBezTo>
                      <a:pt x="54000" y="31111"/>
                      <a:pt x="57000" y="26666"/>
                      <a:pt x="57000" y="22222"/>
                    </a:cubicBezTo>
                    <a:cubicBezTo>
                      <a:pt x="54000" y="17777"/>
                      <a:pt x="51000" y="26666"/>
                      <a:pt x="48000" y="26666"/>
                    </a:cubicBezTo>
                    <a:cubicBezTo>
                      <a:pt x="45000" y="22222"/>
                      <a:pt x="51000" y="8888"/>
                      <a:pt x="48000" y="4444"/>
                    </a:cubicBezTo>
                    <a:cubicBezTo>
                      <a:pt x="48000" y="0"/>
                      <a:pt x="42000" y="8888"/>
                      <a:pt x="42000" y="8888"/>
                    </a:cubicBezTo>
                    <a:cubicBezTo>
                      <a:pt x="36000" y="13333"/>
                      <a:pt x="33000" y="4444"/>
                      <a:pt x="30000" y="8888"/>
                    </a:cubicBezTo>
                    <a:cubicBezTo>
                      <a:pt x="24000" y="8888"/>
                      <a:pt x="36000" y="22222"/>
                      <a:pt x="24000" y="22222"/>
                    </a:cubicBezTo>
                    <a:cubicBezTo>
                      <a:pt x="18000" y="17777"/>
                      <a:pt x="27000" y="35555"/>
                      <a:pt x="18000" y="35555"/>
                    </a:cubicBezTo>
                    <a:cubicBezTo>
                      <a:pt x="15000" y="40000"/>
                      <a:pt x="0" y="35555"/>
                      <a:pt x="3000" y="44444"/>
                    </a:cubicBezTo>
                    <a:cubicBezTo>
                      <a:pt x="6000" y="57777"/>
                      <a:pt x="15000" y="48888"/>
                      <a:pt x="12000" y="62222"/>
                    </a:cubicBezTo>
                    <a:cubicBezTo>
                      <a:pt x="12000" y="75555"/>
                      <a:pt x="21000" y="75555"/>
                      <a:pt x="12000" y="84444"/>
                    </a:cubicBezTo>
                    <a:cubicBezTo>
                      <a:pt x="9000" y="88888"/>
                      <a:pt x="3000" y="106666"/>
                      <a:pt x="12000" y="106666"/>
                    </a:cubicBezTo>
                    <a:cubicBezTo>
                      <a:pt x="18000" y="106666"/>
                      <a:pt x="24000" y="93333"/>
                      <a:pt x="27000" y="97777"/>
                    </a:cubicBezTo>
                    <a:cubicBezTo>
                      <a:pt x="36000" y="111111"/>
                      <a:pt x="27000" y="88888"/>
                      <a:pt x="36000" y="88888"/>
                    </a:cubicBezTo>
                    <a:cubicBezTo>
                      <a:pt x="42000" y="88888"/>
                      <a:pt x="45000" y="84444"/>
                      <a:pt x="51000" y="75555"/>
                    </a:cubicBezTo>
                    <a:cubicBezTo>
                      <a:pt x="54000" y="62222"/>
                      <a:pt x="57000" y="66666"/>
                      <a:pt x="60000" y="75555"/>
                    </a:cubicBezTo>
                    <a:cubicBezTo>
                      <a:pt x="63000" y="80000"/>
                      <a:pt x="66000" y="84444"/>
                      <a:pt x="66000" y="93333"/>
                    </a:cubicBezTo>
                    <a:cubicBezTo>
                      <a:pt x="66000" y="97777"/>
                      <a:pt x="63000" y="102222"/>
                      <a:pt x="63000" y="106666"/>
                    </a:cubicBezTo>
                    <a:cubicBezTo>
                      <a:pt x="66000" y="120000"/>
                      <a:pt x="78000" y="106666"/>
                      <a:pt x="81000" y="102222"/>
                    </a:cubicBezTo>
                    <a:cubicBezTo>
                      <a:pt x="84000" y="97777"/>
                      <a:pt x="93000" y="88888"/>
                      <a:pt x="96000" y="93333"/>
                    </a:cubicBezTo>
                    <a:cubicBezTo>
                      <a:pt x="102000" y="102222"/>
                      <a:pt x="108000" y="88888"/>
                      <a:pt x="117000" y="93333"/>
                    </a:cubicBezTo>
                    <a:cubicBezTo>
                      <a:pt x="120000" y="88888"/>
                      <a:pt x="114000" y="80000"/>
                      <a:pt x="114000" y="80000"/>
                    </a:cubicBezTo>
                    <a:cubicBezTo>
                      <a:pt x="111000" y="71111"/>
                      <a:pt x="114000" y="62222"/>
                      <a:pt x="108000" y="62222"/>
                    </a:cubicBezTo>
                    <a:cubicBezTo>
                      <a:pt x="99000" y="66666"/>
                      <a:pt x="93000" y="53333"/>
                      <a:pt x="96000" y="40000"/>
                    </a:cubicBezTo>
                    <a:cubicBezTo>
                      <a:pt x="96000" y="40000"/>
                      <a:pt x="93000" y="40000"/>
                      <a:pt x="90000" y="44444"/>
                    </a:cubicBezTo>
                    <a:cubicBezTo>
                      <a:pt x="87000" y="44444"/>
                      <a:pt x="93000" y="40000"/>
                      <a:pt x="90000" y="4444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19" name="Shape 2574">
                <a:extLst>
                  <a:ext uri="{FF2B5EF4-FFF2-40B4-BE49-F238E27FC236}">
                    <a16:creationId xmlns:a16="http://schemas.microsoft.com/office/drawing/2014/main" id="{4095ABD6-1B1A-ACFD-33BA-0573DA1947BA}"/>
                  </a:ext>
                  <a:ext uri="{C183D7F6-B498-43B3-948B-1728B52AA6E4}">
                    <adec:decorative xmlns:adec="http://schemas.microsoft.com/office/drawing/2017/decorative" val="1"/>
                  </a:ext>
                </a:extLst>
              </p:cNvPr>
              <p:cNvSpPr/>
              <p:nvPr/>
            </p:nvSpPr>
            <p:spPr>
              <a:xfrm>
                <a:off x="8765310" y="3617090"/>
                <a:ext cx="287120" cy="271681"/>
              </a:xfrm>
              <a:custGeom>
                <a:avLst/>
                <a:gdLst/>
                <a:ahLst/>
                <a:cxnLst/>
                <a:rect l="0" t="0" r="0" b="0"/>
                <a:pathLst>
                  <a:path w="120000" h="120000" extrusionOk="0">
                    <a:moveTo>
                      <a:pt x="11566" y="82702"/>
                    </a:moveTo>
                    <a:cubicBezTo>
                      <a:pt x="11566" y="84324"/>
                      <a:pt x="11566" y="85945"/>
                      <a:pt x="13012" y="87567"/>
                    </a:cubicBezTo>
                    <a:cubicBezTo>
                      <a:pt x="14457" y="89189"/>
                      <a:pt x="15903" y="90810"/>
                      <a:pt x="15903" y="92432"/>
                    </a:cubicBezTo>
                    <a:cubicBezTo>
                      <a:pt x="15903" y="94054"/>
                      <a:pt x="8674" y="97297"/>
                      <a:pt x="7228" y="98918"/>
                    </a:cubicBezTo>
                    <a:cubicBezTo>
                      <a:pt x="5783" y="98918"/>
                      <a:pt x="4337" y="100540"/>
                      <a:pt x="4337" y="103783"/>
                    </a:cubicBezTo>
                    <a:cubicBezTo>
                      <a:pt x="4337" y="107027"/>
                      <a:pt x="4337" y="107027"/>
                      <a:pt x="8674" y="107027"/>
                    </a:cubicBezTo>
                    <a:cubicBezTo>
                      <a:pt x="11566" y="105405"/>
                      <a:pt x="15903" y="105405"/>
                      <a:pt x="18795" y="103783"/>
                    </a:cubicBezTo>
                    <a:cubicBezTo>
                      <a:pt x="21686" y="103783"/>
                      <a:pt x="24578" y="103783"/>
                      <a:pt x="27469" y="105405"/>
                    </a:cubicBezTo>
                    <a:cubicBezTo>
                      <a:pt x="28915" y="105405"/>
                      <a:pt x="31807" y="105405"/>
                      <a:pt x="33253" y="105405"/>
                    </a:cubicBezTo>
                    <a:cubicBezTo>
                      <a:pt x="36144" y="105405"/>
                      <a:pt x="37590" y="103783"/>
                      <a:pt x="40481" y="103783"/>
                    </a:cubicBezTo>
                    <a:cubicBezTo>
                      <a:pt x="41927" y="103783"/>
                      <a:pt x="41927" y="107027"/>
                      <a:pt x="41927" y="108648"/>
                    </a:cubicBezTo>
                    <a:cubicBezTo>
                      <a:pt x="43373" y="110270"/>
                      <a:pt x="44819" y="110270"/>
                      <a:pt x="46265" y="111891"/>
                    </a:cubicBezTo>
                    <a:cubicBezTo>
                      <a:pt x="46265" y="113513"/>
                      <a:pt x="47710" y="116756"/>
                      <a:pt x="47710" y="118378"/>
                    </a:cubicBezTo>
                    <a:cubicBezTo>
                      <a:pt x="50602" y="120000"/>
                      <a:pt x="49156" y="116756"/>
                      <a:pt x="49156" y="115135"/>
                    </a:cubicBezTo>
                    <a:cubicBezTo>
                      <a:pt x="50602" y="115135"/>
                      <a:pt x="52048" y="118378"/>
                      <a:pt x="52048" y="118378"/>
                    </a:cubicBezTo>
                    <a:cubicBezTo>
                      <a:pt x="54939" y="116756"/>
                      <a:pt x="57831" y="113513"/>
                      <a:pt x="62168" y="115135"/>
                    </a:cubicBezTo>
                    <a:cubicBezTo>
                      <a:pt x="63614" y="115135"/>
                      <a:pt x="65060" y="115135"/>
                      <a:pt x="66506" y="113513"/>
                    </a:cubicBezTo>
                    <a:cubicBezTo>
                      <a:pt x="67951" y="113513"/>
                      <a:pt x="70843" y="113513"/>
                      <a:pt x="72289" y="113513"/>
                    </a:cubicBezTo>
                    <a:cubicBezTo>
                      <a:pt x="73734" y="111891"/>
                      <a:pt x="70843" y="103783"/>
                      <a:pt x="69397" y="103783"/>
                    </a:cubicBezTo>
                    <a:cubicBezTo>
                      <a:pt x="67951" y="102162"/>
                      <a:pt x="66506" y="102162"/>
                      <a:pt x="66506" y="98918"/>
                    </a:cubicBezTo>
                    <a:cubicBezTo>
                      <a:pt x="66506" y="95675"/>
                      <a:pt x="65060" y="94054"/>
                      <a:pt x="63614" y="92432"/>
                    </a:cubicBezTo>
                    <a:cubicBezTo>
                      <a:pt x="59277" y="90810"/>
                      <a:pt x="65060" y="87567"/>
                      <a:pt x="66506" y="84324"/>
                    </a:cubicBezTo>
                    <a:cubicBezTo>
                      <a:pt x="67951" y="84324"/>
                      <a:pt x="67951" y="82702"/>
                      <a:pt x="70843" y="84324"/>
                    </a:cubicBezTo>
                    <a:cubicBezTo>
                      <a:pt x="73734" y="87567"/>
                      <a:pt x="72289" y="84324"/>
                      <a:pt x="75180" y="84324"/>
                    </a:cubicBezTo>
                    <a:cubicBezTo>
                      <a:pt x="80963" y="82702"/>
                      <a:pt x="79518" y="77837"/>
                      <a:pt x="82409" y="74594"/>
                    </a:cubicBezTo>
                    <a:cubicBezTo>
                      <a:pt x="83855" y="72972"/>
                      <a:pt x="86746" y="72972"/>
                      <a:pt x="86746" y="71351"/>
                    </a:cubicBezTo>
                    <a:cubicBezTo>
                      <a:pt x="88192" y="69729"/>
                      <a:pt x="89638" y="68108"/>
                      <a:pt x="89638" y="66486"/>
                    </a:cubicBezTo>
                    <a:cubicBezTo>
                      <a:pt x="89638" y="64864"/>
                      <a:pt x="92530" y="63243"/>
                      <a:pt x="93975" y="63243"/>
                    </a:cubicBezTo>
                    <a:cubicBezTo>
                      <a:pt x="95421" y="63243"/>
                      <a:pt x="95421" y="60000"/>
                      <a:pt x="95421" y="60000"/>
                    </a:cubicBezTo>
                    <a:cubicBezTo>
                      <a:pt x="95421" y="55135"/>
                      <a:pt x="101204" y="58378"/>
                      <a:pt x="99759" y="53513"/>
                    </a:cubicBezTo>
                    <a:cubicBezTo>
                      <a:pt x="99759" y="48648"/>
                      <a:pt x="98313" y="47027"/>
                      <a:pt x="102650" y="43783"/>
                    </a:cubicBezTo>
                    <a:cubicBezTo>
                      <a:pt x="104096" y="43783"/>
                      <a:pt x="96867" y="38918"/>
                      <a:pt x="95421" y="37297"/>
                    </a:cubicBezTo>
                    <a:cubicBezTo>
                      <a:pt x="93975" y="34054"/>
                      <a:pt x="95421" y="29189"/>
                      <a:pt x="93975" y="25945"/>
                    </a:cubicBezTo>
                    <a:cubicBezTo>
                      <a:pt x="93975" y="21081"/>
                      <a:pt x="98313" y="21081"/>
                      <a:pt x="101204" y="22702"/>
                    </a:cubicBezTo>
                    <a:cubicBezTo>
                      <a:pt x="102650" y="22702"/>
                      <a:pt x="105542" y="24324"/>
                      <a:pt x="106987" y="24324"/>
                    </a:cubicBezTo>
                    <a:cubicBezTo>
                      <a:pt x="109879" y="24324"/>
                      <a:pt x="109879" y="22702"/>
                      <a:pt x="111325" y="21081"/>
                    </a:cubicBezTo>
                    <a:cubicBezTo>
                      <a:pt x="115662" y="21081"/>
                      <a:pt x="117108" y="21081"/>
                      <a:pt x="119999" y="16216"/>
                    </a:cubicBezTo>
                    <a:cubicBezTo>
                      <a:pt x="115662" y="14594"/>
                      <a:pt x="111325" y="12972"/>
                      <a:pt x="109879" y="9729"/>
                    </a:cubicBezTo>
                    <a:cubicBezTo>
                      <a:pt x="108433" y="8108"/>
                      <a:pt x="108433" y="4864"/>
                      <a:pt x="106987" y="3243"/>
                    </a:cubicBezTo>
                    <a:cubicBezTo>
                      <a:pt x="105542" y="1621"/>
                      <a:pt x="104096" y="1621"/>
                      <a:pt x="102650" y="0"/>
                    </a:cubicBezTo>
                    <a:cubicBezTo>
                      <a:pt x="99759" y="0"/>
                      <a:pt x="95421" y="1621"/>
                      <a:pt x="93975" y="1621"/>
                    </a:cubicBezTo>
                    <a:cubicBezTo>
                      <a:pt x="88192" y="0"/>
                      <a:pt x="85301" y="3243"/>
                      <a:pt x="80963" y="6486"/>
                    </a:cubicBezTo>
                    <a:cubicBezTo>
                      <a:pt x="76626" y="8108"/>
                      <a:pt x="73734" y="8108"/>
                      <a:pt x="76626" y="12972"/>
                    </a:cubicBezTo>
                    <a:cubicBezTo>
                      <a:pt x="79518" y="16216"/>
                      <a:pt x="76626" y="19459"/>
                      <a:pt x="73734" y="21081"/>
                    </a:cubicBezTo>
                    <a:cubicBezTo>
                      <a:pt x="70843" y="24324"/>
                      <a:pt x="75180" y="30810"/>
                      <a:pt x="69397" y="29189"/>
                    </a:cubicBezTo>
                    <a:cubicBezTo>
                      <a:pt x="62168" y="29189"/>
                      <a:pt x="67951" y="30810"/>
                      <a:pt x="67951" y="34054"/>
                    </a:cubicBezTo>
                    <a:cubicBezTo>
                      <a:pt x="69397" y="35675"/>
                      <a:pt x="63614" y="37297"/>
                      <a:pt x="62168" y="38918"/>
                    </a:cubicBezTo>
                    <a:cubicBezTo>
                      <a:pt x="60722" y="42162"/>
                      <a:pt x="60722" y="48648"/>
                      <a:pt x="59277" y="48648"/>
                    </a:cubicBezTo>
                    <a:cubicBezTo>
                      <a:pt x="57831" y="50270"/>
                      <a:pt x="56385" y="48648"/>
                      <a:pt x="54939" y="48648"/>
                    </a:cubicBezTo>
                    <a:cubicBezTo>
                      <a:pt x="52048" y="48648"/>
                      <a:pt x="50602" y="50270"/>
                      <a:pt x="49156" y="51891"/>
                    </a:cubicBezTo>
                    <a:cubicBezTo>
                      <a:pt x="46265" y="53513"/>
                      <a:pt x="44819" y="51891"/>
                      <a:pt x="43373" y="53513"/>
                    </a:cubicBezTo>
                    <a:cubicBezTo>
                      <a:pt x="40481" y="55135"/>
                      <a:pt x="40481" y="56756"/>
                      <a:pt x="39036" y="60000"/>
                    </a:cubicBezTo>
                    <a:cubicBezTo>
                      <a:pt x="39036" y="64864"/>
                      <a:pt x="36144" y="66486"/>
                      <a:pt x="31807" y="68108"/>
                    </a:cubicBezTo>
                    <a:cubicBezTo>
                      <a:pt x="27469" y="69729"/>
                      <a:pt x="23132" y="69729"/>
                      <a:pt x="18795" y="69729"/>
                    </a:cubicBezTo>
                    <a:cubicBezTo>
                      <a:pt x="11566" y="69729"/>
                      <a:pt x="5783" y="68108"/>
                      <a:pt x="0" y="64864"/>
                    </a:cubicBezTo>
                    <a:cubicBezTo>
                      <a:pt x="1445" y="68108"/>
                      <a:pt x="2891" y="71351"/>
                      <a:pt x="4337" y="74594"/>
                    </a:cubicBezTo>
                    <a:cubicBezTo>
                      <a:pt x="5783" y="76216"/>
                      <a:pt x="11566" y="77837"/>
                      <a:pt x="11566" y="8270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0" name="Shape 2575">
                <a:extLst>
                  <a:ext uri="{FF2B5EF4-FFF2-40B4-BE49-F238E27FC236}">
                    <a16:creationId xmlns:a16="http://schemas.microsoft.com/office/drawing/2014/main" id="{9E80A9F8-2ABF-C188-D97F-3E6C820AA4F1}"/>
                  </a:ext>
                  <a:ext uri="{C183D7F6-B498-43B3-948B-1728B52AA6E4}">
                    <adec:decorative xmlns:adec="http://schemas.microsoft.com/office/drawing/2017/decorative" val="1"/>
                  </a:ext>
                </a:extLst>
              </p:cNvPr>
              <p:cNvSpPr/>
              <p:nvPr/>
            </p:nvSpPr>
            <p:spPr>
              <a:xfrm>
                <a:off x="8751131" y="3583286"/>
                <a:ext cx="259943" cy="195308"/>
              </a:xfrm>
              <a:custGeom>
                <a:avLst/>
                <a:gdLst/>
                <a:ahLst/>
                <a:cxnLst/>
                <a:rect l="0" t="0" r="0" b="0"/>
                <a:pathLst>
                  <a:path w="120000" h="120000" extrusionOk="0">
                    <a:moveTo>
                      <a:pt x="115200" y="15849"/>
                    </a:moveTo>
                    <a:cubicBezTo>
                      <a:pt x="113600" y="15849"/>
                      <a:pt x="112000" y="20377"/>
                      <a:pt x="110400" y="18113"/>
                    </a:cubicBezTo>
                    <a:cubicBezTo>
                      <a:pt x="108800" y="18113"/>
                      <a:pt x="108800" y="13584"/>
                      <a:pt x="107200" y="15849"/>
                    </a:cubicBezTo>
                    <a:cubicBezTo>
                      <a:pt x="104000" y="15849"/>
                      <a:pt x="100800" y="20377"/>
                      <a:pt x="99200" y="22641"/>
                    </a:cubicBezTo>
                    <a:cubicBezTo>
                      <a:pt x="97600" y="22641"/>
                      <a:pt x="94400" y="27169"/>
                      <a:pt x="91200" y="24905"/>
                    </a:cubicBezTo>
                    <a:cubicBezTo>
                      <a:pt x="89600" y="22641"/>
                      <a:pt x="94400" y="13584"/>
                      <a:pt x="91200" y="9056"/>
                    </a:cubicBezTo>
                    <a:cubicBezTo>
                      <a:pt x="91200" y="9056"/>
                      <a:pt x="88000" y="0"/>
                      <a:pt x="86400" y="2264"/>
                    </a:cubicBezTo>
                    <a:cubicBezTo>
                      <a:pt x="84800" y="6792"/>
                      <a:pt x="83200" y="11320"/>
                      <a:pt x="80000" y="13584"/>
                    </a:cubicBezTo>
                    <a:cubicBezTo>
                      <a:pt x="76800" y="15849"/>
                      <a:pt x="75200" y="13584"/>
                      <a:pt x="75200" y="18113"/>
                    </a:cubicBezTo>
                    <a:cubicBezTo>
                      <a:pt x="73600" y="24905"/>
                      <a:pt x="72000" y="15849"/>
                      <a:pt x="70400" y="18113"/>
                    </a:cubicBezTo>
                    <a:cubicBezTo>
                      <a:pt x="67200" y="20377"/>
                      <a:pt x="65600" y="22641"/>
                      <a:pt x="62400" y="22641"/>
                    </a:cubicBezTo>
                    <a:cubicBezTo>
                      <a:pt x="59200" y="20377"/>
                      <a:pt x="56000" y="18113"/>
                      <a:pt x="54400" y="15849"/>
                    </a:cubicBezTo>
                    <a:cubicBezTo>
                      <a:pt x="52800" y="15849"/>
                      <a:pt x="44800" y="13584"/>
                      <a:pt x="44800" y="13584"/>
                    </a:cubicBezTo>
                    <a:cubicBezTo>
                      <a:pt x="43200" y="15849"/>
                      <a:pt x="44800" y="18113"/>
                      <a:pt x="43200" y="18113"/>
                    </a:cubicBezTo>
                    <a:cubicBezTo>
                      <a:pt x="41600" y="18113"/>
                      <a:pt x="38400" y="18113"/>
                      <a:pt x="38400" y="20377"/>
                    </a:cubicBezTo>
                    <a:cubicBezTo>
                      <a:pt x="36800" y="24905"/>
                      <a:pt x="36800" y="29433"/>
                      <a:pt x="33600" y="31698"/>
                    </a:cubicBezTo>
                    <a:cubicBezTo>
                      <a:pt x="28800" y="36226"/>
                      <a:pt x="27200" y="33962"/>
                      <a:pt x="24000" y="38490"/>
                    </a:cubicBezTo>
                    <a:cubicBezTo>
                      <a:pt x="22400" y="43018"/>
                      <a:pt x="19200" y="43018"/>
                      <a:pt x="17600" y="43018"/>
                    </a:cubicBezTo>
                    <a:cubicBezTo>
                      <a:pt x="16000" y="40754"/>
                      <a:pt x="8000" y="38490"/>
                      <a:pt x="8000" y="36226"/>
                    </a:cubicBezTo>
                    <a:cubicBezTo>
                      <a:pt x="8000" y="43018"/>
                      <a:pt x="8000" y="47547"/>
                      <a:pt x="6400" y="52075"/>
                    </a:cubicBezTo>
                    <a:cubicBezTo>
                      <a:pt x="3200" y="56603"/>
                      <a:pt x="0" y="61132"/>
                      <a:pt x="4800" y="65660"/>
                    </a:cubicBezTo>
                    <a:cubicBezTo>
                      <a:pt x="6400" y="67924"/>
                      <a:pt x="3200" y="70188"/>
                      <a:pt x="3200" y="74716"/>
                    </a:cubicBezTo>
                    <a:cubicBezTo>
                      <a:pt x="3200" y="76981"/>
                      <a:pt x="3200" y="81509"/>
                      <a:pt x="4800" y="83773"/>
                    </a:cubicBezTo>
                    <a:cubicBezTo>
                      <a:pt x="4800" y="88301"/>
                      <a:pt x="3200" y="90566"/>
                      <a:pt x="6400" y="90566"/>
                    </a:cubicBezTo>
                    <a:cubicBezTo>
                      <a:pt x="11200" y="92830"/>
                      <a:pt x="12800" y="90566"/>
                      <a:pt x="12800" y="97358"/>
                    </a:cubicBezTo>
                    <a:cubicBezTo>
                      <a:pt x="12800" y="101886"/>
                      <a:pt x="8000" y="108679"/>
                      <a:pt x="6400" y="110943"/>
                    </a:cubicBezTo>
                    <a:cubicBezTo>
                      <a:pt x="19200" y="120000"/>
                      <a:pt x="33600" y="117735"/>
                      <a:pt x="46400" y="113207"/>
                    </a:cubicBezTo>
                    <a:cubicBezTo>
                      <a:pt x="51200" y="110943"/>
                      <a:pt x="49600" y="101886"/>
                      <a:pt x="51200" y="97358"/>
                    </a:cubicBezTo>
                    <a:cubicBezTo>
                      <a:pt x="52800" y="92830"/>
                      <a:pt x="59200" y="95094"/>
                      <a:pt x="62400" y="90566"/>
                    </a:cubicBezTo>
                    <a:cubicBezTo>
                      <a:pt x="64000" y="90566"/>
                      <a:pt x="65600" y="88301"/>
                      <a:pt x="68800" y="88301"/>
                    </a:cubicBezTo>
                    <a:cubicBezTo>
                      <a:pt x="68800" y="88301"/>
                      <a:pt x="72000" y="90566"/>
                      <a:pt x="72000" y="88301"/>
                    </a:cubicBezTo>
                    <a:cubicBezTo>
                      <a:pt x="73600" y="83773"/>
                      <a:pt x="73600" y="79245"/>
                      <a:pt x="75200" y="74716"/>
                    </a:cubicBezTo>
                    <a:cubicBezTo>
                      <a:pt x="76800" y="72452"/>
                      <a:pt x="83200" y="70188"/>
                      <a:pt x="81600" y="67924"/>
                    </a:cubicBezTo>
                    <a:cubicBezTo>
                      <a:pt x="81600" y="65660"/>
                      <a:pt x="75200" y="61132"/>
                      <a:pt x="81600" y="61132"/>
                    </a:cubicBezTo>
                    <a:cubicBezTo>
                      <a:pt x="83200" y="61132"/>
                      <a:pt x="86400" y="63396"/>
                      <a:pt x="88000" y="58867"/>
                    </a:cubicBezTo>
                    <a:cubicBezTo>
                      <a:pt x="88000" y="56603"/>
                      <a:pt x="86400" y="54339"/>
                      <a:pt x="88000" y="52075"/>
                    </a:cubicBezTo>
                    <a:cubicBezTo>
                      <a:pt x="88000" y="47547"/>
                      <a:pt x="92800" y="47547"/>
                      <a:pt x="92800" y="43018"/>
                    </a:cubicBezTo>
                    <a:cubicBezTo>
                      <a:pt x="92800" y="38490"/>
                      <a:pt x="88000" y="36226"/>
                      <a:pt x="89600" y="31698"/>
                    </a:cubicBezTo>
                    <a:cubicBezTo>
                      <a:pt x="92800" y="29433"/>
                      <a:pt x="97600" y="27169"/>
                      <a:pt x="100800" y="24905"/>
                    </a:cubicBezTo>
                    <a:cubicBezTo>
                      <a:pt x="104000" y="20377"/>
                      <a:pt x="108800" y="22641"/>
                      <a:pt x="112000" y="22641"/>
                    </a:cubicBezTo>
                    <a:cubicBezTo>
                      <a:pt x="113600" y="22641"/>
                      <a:pt x="116800" y="22641"/>
                      <a:pt x="118400" y="20377"/>
                    </a:cubicBezTo>
                    <a:cubicBezTo>
                      <a:pt x="118400" y="20377"/>
                      <a:pt x="120000" y="18113"/>
                      <a:pt x="120000" y="15849"/>
                    </a:cubicBezTo>
                    <a:cubicBezTo>
                      <a:pt x="118400" y="15849"/>
                      <a:pt x="116800" y="15849"/>
                      <a:pt x="115200" y="15849"/>
                    </a:cubicBezTo>
                    <a:cubicBezTo>
                      <a:pt x="113600" y="18113"/>
                      <a:pt x="116800" y="15849"/>
                      <a:pt x="115200" y="1584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1" name="Shape 2576">
                <a:extLst>
                  <a:ext uri="{FF2B5EF4-FFF2-40B4-BE49-F238E27FC236}">
                    <a16:creationId xmlns:a16="http://schemas.microsoft.com/office/drawing/2014/main" id="{4BC68534-8241-9042-131F-F81D82F93AD5}"/>
                  </a:ext>
                  <a:ext uri="{C183D7F6-B498-43B3-948B-1728B52AA6E4}">
                    <adec:decorative xmlns:adec="http://schemas.microsoft.com/office/drawing/2017/decorative" val="1"/>
                  </a:ext>
                </a:extLst>
              </p:cNvPr>
              <p:cNvSpPr/>
              <p:nvPr/>
            </p:nvSpPr>
            <p:spPr>
              <a:xfrm>
                <a:off x="8727500" y="3425537"/>
                <a:ext cx="9452" cy="15024"/>
              </a:xfrm>
              <a:custGeom>
                <a:avLst/>
                <a:gdLst/>
                <a:ahLst/>
                <a:cxnLst/>
                <a:rect l="0" t="0" r="0" b="0"/>
                <a:pathLst>
                  <a:path w="120000" h="120000" extrusionOk="0">
                    <a:moveTo>
                      <a:pt x="120000" y="60000"/>
                    </a:moveTo>
                    <a:cubicBezTo>
                      <a:pt x="80000" y="60000"/>
                      <a:pt x="40000" y="0"/>
                      <a:pt x="40000" y="30000"/>
                    </a:cubicBezTo>
                    <a:cubicBezTo>
                      <a:pt x="0" y="60000"/>
                      <a:pt x="80000" y="90000"/>
                      <a:pt x="120000" y="120000"/>
                    </a:cubicBezTo>
                    <a:cubicBezTo>
                      <a:pt x="120000" y="90000"/>
                      <a:pt x="120000" y="60000"/>
                      <a:pt x="120000" y="60000"/>
                    </a:cubicBezTo>
                    <a:cubicBezTo>
                      <a:pt x="80000" y="30000"/>
                      <a:pt x="120000" y="6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2" name="Shape 2577">
                <a:extLst>
                  <a:ext uri="{FF2B5EF4-FFF2-40B4-BE49-F238E27FC236}">
                    <a16:creationId xmlns:a16="http://schemas.microsoft.com/office/drawing/2014/main" id="{E0971A34-0602-1384-B31F-E798D4396024}"/>
                  </a:ext>
                  <a:ext uri="{C183D7F6-B498-43B3-948B-1728B52AA6E4}">
                    <adec:decorative xmlns:adec="http://schemas.microsoft.com/office/drawing/2017/decorative" val="1"/>
                  </a:ext>
                </a:extLst>
              </p:cNvPr>
              <p:cNvSpPr/>
              <p:nvPr/>
            </p:nvSpPr>
            <p:spPr>
              <a:xfrm>
                <a:off x="8508911" y="3193920"/>
                <a:ext cx="703028" cy="356815"/>
              </a:xfrm>
              <a:custGeom>
                <a:avLst/>
                <a:gdLst/>
                <a:ahLst/>
                <a:cxnLst/>
                <a:rect l="0" t="0" r="0" b="0"/>
                <a:pathLst>
                  <a:path w="120000" h="120000" extrusionOk="0">
                    <a:moveTo>
                      <a:pt x="118817" y="48247"/>
                    </a:moveTo>
                    <a:cubicBezTo>
                      <a:pt x="118817" y="47010"/>
                      <a:pt x="116453" y="48247"/>
                      <a:pt x="116453" y="48247"/>
                    </a:cubicBezTo>
                    <a:cubicBezTo>
                      <a:pt x="115270" y="48247"/>
                      <a:pt x="114679" y="47010"/>
                      <a:pt x="114679" y="45773"/>
                    </a:cubicBezTo>
                    <a:cubicBezTo>
                      <a:pt x="114088" y="43298"/>
                      <a:pt x="112906" y="43298"/>
                      <a:pt x="112906" y="42061"/>
                    </a:cubicBezTo>
                    <a:cubicBezTo>
                      <a:pt x="112315" y="40824"/>
                      <a:pt x="111724" y="37113"/>
                      <a:pt x="109950" y="37113"/>
                    </a:cubicBezTo>
                    <a:cubicBezTo>
                      <a:pt x="108177" y="37113"/>
                      <a:pt x="106403" y="40824"/>
                      <a:pt x="104630" y="38350"/>
                    </a:cubicBezTo>
                    <a:cubicBezTo>
                      <a:pt x="104039" y="37113"/>
                      <a:pt x="103448" y="35876"/>
                      <a:pt x="102857" y="34639"/>
                    </a:cubicBezTo>
                    <a:cubicBezTo>
                      <a:pt x="102266" y="34639"/>
                      <a:pt x="101083" y="38350"/>
                      <a:pt x="100492" y="38350"/>
                    </a:cubicBezTo>
                    <a:cubicBezTo>
                      <a:pt x="99901" y="39587"/>
                      <a:pt x="96354" y="25979"/>
                      <a:pt x="96354" y="23505"/>
                    </a:cubicBezTo>
                    <a:cubicBezTo>
                      <a:pt x="95172" y="21030"/>
                      <a:pt x="94581" y="17319"/>
                      <a:pt x="92807" y="16082"/>
                    </a:cubicBezTo>
                    <a:cubicBezTo>
                      <a:pt x="92216" y="14845"/>
                      <a:pt x="91625" y="13608"/>
                      <a:pt x="91034" y="13608"/>
                    </a:cubicBezTo>
                    <a:cubicBezTo>
                      <a:pt x="89852" y="12371"/>
                      <a:pt x="91034" y="9896"/>
                      <a:pt x="91034" y="8659"/>
                    </a:cubicBezTo>
                    <a:cubicBezTo>
                      <a:pt x="91034" y="7422"/>
                      <a:pt x="86896" y="12371"/>
                      <a:pt x="86305" y="13608"/>
                    </a:cubicBezTo>
                    <a:cubicBezTo>
                      <a:pt x="85714" y="13608"/>
                      <a:pt x="80985" y="17319"/>
                      <a:pt x="80985" y="16082"/>
                    </a:cubicBezTo>
                    <a:cubicBezTo>
                      <a:pt x="80985" y="13608"/>
                      <a:pt x="82167" y="12371"/>
                      <a:pt x="80985" y="12371"/>
                    </a:cubicBezTo>
                    <a:cubicBezTo>
                      <a:pt x="80394" y="11134"/>
                      <a:pt x="79802" y="9896"/>
                      <a:pt x="79211" y="11134"/>
                    </a:cubicBezTo>
                    <a:cubicBezTo>
                      <a:pt x="79211" y="11134"/>
                      <a:pt x="79211" y="12371"/>
                      <a:pt x="78620" y="11134"/>
                    </a:cubicBezTo>
                    <a:cubicBezTo>
                      <a:pt x="77438" y="9896"/>
                      <a:pt x="78029" y="8659"/>
                      <a:pt x="76256" y="9896"/>
                    </a:cubicBezTo>
                    <a:cubicBezTo>
                      <a:pt x="74482" y="12371"/>
                      <a:pt x="74482" y="8659"/>
                      <a:pt x="74482" y="6185"/>
                    </a:cubicBezTo>
                    <a:cubicBezTo>
                      <a:pt x="75073" y="1237"/>
                      <a:pt x="71527" y="0"/>
                      <a:pt x="69753" y="0"/>
                    </a:cubicBezTo>
                    <a:cubicBezTo>
                      <a:pt x="68571" y="0"/>
                      <a:pt x="67389" y="1237"/>
                      <a:pt x="66206" y="2474"/>
                    </a:cubicBezTo>
                    <a:cubicBezTo>
                      <a:pt x="65024" y="3711"/>
                      <a:pt x="63842" y="4948"/>
                      <a:pt x="62068" y="4948"/>
                    </a:cubicBezTo>
                    <a:cubicBezTo>
                      <a:pt x="57339" y="7422"/>
                      <a:pt x="52610" y="11134"/>
                      <a:pt x="47881" y="11134"/>
                    </a:cubicBezTo>
                    <a:cubicBezTo>
                      <a:pt x="46699" y="11134"/>
                      <a:pt x="45517" y="11134"/>
                      <a:pt x="44926" y="12371"/>
                    </a:cubicBezTo>
                    <a:cubicBezTo>
                      <a:pt x="44334" y="13608"/>
                      <a:pt x="45517" y="17319"/>
                      <a:pt x="46699" y="17319"/>
                    </a:cubicBezTo>
                    <a:cubicBezTo>
                      <a:pt x="49064" y="21030"/>
                      <a:pt x="44926" y="19793"/>
                      <a:pt x="43743" y="21030"/>
                    </a:cubicBezTo>
                    <a:cubicBezTo>
                      <a:pt x="42561" y="22268"/>
                      <a:pt x="44334" y="23505"/>
                      <a:pt x="44334" y="24742"/>
                    </a:cubicBezTo>
                    <a:cubicBezTo>
                      <a:pt x="44334" y="27216"/>
                      <a:pt x="41970" y="27216"/>
                      <a:pt x="41970" y="28453"/>
                    </a:cubicBezTo>
                    <a:cubicBezTo>
                      <a:pt x="41970" y="32164"/>
                      <a:pt x="46699" y="30927"/>
                      <a:pt x="46108" y="35876"/>
                    </a:cubicBezTo>
                    <a:cubicBezTo>
                      <a:pt x="45517" y="37113"/>
                      <a:pt x="44926" y="38350"/>
                      <a:pt x="43743" y="38350"/>
                    </a:cubicBezTo>
                    <a:cubicBezTo>
                      <a:pt x="43152" y="38350"/>
                      <a:pt x="41379" y="38350"/>
                      <a:pt x="40788" y="38350"/>
                    </a:cubicBezTo>
                    <a:cubicBezTo>
                      <a:pt x="39605" y="39587"/>
                      <a:pt x="40197" y="40824"/>
                      <a:pt x="39014" y="39587"/>
                    </a:cubicBezTo>
                    <a:cubicBezTo>
                      <a:pt x="37832" y="38350"/>
                      <a:pt x="36650" y="35876"/>
                      <a:pt x="35467" y="35876"/>
                    </a:cubicBezTo>
                    <a:cubicBezTo>
                      <a:pt x="34876" y="34639"/>
                      <a:pt x="33694" y="37113"/>
                      <a:pt x="33103" y="37113"/>
                    </a:cubicBezTo>
                    <a:cubicBezTo>
                      <a:pt x="31921" y="35876"/>
                      <a:pt x="31330" y="35876"/>
                      <a:pt x="30147" y="37113"/>
                    </a:cubicBezTo>
                    <a:cubicBezTo>
                      <a:pt x="29556" y="38350"/>
                      <a:pt x="28965" y="40824"/>
                      <a:pt x="28374" y="39587"/>
                    </a:cubicBezTo>
                    <a:cubicBezTo>
                      <a:pt x="27783" y="39587"/>
                      <a:pt x="26009" y="35876"/>
                      <a:pt x="25418" y="37113"/>
                    </a:cubicBezTo>
                    <a:cubicBezTo>
                      <a:pt x="24827" y="37113"/>
                      <a:pt x="24827" y="40824"/>
                      <a:pt x="24236" y="38350"/>
                    </a:cubicBezTo>
                    <a:cubicBezTo>
                      <a:pt x="23645" y="35876"/>
                      <a:pt x="23054" y="34639"/>
                      <a:pt x="21871" y="33402"/>
                    </a:cubicBezTo>
                    <a:cubicBezTo>
                      <a:pt x="20689" y="32164"/>
                      <a:pt x="19507" y="32164"/>
                      <a:pt x="18916" y="30927"/>
                    </a:cubicBezTo>
                    <a:cubicBezTo>
                      <a:pt x="17142" y="29690"/>
                      <a:pt x="17142" y="32164"/>
                      <a:pt x="15960" y="32164"/>
                    </a:cubicBezTo>
                    <a:cubicBezTo>
                      <a:pt x="14778" y="33402"/>
                      <a:pt x="14187" y="29690"/>
                      <a:pt x="13004" y="30927"/>
                    </a:cubicBezTo>
                    <a:cubicBezTo>
                      <a:pt x="12413" y="32164"/>
                      <a:pt x="12413" y="33402"/>
                      <a:pt x="11822" y="33402"/>
                    </a:cubicBezTo>
                    <a:cubicBezTo>
                      <a:pt x="11231" y="34639"/>
                      <a:pt x="10049" y="34639"/>
                      <a:pt x="9458" y="34639"/>
                    </a:cubicBezTo>
                    <a:cubicBezTo>
                      <a:pt x="8866" y="35876"/>
                      <a:pt x="7684" y="38350"/>
                      <a:pt x="7684" y="39587"/>
                    </a:cubicBezTo>
                    <a:cubicBezTo>
                      <a:pt x="7093" y="40824"/>
                      <a:pt x="8275" y="44536"/>
                      <a:pt x="7093" y="44536"/>
                    </a:cubicBezTo>
                    <a:cubicBezTo>
                      <a:pt x="5911" y="45773"/>
                      <a:pt x="4137" y="38350"/>
                      <a:pt x="3546" y="42061"/>
                    </a:cubicBezTo>
                    <a:cubicBezTo>
                      <a:pt x="2955" y="44536"/>
                      <a:pt x="2364" y="44536"/>
                      <a:pt x="1773" y="47010"/>
                    </a:cubicBezTo>
                    <a:cubicBezTo>
                      <a:pt x="1182" y="49484"/>
                      <a:pt x="3546" y="49484"/>
                      <a:pt x="2364" y="51958"/>
                    </a:cubicBezTo>
                    <a:cubicBezTo>
                      <a:pt x="1773" y="53195"/>
                      <a:pt x="0" y="55670"/>
                      <a:pt x="1182" y="56907"/>
                    </a:cubicBezTo>
                    <a:cubicBezTo>
                      <a:pt x="1773" y="56907"/>
                      <a:pt x="2364" y="58144"/>
                      <a:pt x="2364" y="58144"/>
                    </a:cubicBezTo>
                    <a:cubicBezTo>
                      <a:pt x="2955" y="59381"/>
                      <a:pt x="2364" y="60618"/>
                      <a:pt x="2955" y="61855"/>
                    </a:cubicBezTo>
                    <a:cubicBezTo>
                      <a:pt x="4137" y="63092"/>
                      <a:pt x="5320" y="60618"/>
                      <a:pt x="6502" y="63092"/>
                    </a:cubicBezTo>
                    <a:cubicBezTo>
                      <a:pt x="7093" y="64329"/>
                      <a:pt x="8275" y="68041"/>
                      <a:pt x="8275" y="70515"/>
                    </a:cubicBezTo>
                    <a:cubicBezTo>
                      <a:pt x="7684" y="70515"/>
                      <a:pt x="5911" y="69278"/>
                      <a:pt x="7684" y="71752"/>
                    </a:cubicBezTo>
                    <a:cubicBezTo>
                      <a:pt x="8275" y="72989"/>
                      <a:pt x="8275" y="74226"/>
                      <a:pt x="9458" y="71752"/>
                    </a:cubicBezTo>
                    <a:cubicBezTo>
                      <a:pt x="9458" y="70515"/>
                      <a:pt x="9458" y="70515"/>
                      <a:pt x="10049" y="70515"/>
                    </a:cubicBezTo>
                    <a:cubicBezTo>
                      <a:pt x="13004" y="70515"/>
                      <a:pt x="14187" y="66804"/>
                      <a:pt x="17142" y="69278"/>
                    </a:cubicBezTo>
                    <a:cubicBezTo>
                      <a:pt x="18325" y="70515"/>
                      <a:pt x="19507" y="66804"/>
                      <a:pt x="20098" y="69278"/>
                    </a:cubicBezTo>
                    <a:cubicBezTo>
                      <a:pt x="20689" y="70515"/>
                      <a:pt x="21871" y="75463"/>
                      <a:pt x="21280" y="77938"/>
                    </a:cubicBezTo>
                    <a:cubicBezTo>
                      <a:pt x="20689" y="77938"/>
                      <a:pt x="19507" y="79175"/>
                      <a:pt x="20689" y="79175"/>
                    </a:cubicBezTo>
                    <a:cubicBezTo>
                      <a:pt x="20689" y="80412"/>
                      <a:pt x="20689" y="80412"/>
                      <a:pt x="20689" y="80412"/>
                    </a:cubicBezTo>
                    <a:cubicBezTo>
                      <a:pt x="20098" y="81649"/>
                      <a:pt x="19507" y="81649"/>
                      <a:pt x="19507" y="81649"/>
                    </a:cubicBezTo>
                    <a:cubicBezTo>
                      <a:pt x="17733" y="81649"/>
                      <a:pt x="13004" y="79175"/>
                      <a:pt x="14187" y="85360"/>
                    </a:cubicBezTo>
                    <a:cubicBezTo>
                      <a:pt x="14778" y="87835"/>
                      <a:pt x="14187" y="87835"/>
                      <a:pt x="13004" y="86597"/>
                    </a:cubicBezTo>
                    <a:cubicBezTo>
                      <a:pt x="11822" y="85360"/>
                      <a:pt x="12413" y="87835"/>
                      <a:pt x="13004" y="89072"/>
                    </a:cubicBezTo>
                    <a:cubicBezTo>
                      <a:pt x="14187" y="89072"/>
                      <a:pt x="14187" y="92783"/>
                      <a:pt x="14778" y="94020"/>
                    </a:cubicBezTo>
                    <a:cubicBezTo>
                      <a:pt x="15960" y="95257"/>
                      <a:pt x="14187" y="97731"/>
                      <a:pt x="15960" y="97731"/>
                    </a:cubicBezTo>
                    <a:cubicBezTo>
                      <a:pt x="16551" y="97731"/>
                      <a:pt x="17733" y="100206"/>
                      <a:pt x="18325" y="101443"/>
                    </a:cubicBezTo>
                    <a:cubicBezTo>
                      <a:pt x="20098" y="101443"/>
                      <a:pt x="18325" y="105154"/>
                      <a:pt x="18325" y="107628"/>
                    </a:cubicBezTo>
                    <a:cubicBezTo>
                      <a:pt x="20098" y="105154"/>
                      <a:pt x="22463" y="101443"/>
                      <a:pt x="24827" y="105154"/>
                    </a:cubicBezTo>
                    <a:cubicBezTo>
                      <a:pt x="26009" y="107628"/>
                      <a:pt x="26600" y="111340"/>
                      <a:pt x="28374" y="111340"/>
                    </a:cubicBezTo>
                    <a:cubicBezTo>
                      <a:pt x="29556" y="111340"/>
                      <a:pt x="28965" y="108865"/>
                      <a:pt x="28965" y="107628"/>
                    </a:cubicBezTo>
                    <a:cubicBezTo>
                      <a:pt x="28965" y="103917"/>
                      <a:pt x="28965" y="100206"/>
                      <a:pt x="28965" y="96494"/>
                    </a:cubicBezTo>
                    <a:cubicBezTo>
                      <a:pt x="28965" y="94020"/>
                      <a:pt x="28374" y="84123"/>
                      <a:pt x="29556" y="84123"/>
                    </a:cubicBezTo>
                    <a:cubicBezTo>
                      <a:pt x="30738" y="82886"/>
                      <a:pt x="32512" y="81649"/>
                      <a:pt x="33694" y="80412"/>
                    </a:cubicBezTo>
                    <a:cubicBezTo>
                      <a:pt x="34876" y="80412"/>
                      <a:pt x="36059" y="79175"/>
                      <a:pt x="36650" y="79175"/>
                    </a:cubicBezTo>
                    <a:cubicBezTo>
                      <a:pt x="37241" y="77938"/>
                      <a:pt x="36650" y="75463"/>
                      <a:pt x="37832" y="76701"/>
                    </a:cubicBezTo>
                    <a:cubicBezTo>
                      <a:pt x="38423" y="76701"/>
                      <a:pt x="40197" y="79175"/>
                      <a:pt x="40197" y="76701"/>
                    </a:cubicBezTo>
                    <a:cubicBezTo>
                      <a:pt x="40197" y="75463"/>
                      <a:pt x="41379" y="74226"/>
                      <a:pt x="41970" y="76701"/>
                    </a:cubicBezTo>
                    <a:cubicBezTo>
                      <a:pt x="42561" y="77938"/>
                      <a:pt x="41970" y="79175"/>
                      <a:pt x="42561" y="81649"/>
                    </a:cubicBezTo>
                    <a:cubicBezTo>
                      <a:pt x="42561" y="82886"/>
                      <a:pt x="43152" y="85360"/>
                      <a:pt x="42561" y="86597"/>
                    </a:cubicBezTo>
                    <a:cubicBezTo>
                      <a:pt x="43152" y="87835"/>
                      <a:pt x="43743" y="87835"/>
                      <a:pt x="44334" y="89072"/>
                    </a:cubicBezTo>
                    <a:cubicBezTo>
                      <a:pt x="46108" y="92783"/>
                      <a:pt x="47290" y="95257"/>
                      <a:pt x="49655" y="94020"/>
                    </a:cubicBezTo>
                    <a:cubicBezTo>
                      <a:pt x="50837" y="94020"/>
                      <a:pt x="52019" y="95257"/>
                      <a:pt x="53201" y="95257"/>
                    </a:cubicBezTo>
                    <a:cubicBezTo>
                      <a:pt x="54384" y="95257"/>
                      <a:pt x="54975" y="92783"/>
                      <a:pt x="56157" y="92783"/>
                    </a:cubicBezTo>
                    <a:cubicBezTo>
                      <a:pt x="57339" y="94020"/>
                      <a:pt x="58522" y="97731"/>
                      <a:pt x="59113" y="100206"/>
                    </a:cubicBezTo>
                    <a:cubicBezTo>
                      <a:pt x="59704" y="101443"/>
                      <a:pt x="59113" y="102680"/>
                      <a:pt x="59113" y="105154"/>
                    </a:cubicBezTo>
                    <a:cubicBezTo>
                      <a:pt x="59113" y="107628"/>
                      <a:pt x="60886" y="108865"/>
                      <a:pt x="60886" y="111340"/>
                    </a:cubicBezTo>
                    <a:cubicBezTo>
                      <a:pt x="60886" y="112577"/>
                      <a:pt x="62660" y="112577"/>
                      <a:pt x="63251" y="112577"/>
                    </a:cubicBezTo>
                    <a:cubicBezTo>
                      <a:pt x="64433" y="112577"/>
                      <a:pt x="64433" y="112577"/>
                      <a:pt x="65024" y="115051"/>
                    </a:cubicBezTo>
                    <a:cubicBezTo>
                      <a:pt x="66206" y="120000"/>
                      <a:pt x="67389" y="113814"/>
                      <a:pt x="68571" y="111340"/>
                    </a:cubicBezTo>
                    <a:cubicBezTo>
                      <a:pt x="69162" y="107628"/>
                      <a:pt x="71527" y="107628"/>
                      <a:pt x="72709" y="105154"/>
                    </a:cubicBezTo>
                    <a:cubicBezTo>
                      <a:pt x="73891" y="105154"/>
                      <a:pt x="73891" y="105154"/>
                      <a:pt x="74482" y="103917"/>
                    </a:cubicBezTo>
                    <a:cubicBezTo>
                      <a:pt x="75073" y="100206"/>
                      <a:pt x="75665" y="101443"/>
                      <a:pt x="76847" y="101443"/>
                    </a:cubicBezTo>
                    <a:cubicBezTo>
                      <a:pt x="78029" y="101443"/>
                      <a:pt x="80394" y="105154"/>
                      <a:pt x="80985" y="102680"/>
                    </a:cubicBezTo>
                    <a:cubicBezTo>
                      <a:pt x="80985" y="100206"/>
                      <a:pt x="80985" y="98969"/>
                      <a:pt x="82167" y="97731"/>
                    </a:cubicBezTo>
                    <a:cubicBezTo>
                      <a:pt x="83349" y="96494"/>
                      <a:pt x="84532" y="98969"/>
                      <a:pt x="85714" y="98969"/>
                    </a:cubicBezTo>
                    <a:cubicBezTo>
                      <a:pt x="86896" y="100206"/>
                      <a:pt x="89261" y="100206"/>
                      <a:pt x="90443" y="100206"/>
                    </a:cubicBezTo>
                    <a:cubicBezTo>
                      <a:pt x="93990" y="100206"/>
                      <a:pt x="96945" y="102680"/>
                      <a:pt x="100492" y="103917"/>
                    </a:cubicBezTo>
                    <a:cubicBezTo>
                      <a:pt x="99901" y="101443"/>
                      <a:pt x="101083" y="100206"/>
                      <a:pt x="102266" y="97731"/>
                    </a:cubicBezTo>
                    <a:cubicBezTo>
                      <a:pt x="102857" y="96494"/>
                      <a:pt x="102266" y="96494"/>
                      <a:pt x="101674" y="94020"/>
                    </a:cubicBezTo>
                    <a:cubicBezTo>
                      <a:pt x="101083" y="92783"/>
                      <a:pt x="101083" y="90309"/>
                      <a:pt x="101083" y="87835"/>
                    </a:cubicBezTo>
                    <a:cubicBezTo>
                      <a:pt x="100492" y="87835"/>
                      <a:pt x="100492" y="82886"/>
                      <a:pt x="99901" y="84123"/>
                    </a:cubicBezTo>
                    <a:cubicBezTo>
                      <a:pt x="100492" y="82886"/>
                      <a:pt x="102266" y="82886"/>
                      <a:pt x="103448" y="81649"/>
                    </a:cubicBezTo>
                    <a:cubicBezTo>
                      <a:pt x="105221" y="81649"/>
                      <a:pt x="106403" y="84123"/>
                      <a:pt x="107586" y="81649"/>
                    </a:cubicBezTo>
                    <a:cubicBezTo>
                      <a:pt x="108177" y="81649"/>
                      <a:pt x="106995" y="80412"/>
                      <a:pt x="106995" y="79175"/>
                    </a:cubicBezTo>
                    <a:cubicBezTo>
                      <a:pt x="106403" y="77938"/>
                      <a:pt x="106995" y="75463"/>
                      <a:pt x="107586" y="74226"/>
                    </a:cubicBezTo>
                    <a:cubicBezTo>
                      <a:pt x="108177" y="72989"/>
                      <a:pt x="108768" y="65567"/>
                      <a:pt x="109359" y="66804"/>
                    </a:cubicBezTo>
                    <a:cubicBezTo>
                      <a:pt x="110541" y="68041"/>
                      <a:pt x="111133" y="69278"/>
                      <a:pt x="112315" y="69278"/>
                    </a:cubicBezTo>
                    <a:cubicBezTo>
                      <a:pt x="112906" y="68041"/>
                      <a:pt x="113497" y="70515"/>
                      <a:pt x="114088" y="69278"/>
                    </a:cubicBezTo>
                    <a:cubicBezTo>
                      <a:pt x="114679" y="69278"/>
                      <a:pt x="115862" y="68041"/>
                      <a:pt x="116453" y="66804"/>
                    </a:cubicBezTo>
                    <a:cubicBezTo>
                      <a:pt x="117044" y="65567"/>
                      <a:pt x="115862" y="63092"/>
                      <a:pt x="115862" y="60618"/>
                    </a:cubicBezTo>
                    <a:cubicBezTo>
                      <a:pt x="116453" y="56907"/>
                      <a:pt x="118226" y="58144"/>
                      <a:pt x="119408" y="54432"/>
                    </a:cubicBezTo>
                    <a:cubicBezTo>
                      <a:pt x="119408" y="53195"/>
                      <a:pt x="119408" y="53195"/>
                      <a:pt x="120000" y="51958"/>
                    </a:cubicBezTo>
                    <a:cubicBezTo>
                      <a:pt x="120000" y="50721"/>
                      <a:pt x="119408" y="49484"/>
                      <a:pt x="118817" y="48247"/>
                    </a:cubicBezTo>
                    <a:cubicBezTo>
                      <a:pt x="118817" y="47010"/>
                      <a:pt x="119408" y="48247"/>
                      <a:pt x="118817" y="48247"/>
                    </a:cubicBezTo>
                    <a:close/>
                    <a:moveTo>
                      <a:pt x="87487" y="71752"/>
                    </a:moveTo>
                    <a:cubicBezTo>
                      <a:pt x="86305" y="71752"/>
                      <a:pt x="84532" y="75463"/>
                      <a:pt x="83940" y="76701"/>
                    </a:cubicBezTo>
                    <a:cubicBezTo>
                      <a:pt x="83349" y="76701"/>
                      <a:pt x="82758" y="79175"/>
                      <a:pt x="82758" y="80412"/>
                    </a:cubicBezTo>
                    <a:cubicBezTo>
                      <a:pt x="82758" y="81649"/>
                      <a:pt x="83349" y="82886"/>
                      <a:pt x="83349" y="82886"/>
                    </a:cubicBezTo>
                    <a:cubicBezTo>
                      <a:pt x="82758" y="84123"/>
                      <a:pt x="81576" y="79175"/>
                      <a:pt x="81576" y="77938"/>
                    </a:cubicBezTo>
                    <a:cubicBezTo>
                      <a:pt x="81576" y="75463"/>
                      <a:pt x="82167" y="74226"/>
                      <a:pt x="83349" y="72989"/>
                    </a:cubicBezTo>
                    <a:cubicBezTo>
                      <a:pt x="84532" y="71752"/>
                      <a:pt x="85714" y="70515"/>
                      <a:pt x="86896" y="70515"/>
                    </a:cubicBezTo>
                    <a:cubicBezTo>
                      <a:pt x="86896" y="70515"/>
                      <a:pt x="89852" y="71752"/>
                      <a:pt x="89852" y="71752"/>
                    </a:cubicBezTo>
                    <a:cubicBezTo>
                      <a:pt x="89261" y="72989"/>
                      <a:pt x="87487" y="71752"/>
                      <a:pt x="87487" y="71752"/>
                    </a:cubicBezTo>
                    <a:cubicBezTo>
                      <a:pt x="86305" y="71752"/>
                      <a:pt x="88078" y="71752"/>
                      <a:pt x="87487" y="71752"/>
                    </a:cubicBezTo>
                    <a:close/>
                    <a:moveTo>
                      <a:pt x="97536" y="72989"/>
                    </a:moveTo>
                    <a:cubicBezTo>
                      <a:pt x="96945" y="75463"/>
                      <a:pt x="92807" y="74226"/>
                      <a:pt x="92216" y="71752"/>
                    </a:cubicBezTo>
                    <a:cubicBezTo>
                      <a:pt x="92216" y="71752"/>
                      <a:pt x="94581" y="71752"/>
                      <a:pt x="94581" y="71752"/>
                    </a:cubicBezTo>
                    <a:cubicBezTo>
                      <a:pt x="95763" y="71752"/>
                      <a:pt x="96354" y="71752"/>
                      <a:pt x="97536" y="70515"/>
                    </a:cubicBezTo>
                    <a:cubicBezTo>
                      <a:pt x="97536" y="70515"/>
                      <a:pt x="97536" y="72989"/>
                      <a:pt x="97536" y="72989"/>
                    </a:cubicBezTo>
                    <a:cubicBezTo>
                      <a:pt x="96945" y="74226"/>
                      <a:pt x="97536" y="71752"/>
                      <a:pt x="97536" y="7298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3" name="Shape 2578">
                <a:extLst>
                  <a:ext uri="{FF2B5EF4-FFF2-40B4-BE49-F238E27FC236}">
                    <a16:creationId xmlns:a16="http://schemas.microsoft.com/office/drawing/2014/main" id="{3C3AE516-B974-B4F4-FEF4-CE309288FB04}"/>
                  </a:ext>
                  <a:ext uri="{C183D7F6-B498-43B3-948B-1728B52AA6E4}">
                    <adec:decorative xmlns:adec="http://schemas.microsoft.com/office/drawing/2017/decorative" val="1"/>
                  </a:ext>
                </a:extLst>
              </p:cNvPr>
              <p:cNvSpPr/>
              <p:nvPr/>
            </p:nvSpPr>
            <p:spPr>
              <a:xfrm>
                <a:off x="8889373" y="3638374"/>
                <a:ext cx="485620" cy="548368"/>
              </a:xfrm>
              <a:custGeom>
                <a:avLst/>
                <a:gdLst/>
                <a:ahLst/>
                <a:cxnLst/>
                <a:rect l="0" t="0" r="0" b="0"/>
                <a:pathLst>
                  <a:path w="120000" h="120000" extrusionOk="0">
                    <a:moveTo>
                      <a:pt x="100285" y="61208"/>
                    </a:moveTo>
                    <a:cubicBezTo>
                      <a:pt x="103714" y="62013"/>
                      <a:pt x="102000" y="58791"/>
                      <a:pt x="102857" y="57181"/>
                    </a:cubicBezTo>
                    <a:cubicBezTo>
                      <a:pt x="102857" y="55570"/>
                      <a:pt x="103714" y="53959"/>
                      <a:pt x="103714" y="53154"/>
                    </a:cubicBezTo>
                    <a:cubicBezTo>
                      <a:pt x="104571" y="52348"/>
                      <a:pt x="106285" y="53959"/>
                      <a:pt x="107142" y="52348"/>
                    </a:cubicBezTo>
                    <a:cubicBezTo>
                      <a:pt x="108000" y="50738"/>
                      <a:pt x="108000" y="49127"/>
                      <a:pt x="108000" y="47516"/>
                    </a:cubicBezTo>
                    <a:cubicBezTo>
                      <a:pt x="108857" y="45906"/>
                      <a:pt x="110571" y="45100"/>
                      <a:pt x="110571" y="43489"/>
                    </a:cubicBezTo>
                    <a:cubicBezTo>
                      <a:pt x="110571" y="41879"/>
                      <a:pt x="113142" y="40268"/>
                      <a:pt x="114000" y="39463"/>
                    </a:cubicBezTo>
                    <a:cubicBezTo>
                      <a:pt x="116571" y="37046"/>
                      <a:pt x="115714" y="39463"/>
                      <a:pt x="117428" y="40268"/>
                    </a:cubicBezTo>
                    <a:cubicBezTo>
                      <a:pt x="117428" y="40268"/>
                      <a:pt x="117428" y="37046"/>
                      <a:pt x="117428" y="37046"/>
                    </a:cubicBezTo>
                    <a:cubicBezTo>
                      <a:pt x="117428" y="36241"/>
                      <a:pt x="120000" y="36241"/>
                      <a:pt x="118285" y="34630"/>
                    </a:cubicBezTo>
                    <a:cubicBezTo>
                      <a:pt x="117428" y="34630"/>
                      <a:pt x="115714" y="34630"/>
                      <a:pt x="114857" y="34630"/>
                    </a:cubicBezTo>
                    <a:cubicBezTo>
                      <a:pt x="114857" y="33825"/>
                      <a:pt x="115714" y="33020"/>
                      <a:pt x="115714" y="33020"/>
                    </a:cubicBezTo>
                    <a:cubicBezTo>
                      <a:pt x="116571" y="32214"/>
                      <a:pt x="115714" y="31409"/>
                      <a:pt x="114857" y="30604"/>
                    </a:cubicBezTo>
                    <a:cubicBezTo>
                      <a:pt x="114000" y="29798"/>
                      <a:pt x="114000" y="29798"/>
                      <a:pt x="113142" y="30604"/>
                    </a:cubicBezTo>
                    <a:cubicBezTo>
                      <a:pt x="111428" y="31409"/>
                      <a:pt x="110571" y="30604"/>
                      <a:pt x="108857" y="29798"/>
                    </a:cubicBezTo>
                    <a:cubicBezTo>
                      <a:pt x="108000" y="29798"/>
                      <a:pt x="106285" y="31409"/>
                      <a:pt x="106285" y="32214"/>
                    </a:cubicBezTo>
                    <a:cubicBezTo>
                      <a:pt x="105428" y="33020"/>
                      <a:pt x="104571" y="32214"/>
                      <a:pt x="103714" y="33020"/>
                    </a:cubicBezTo>
                    <a:cubicBezTo>
                      <a:pt x="102857" y="33020"/>
                      <a:pt x="102000" y="33825"/>
                      <a:pt x="102000" y="34630"/>
                    </a:cubicBezTo>
                    <a:cubicBezTo>
                      <a:pt x="100285" y="36241"/>
                      <a:pt x="99428" y="37046"/>
                      <a:pt x="97714" y="36241"/>
                    </a:cubicBezTo>
                    <a:cubicBezTo>
                      <a:pt x="96857" y="37046"/>
                      <a:pt x="97714" y="38657"/>
                      <a:pt x="98571" y="39463"/>
                    </a:cubicBezTo>
                    <a:cubicBezTo>
                      <a:pt x="100285" y="42684"/>
                      <a:pt x="92571" y="40268"/>
                      <a:pt x="90857" y="41073"/>
                    </a:cubicBezTo>
                    <a:cubicBezTo>
                      <a:pt x="90000" y="41879"/>
                      <a:pt x="87428" y="41073"/>
                      <a:pt x="86571" y="40268"/>
                    </a:cubicBezTo>
                    <a:cubicBezTo>
                      <a:pt x="85714" y="39463"/>
                      <a:pt x="86571" y="37852"/>
                      <a:pt x="86571" y="37852"/>
                    </a:cubicBezTo>
                    <a:cubicBezTo>
                      <a:pt x="86571" y="37852"/>
                      <a:pt x="86571" y="35436"/>
                      <a:pt x="85714" y="36241"/>
                    </a:cubicBezTo>
                    <a:cubicBezTo>
                      <a:pt x="84000" y="36241"/>
                      <a:pt x="82285" y="36241"/>
                      <a:pt x="82285" y="38657"/>
                    </a:cubicBezTo>
                    <a:cubicBezTo>
                      <a:pt x="83142" y="39463"/>
                      <a:pt x="84000" y="41879"/>
                      <a:pt x="83142" y="41879"/>
                    </a:cubicBezTo>
                    <a:cubicBezTo>
                      <a:pt x="81428" y="41879"/>
                      <a:pt x="80571" y="43489"/>
                      <a:pt x="78857" y="41879"/>
                    </a:cubicBezTo>
                    <a:cubicBezTo>
                      <a:pt x="78000" y="40268"/>
                      <a:pt x="77142" y="42684"/>
                      <a:pt x="76285" y="41879"/>
                    </a:cubicBezTo>
                    <a:cubicBezTo>
                      <a:pt x="73714" y="41073"/>
                      <a:pt x="72857" y="41073"/>
                      <a:pt x="70285" y="40268"/>
                    </a:cubicBezTo>
                    <a:cubicBezTo>
                      <a:pt x="68571" y="39463"/>
                      <a:pt x="67714" y="37852"/>
                      <a:pt x="66000" y="37852"/>
                    </a:cubicBezTo>
                    <a:cubicBezTo>
                      <a:pt x="63428" y="38657"/>
                      <a:pt x="63428" y="37852"/>
                      <a:pt x="61714" y="37046"/>
                    </a:cubicBezTo>
                    <a:cubicBezTo>
                      <a:pt x="60000" y="36241"/>
                      <a:pt x="58285" y="37046"/>
                      <a:pt x="57428" y="36241"/>
                    </a:cubicBezTo>
                    <a:cubicBezTo>
                      <a:pt x="55714" y="34630"/>
                      <a:pt x="54000" y="33825"/>
                      <a:pt x="53142" y="33020"/>
                    </a:cubicBezTo>
                    <a:cubicBezTo>
                      <a:pt x="51428" y="32214"/>
                      <a:pt x="50571" y="32214"/>
                      <a:pt x="51428" y="30604"/>
                    </a:cubicBezTo>
                    <a:cubicBezTo>
                      <a:pt x="52285" y="29798"/>
                      <a:pt x="51428" y="28187"/>
                      <a:pt x="53142" y="27382"/>
                    </a:cubicBezTo>
                    <a:cubicBezTo>
                      <a:pt x="54857" y="26577"/>
                      <a:pt x="55714" y="27382"/>
                      <a:pt x="54000" y="25771"/>
                    </a:cubicBezTo>
                    <a:cubicBezTo>
                      <a:pt x="52285" y="24966"/>
                      <a:pt x="50571" y="23355"/>
                      <a:pt x="48857" y="22550"/>
                    </a:cubicBezTo>
                    <a:cubicBezTo>
                      <a:pt x="48000" y="22550"/>
                      <a:pt x="47142" y="20939"/>
                      <a:pt x="45428" y="20939"/>
                    </a:cubicBezTo>
                    <a:cubicBezTo>
                      <a:pt x="45428" y="20939"/>
                      <a:pt x="45428" y="18523"/>
                      <a:pt x="44571" y="17718"/>
                    </a:cubicBezTo>
                    <a:cubicBezTo>
                      <a:pt x="40285" y="13691"/>
                      <a:pt x="48857" y="18523"/>
                      <a:pt x="48857" y="15302"/>
                    </a:cubicBezTo>
                    <a:cubicBezTo>
                      <a:pt x="48857" y="13691"/>
                      <a:pt x="48000" y="13691"/>
                      <a:pt x="46285" y="12080"/>
                    </a:cubicBezTo>
                    <a:cubicBezTo>
                      <a:pt x="45428" y="11275"/>
                      <a:pt x="45428" y="10469"/>
                      <a:pt x="47142" y="9664"/>
                    </a:cubicBezTo>
                    <a:cubicBezTo>
                      <a:pt x="48857" y="9664"/>
                      <a:pt x="48000" y="7248"/>
                      <a:pt x="49714" y="6442"/>
                    </a:cubicBezTo>
                    <a:cubicBezTo>
                      <a:pt x="50571" y="5637"/>
                      <a:pt x="52285" y="4832"/>
                      <a:pt x="51428" y="3221"/>
                    </a:cubicBezTo>
                    <a:cubicBezTo>
                      <a:pt x="49714" y="805"/>
                      <a:pt x="45428" y="0"/>
                      <a:pt x="42857" y="1610"/>
                    </a:cubicBezTo>
                    <a:cubicBezTo>
                      <a:pt x="42000" y="2416"/>
                      <a:pt x="42000" y="2416"/>
                      <a:pt x="40285" y="3221"/>
                    </a:cubicBezTo>
                    <a:cubicBezTo>
                      <a:pt x="39428" y="3221"/>
                      <a:pt x="39428" y="4832"/>
                      <a:pt x="38571" y="5637"/>
                    </a:cubicBezTo>
                    <a:cubicBezTo>
                      <a:pt x="36857" y="6442"/>
                      <a:pt x="35142" y="5637"/>
                      <a:pt x="34285" y="6442"/>
                    </a:cubicBezTo>
                    <a:cubicBezTo>
                      <a:pt x="33428" y="7248"/>
                      <a:pt x="31714" y="7248"/>
                      <a:pt x="30000" y="6442"/>
                    </a:cubicBezTo>
                    <a:cubicBezTo>
                      <a:pt x="28285" y="6442"/>
                      <a:pt x="27428" y="5637"/>
                      <a:pt x="25714" y="6442"/>
                    </a:cubicBezTo>
                    <a:cubicBezTo>
                      <a:pt x="24000" y="6442"/>
                      <a:pt x="24857" y="8859"/>
                      <a:pt x="25714" y="9664"/>
                    </a:cubicBezTo>
                    <a:cubicBezTo>
                      <a:pt x="25714" y="11275"/>
                      <a:pt x="25714" y="12885"/>
                      <a:pt x="25714" y="13691"/>
                    </a:cubicBezTo>
                    <a:cubicBezTo>
                      <a:pt x="26571" y="15302"/>
                      <a:pt x="28285" y="15302"/>
                      <a:pt x="30000" y="16107"/>
                    </a:cubicBezTo>
                    <a:cubicBezTo>
                      <a:pt x="30857" y="17718"/>
                      <a:pt x="29142" y="17718"/>
                      <a:pt x="28285" y="17718"/>
                    </a:cubicBezTo>
                    <a:cubicBezTo>
                      <a:pt x="27428" y="19328"/>
                      <a:pt x="28285" y="20939"/>
                      <a:pt x="28285" y="22550"/>
                    </a:cubicBezTo>
                    <a:cubicBezTo>
                      <a:pt x="28285" y="23355"/>
                      <a:pt x="26571" y="23355"/>
                      <a:pt x="26571" y="23355"/>
                    </a:cubicBezTo>
                    <a:cubicBezTo>
                      <a:pt x="24857" y="24161"/>
                      <a:pt x="26571" y="26577"/>
                      <a:pt x="24857" y="26577"/>
                    </a:cubicBezTo>
                    <a:cubicBezTo>
                      <a:pt x="23142" y="27382"/>
                      <a:pt x="22285" y="28187"/>
                      <a:pt x="22285" y="28993"/>
                    </a:cubicBezTo>
                    <a:cubicBezTo>
                      <a:pt x="21428" y="30604"/>
                      <a:pt x="20571" y="30604"/>
                      <a:pt x="18857" y="31409"/>
                    </a:cubicBezTo>
                    <a:cubicBezTo>
                      <a:pt x="17142" y="32214"/>
                      <a:pt x="17142" y="34630"/>
                      <a:pt x="16285" y="35436"/>
                    </a:cubicBezTo>
                    <a:cubicBezTo>
                      <a:pt x="15428" y="37046"/>
                      <a:pt x="13714" y="36241"/>
                      <a:pt x="12857" y="37852"/>
                    </a:cubicBezTo>
                    <a:cubicBezTo>
                      <a:pt x="11142" y="38657"/>
                      <a:pt x="10285" y="35436"/>
                      <a:pt x="9428" y="37046"/>
                    </a:cubicBezTo>
                    <a:cubicBezTo>
                      <a:pt x="8571" y="37852"/>
                      <a:pt x="5142" y="39463"/>
                      <a:pt x="6000" y="40268"/>
                    </a:cubicBezTo>
                    <a:cubicBezTo>
                      <a:pt x="6000" y="41879"/>
                      <a:pt x="8571" y="41879"/>
                      <a:pt x="8571" y="43489"/>
                    </a:cubicBezTo>
                    <a:cubicBezTo>
                      <a:pt x="7714" y="45906"/>
                      <a:pt x="9428" y="45906"/>
                      <a:pt x="11142" y="46711"/>
                    </a:cubicBezTo>
                    <a:cubicBezTo>
                      <a:pt x="11142" y="48322"/>
                      <a:pt x="12000" y="49932"/>
                      <a:pt x="12000" y="51543"/>
                    </a:cubicBezTo>
                    <a:cubicBezTo>
                      <a:pt x="12000" y="51543"/>
                      <a:pt x="9428" y="51543"/>
                      <a:pt x="8571" y="51543"/>
                    </a:cubicBezTo>
                    <a:cubicBezTo>
                      <a:pt x="7714" y="51543"/>
                      <a:pt x="6857" y="52348"/>
                      <a:pt x="6000" y="52348"/>
                    </a:cubicBezTo>
                    <a:cubicBezTo>
                      <a:pt x="6000" y="52348"/>
                      <a:pt x="5142" y="51543"/>
                      <a:pt x="4285" y="51543"/>
                    </a:cubicBezTo>
                    <a:cubicBezTo>
                      <a:pt x="3428" y="51543"/>
                      <a:pt x="0" y="53154"/>
                      <a:pt x="0" y="53959"/>
                    </a:cubicBezTo>
                    <a:cubicBezTo>
                      <a:pt x="1714" y="55570"/>
                      <a:pt x="2571" y="56375"/>
                      <a:pt x="4285" y="57986"/>
                    </a:cubicBezTo>
                    <a:cubicBezTo>
                      <a:pt x="4285" y="57986"/>
                      <a:pt x="9428" y="57986"/>
                      <a:pt x="9428" y="57986"/>
                    </a:cubicBezTo>
                    <a:cubicBezTo>
                      <a:pt x="9428" y="58791"/>
                      <a:pt x="7714" y="59597"/>
                      <a:pt x="6857" y="59597"/>
                    </a:cubicBezTo>
                    <a:cubicBezTo>
                      <a:pt x="6000" y="60402"/>
                      <a:pt x="3428" y="58791"/>
                      <a:pt x="3428" y="60402"/>
                    </a:cubicBezTo>
                    <a:cubicBezTo>
                      <a:pt x="3428" y="62013"/>
                      <a:pt x="7714" y="64429"/>
                      <a:pt x="9428" y="66040"/>
                    </a:cubicBezTo>
                    <a:cubicBezTo>
                      <a:pt x="10285" y="66845"/>
                      <a:pt x="11142" y="66845"/>
                      <a:pt x="12857" y="66845"/>
                    </a:cubicBezTo>
                    <a:cubicBezTo>
                      <a:pt x="14571" y="66040"/>
                      <a:pt x="17142" y="65234"/>
                      <a:pt x="18000" y="63624"/>
                    </a:cubicBezTo>
                    <a:cubicBezTo>
                      <a:pt x="18000" y="63624"/>
                      <a:pt x="17142" y="62818"/>
                      <a:pt x="16285" y="62818"/>
                    </a:cubicBezTo>
                    <a:cubicBezTo>
                      <a:pt x="16285" y="62013"/>
                      <a:pt x="17142" y="62013"/>
                      <a:pt x="17142" y="62013"/>
                    </a:cubicBezTo>
                    <a:cubicBezTo>
                      <a:pt x="18000" y="61208"/>
                      <a:pt x="17142" y="60402"/>
                      <a:pt x="18000" y="60402"/>
                    </a:cubicBezTo>
                    <a:cubicBezTo>
                      <a:pt x="18000" y="60402"/>
                      <a:pt x="19714" y="60402"/>
                      <a:pt x="19714" y="60402"/>
                    </a:cubicBezTo>
                    <a:cubicBezTo>
                      <a:pt x="19714" y="61208"/>
                      <a:pt x="18000" y="61208"/>
                      <a:pt x="18857" y="62013"/>
                    </a:cubicBezTo>
                    <a:cubicBezTo>
                      <a:pt x="18857" y="62013"/>
                      <a:pt x="19714" y="62013"/>
                      <a:pt x="19714" y="62013"/>
                    </a:cubicBezTo>
                    <a:cubicBezTo>
                      <a:pt x="19714" y="62818"/>
                      <a:pt x="18857" y="62818"/>
                      <a:pt x="18857" y="62818"/>
                    </a:cubicBezTo>
                    <a:cubicBezTo>
                      <a:pt x="18000" y="62818"/>
                      <a:pt x="19714" y="62818"/>
                      <a:pt x="19714" y="62818"/>
                    </a:cubicBezTo>
                    <a:cubicBezTo>
                      <a:pt x="19714" y="63624"/>
                      <a:pt x="18857" y="63624"/>
                      <a:pt x="18857" y="64429"/>
                    </a:cubicBezTo>
                    <a:cubicBezTo>
                      <a:pt x="18000" y="64429"/>
                      <a:pt x="19714" y="65234"/>
                      <a:pt x="20571" y="66040"/>
                    </a:cubicBezTo>
                    <a:cubicBezTo>
                      <a:pt x="21428" y="66845"/>
                      <a:pt x="19714" y="68456"/>
                      <a:pt x="18857" y="70067"/>
                    </a:cubicBezTo>
                    <a:cubicBezTo>
                      <a:pt x="18857" y="70872"/>
                      <a:pt x="19714" y="71677"/>
                      <a:pt x="20571" y="72483"/>
                    </a:cubicBezTo>
                    <a:cubicBezTo>
                      <a:pt x="20571" y="74093"/>
                      <a:pt x="20571" y="74899"/>
                      <a:pt x="20571" y="76510"/>
                    </a:cubicBezTo>
                    <a:cubicBezTo>
                      <a:pt x="20571" y="78120"/>
                      <a:pt x="19714" y="80536"/>
                      <a:pt x="19714" y="81342"/>
                    </a:cubicBezTo>
                    <a:cubicBezTo>
                      <a:pt x="19714" y="81342"/>
                      <a:pt x="20571" y="79731"/>
                      <a:pt x="20571" y="79731"/>
                    </a:cubicBezTo>
                    <a:cubicBezTo>
                      <a:pt x="21428" y="80536"/>
                      <a:pt x="22285" y="85369"/>
                      <a:pt x="22285" y="86174"/>
                    </a:cubicBezTo>
                    <a:cubicBezTo>
                      <a:pt x="23142" y="87785"/>
                      <a:pt x="24857" y="90201"/>
                      <a:pt x="25714" y="92617"/>
                    </a:cubicBezTo>
                    <a:cubicBezTo>
                      <a:pt x="26571" y="95033"/>
                      <a:pt x="26571" y="97449"/>
                      <a:pt x="27428" y="99865"/>
                    </a:cubicBezTo>
                    <a:cubicBezTo>
                      <a:pt x="29142" y="103087"/>
                      <a:pt x="31714" y="105503"/>
                      <a:pt x="33428" y="107919"/>
                    </a:cubicBezTo>
                    <a:cubicBezTo>
                      <a:pt x="34285" y="110335"/>
                      <a:pt x="34285" y="112751"/>
                      <a:pt x="35142" y="115167"/>
                    </a:cubicBezTo>
                    <a:cubicBezTo>
                      <a:pt x="36857" y="117583"/>
                      <a:pt x="38571" y="120000"/>
                      <a:pt x="41142" y="117583"/>
                    </a:cubicBezTo>
                    <a:cubicBezTo>
                      <a:pt x="42857" y="116778"/>
                      <a:pt x="42857" y="115973"/>
                      <a:pt x="42857" y="115167"/>
                    </a:cubicBezTo>
                    <a:cubicBezTo>
                      <a:pt x="42857" y="113557"/>
                      <a:pt x="44571" y="112751"/>
                      <a:pt x="45428" y="111946"/>
                    </a:cubicBezTo>
                    <a:cubicBezTo>
                      <a:pt x="46285" y="111140"/>
                      <a:pt x="48000" y="111140"/>
                      <a:pt x="48857" y="110335"/>
                    </a:cubicBezTo>
                    <a:cubicBezTo>
                      <a:pt x="49714" y="109530"/>
                      <a:pt x="48857" y="107114"/>
                      <a:pt x="48857" y="106308"/>
                    </a:cubicBezTo>
                    <a:cubicBezTo>
                      <a:pt x="48000" y="103087"/>
                      <a:pt x="52285" y="100671"/>
                      <a:pt x="51428" y="98255"/>
                    </a:cubicBezTo>
                    <a:cubicBezTo>
                      <a:pt x="50571" y="95838"/>
                      <a:pt x="49714" y="93422"/>
                      <a:pt x="49714" y="91006"/>
                    </a:cubicBezTo>
                    <a:cubicBezTo>
                      <a:pt x="49714" y="87785"/>
                      <a:pt x="53142" y="86979"/>
                      <a:pt x="55714" y="86174"/>
                    </a:cubicBezTo>
                    <a:cubicBezTo>
                      <a:pt x="56571" y="85369"/>
                      <a:pt x="59142" y="85369"/>
                      <a:pt x="59142" y="84563"/>
                    </a:cubicBezTo>
                    <a:cubicBezTo>
                      <a:pt x="60000" y="82953"/>
                      <a:pt x="60857" y="82147"/>
                      <a:pt x="61714" y="81342"/>
                    </a:cubicBezTo>
                    <a:cubicBezTo>
                      <a:pt x="64285" y="78926"/>
                      <a:pt x="66857" y="76510"/>
                      <a:pt x="69428" y="74899"/>
                    </a:cubicBezTo>
                    <a:cubicBezTo>
                      <a:pt x="70285" y="74093"/>
                      <a:pt x="71142" y="72483"/>
                      <a:pt x="72000" y="71677"/>
                    </a:cubicBezTo>
                    <a:cubicBezTo>
                      <a:pt x="72857" y="70872"/>
                      <a:pt x="74571" y="70872"/>
                      <a:pt x="75428" y="70067"/>
                    </a:cubicBezTo>
                    <a:cubicBezTo>
                      <a:pt x="76285" y="69261"/>
                      <a:pt x="77142" y="68456"/>
                      <a:pt x="78000" y="67651"/>
                    </a:cubicBezTo>
                    <a:cubicBezTo>
                      <a:pt x="78857" y="66845"/>
                      <a:pt x="77142" y="66040"/>
                      <a:pt x="77142" y="65234"/>
                    </a:cubicBezTo>
                    <a:cubicBezTo>
                      <a:pt x="78000" y="63624"/>
                      <a:pt x="80571" y="63624"/>
                      <a:pt x="81428" y="62818"/>
                    </a:cubicBezTo>
                    <a:cubicBezTo>
                      <a:pt x="82285" y="62818"/>
                      <a:pt x="84000" y="60402"/>
                      <a:pt x="84000" y="59597"/>
                    </a:cubicBezTo>
                    <a:cubicBezTo>
                      <a:pt x="84000" y="61208"/>
                      <a:pt x="82285" y="61208"/>
                      <a:pt x="83142" y="62818"/>
                    </a:cubicBezTo>
                    <a:cubicBezTo>
                      <a:pt x="84857" y="63624"/>
                      <a:pt x="85714" y="61208"/>
                      <a:pt x="85714" y="61208"/>
                    </a:cubicBezTo>
                    <a:cubicBezTo>
                      <a:pt x="86571" y="62013"/>
                      <a:pt x="85714" y="62818"/>
                      <a:pt x="86571" y="62818"/>
                    </a:cubicBezTo>
                    <a:cubicBezTo>
                      <a:pt x="87428" y="60402"/>
                      <a:pt x="86571" y="57986"/>
                      <a:pt x="84857" y="55570"/>
                    </a:cubicBezTo>
                    <a:cubicBezTo>
                      <a:pt x="84000" y="53959"/>
                      <a:pt x="82285" y="52348"/>
                      <a:pt x="83142" y="49932"/>
                    </a:cubicBezTo>
                    <a:cubicBezTo>
                      <a:pt x="84000" y="47516"/>
                      <a:pt x="88285" y="49127"/>
                      <a:pt x="85714" y="46711"/>
                    </a:cubicBezTo>
                    <a:cubicBezTo>
                      <a:pt x="84857" y="45906"/>
                      <a:pt x="83142" y="45100"/>
                      <a:pt x="84000" y="43489"/>
                    </a:cubicBezTo>
                    <a:cubicBezTo>
                      <a:pt x="84857" y="42684"/>
                      <a:pt x="85714" y="43489"/>
                      <a:pt x="87428" y="44295"/>
                    </a:cubicBezTo>
                    <a:cubicBezTo>
                      <a:pt x="88285" y="45100"/>
                      <a:pt x="89142" y="44295"/>
                      <a:pt x="89142" y="45906"/>
                    </a:cubicBezTo>
                    <a:cubicBezTo>
                      <a:pt x="89142" y="46711"/>
                      <a:pt x="89142" y="47516"/>
                      <a:pt x="90857" y="48322"/>
                    </a:cubicBezTo>
                    <a:cubicBezTo>
                      <a:pt x="91714" y="48322"/>
                      <a:pt x="93428" y="48322"/>
                      <a:pt x="94285" y="48322"/>
                    </a:cubicBezTo>
                    <a:cubicBezTo>
                      <a:pt x="95142" y="48322"/>
                      <a:pt x="96857" y="49127"/>
                      <a:pt x="97714" y="48322"/>
                    </a:cubicBezTo>
                    <a:cubicBezTo>
                      <a:pt x="102000" y="47516"/>
                      <a:pt x="98571" y="52348"/>
                      <a:pt x="96857" y="53154"/>
                    </a:cubicBezTo>
                    <a:cubicBezTo>
                      <a:pt x="94285" y="53154"/>
                      <a:pt x="96000" y="56375"/>
                      <a:pt x="96000" y="57181"/>
                    </a:cubicBezTo>
                    <a:cubicBezTo>
                      <a:pt x="96857" y="57181"/>
                      <a:pt x="98571" y="53959"/>
                      <a:pt x="98571" y="54765"/>
                    </a:cubicBezTo>
                    <a:cubicBezTo>
                      <a:pt x="98571" y="57181"/>
                      <a:pt x="100285" y="59597"/>
                      <a:pt x="100285" y="6120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4" name="Shape 2579">
                <a:extLst>
                  <a:ext uri="{FF2B5EF4-FFF2-40B4-BE49-F238E27FC236}">
                    <a16:creationId xmlns:a16="http://schemas.microsoft.com/office/drawing/2014/main" id="{F9D7605E-03A5-8D76-B848-24FA4FA0020F}"/>
                  </a:ext>
                  <a:ext uri="{C183D7F6-B498-43B3-948B-1728B52AA6E4}">
                    <adec:decorative xmlns:adec="http://schemas.microsoft.com/office/drawing/2017/decorative" val="1"/>
                  </a:ext>
                </a:extLst>
              </p:cNvPr>
              <p:cNvSpPr/>
              <p:nvPr/>
            </p:nvSpPr>
            <p:spPr>
              <a:xfrm>
                <a:off x="9288740" y="3789863"/>
                <a:ext cx="141786" cy="360571"/>
              </a:xfrm>
              <a:custGeom>
                <a:avLst/>
                <a:gdLst/>
                <a:ahLst/>
                <a:cxnLst/>
                <a:rect l="0" t="0" r="0" b="0"/>
                <a:pathLst>
                  <a:path w="120000" h="120000" extrusionOk="0">
                    <a:moveTo>
                      <a:pt x="114146" y="46530"/>
                    </a:moveTo>
                    <a:cubicBezTo>
                      <a:pt x="111219" y="46530"/>
                      <a:pt x="108292" y="47755"/>
                      <a:pt x="108292" y="45306"/>
                    </a:cubicBezTo>
                    <a:cubicBezTo>
                      <a:pt x="108292" y="45306"/>
                      <a:pt x="108292" y="44081"/>
                      <a:pt x="108292" y="44081"/>
                    </a:cubicBezTo>
                    <a:cubicBezTo>
                      <a:pt x="108292" y="42857"/>
                      <a:pt x="99512" y="42857"/>
                      <a:pt x="99512" y="42857"/>
                    </a:cubicBezTo>
                    <a:cubicBezTo>
                      <a:pt x="96585" y="41632"/>
                      <a:pt x="99512" y="39183"/>
                      <a:pt x="99512" y="37959"/>
                    </a:cubicBezTo>
                    <a:cubicBezTo>
                      <a:pt x="102439" y="35510"/>
                      <a:pt x="93658" y="36734"/>
                      <a:pt x="90731" y="35510"/>
                    </a:cubicBezTo>
                    <a:cubicBezTo>
                      <a:pt x="90731" y="34285"/>
                      <a:pt x="87804" y="34285"/>
                      <a:pt x="87804" y="33061"/>
                    </a:cubicBezTo>
                    <a:cubicBezTo>
                      <a:pt x="87804" y="31836"/>
                      <a:pt x="93658" y="30612"/>
                      <a:pt x="93658" y="30612"/>
                    </a:cubicBezTo>
                    <a:cubicBezTo>
                      <a:pt x="90731" y="28163"/>
                      <a:pt x="73170" y="31836"/>
                      <a:pt x="70243" y="30612"/>
                    </a:cubicBezTo>
                    <a:cubicBezTo>
                      <a:pt x="70243" y="30612"/>
                      <a:pt x="73170" y="28163"/>
                      <a:pt x="73170" y="26938"/>
                    </a:cubicBezTo>
                    <a:cubicBezTo>
                      <a:pt x="70243" y="25714"/>
                      <a:pt x="79024" y="23265"/>
                      <a:pt x="79024" y="22040"/>
                    </a:cubicBezTo>
                    <a:cubicBezTo>
                      <a:pt x="84878" y="18367"/>
                      <a:pt x="90731" y="15918"/>
                      <a:pt x="87804" y="12244"/>
                    </a:cubicBezTo>
                    <a:cubicBezTo>
                      <a:pt x="87804" y="11020"/>
                      <a:pt x="90731" y="9795"/>
                      <a:pt x="90731" y="8571"/>
                    </a:cubicBezTo>
                    <a:cubicBezTo>
                      <a:pt x="90731" y="6122"/>
                      <a:pt x="84878" y="8571"/>
                      <a:pt x="81951" y="7346"/>
                    </a:cubicBezTo>
                    <a:cubicBezTo>
                      <a:pt x="81951" y="4897"/>
                      <a:pt x="79024" y="3673"/>
                      <a:pt x="79024" y="2448"/>
                    </a:cubicBezTo>
                    <a:cubicBezTo>
                      <a:pt x="73170" y="0"/>
                      <a:pt x="73170" y="3673"/>
                      <a:pt x="67317" y="2448"/>
                    </a:cubicBezTo>
                    <a:cubicBezTo>
                      <a:pt x="70243" y="4897"/>
                      <a:pt x="64390" y="4897"/>
                      <a:pt x="64390" y="6122"/>
                    </a:cubicBezTo>
                    <a:cubicBezTo>
                      <a:pt x="64390" y="6122"/>
                      <a:pt x="64390" y="11020"/>
                      <a:pt x="64390" y="11020"/>
                    </a:cubicBezTo>
                    <a:cubicBezTo>
                      <a:pt x="61463" y="11020"/>
                      <a:pt x="61463" y="8571"/>
                      <a:pt x="61463" y="8571"/>
                    </a:cubicBezTo>
                    <a:cubicBezTo>
                      <a:pt x="55609" y="8571"/>
                      <a:pt x="52682" y="9795"/>
                      <a:pt x="52682" y="11020"/>
                    </a:cubicBezTo>
                    <a:cubicBezTo>
                      <a:pt x="49756" y="12244"/>
                      <a:pt x="43902" y="12244"/>
                      <a:pt x="40975" y="13469"/>
                    </a:cubicBezTo>
                    <a:cubicBezTo>
                      <a:pt x="38048" y="14693"/>
                      <a:pt x="40975" y="17142"/>
                      <a:pt x="38048" y="18367"/>
                    </a:cubicBezTo>
                    <a:cubicBezTo>
                      <a:pt x="38048" y="19591"/>
                      <a:pt x="35121" y="20816"/>
                      <a:pt x="32195" y="22040"/>
                    </a:cubicBezTo>
                    <a:cubicBezTo>
                      <a:pt x="32195" y="23265"/>
                      <a:pt x="32195" y="24489"/>
                      <a:pt x="32195" y="25714"/>
                    </a:cubicBezTo>
                    <a:cubicBezTo>
                      <a:pt x="32195" y="28163"/>
                      <a:pt x="29268" y="30612"/>
                      <a:pt x="26341" y="30612"/>
                    </a:cubicBezTo>
                    <a:cubicBezTo>
                      <a:pt x="23414" y="30612"/>
                      <a:pt x="20487" y="30612"/>
                      <a:pt x="17560" y="30612"/>
                    </a:cubicBezTo>
                    <a:cubicBezTo>
                      <a:pt x="14634" y="33061"/>
                      <a:pt x="17560" y="42857"/>
                      <a:pt x="11707" y="42857"/>
                    </a:cubicBezTo>
                    <a:cubicBezTo>
                      <a:pt x="11707" y="42857"/>
                      <a:pt x="5853" y="42857"/>
                      <a:pt x="5853" y="42857"/>
                    </a:cubicBezTo>
                    <a:cubicBezTo>
                      <a:pt x="5853" y="44081"/>
                      <a:pt x="5853" y="45306"/>
                      <a:pt x="5853" y="45306"/>
                    </a:cubicBezTo>
                    <a:cubicBezTo>
                      <a:pt x="5853" y="46530"/>
                      <a:pt x="2926" y="47755"/>
                      <a:pt x="0" y="48979"/>
                    </a:cubicBezTo>
                    <a:cubicBezTo>
                      <a:pt x="0" y="50204"/>
                      <a:pt x="11707" y="56326"/>
                      <a:pt x="14634" y="57551"/>
                    </a:cubicBezTo>
                    <a:cubicBezTo>
                      <a:pt x="14634" y="57551"/>
                      <a:pt x="11707" y="53877"/>
                      <a:pt x="11707" y="53877"/>
                    </a:cubicBezTo>
                    <a:cubicBezTo>
                      <a:pt x="11707" y="53877"/>
                      <a:pt x="20487" y="58775"/>
                      <a:pt x="20487" y="58775"/>
                    </a:cubicBezTo>
                    <a:cubicBezTo>
                      <a:pt x="23414" y="61224"/>
                      <a:pt x="17560" y="61224"/>
                      <a:pt x="20487" y="63673"/>
                    </a:cubicBezTo>
                    <a:cubicBezTo>
                      <a:pt x="17560" y="62448"/>
                      <a:pt x="23414" y="62448"/>
                      <a:pt x="26341" y="63673"/>
                    </a:cubicBezTo>
                    <a:cubicBezTo>
                      <a:pt x="29268" y="66122"/>
                      <a:pt x="32195" y="68571"/>
                      <a:pt x="32195" y="71020"/>
                    </a:cubicBezTo>
                    <a:cubicBezTo>
                      <a:pt x="32195" y="71020"/>
                      <a:pt x="29268" y="82040"/>
                      <a:pt x="29268" y="82040"/>
                    </a:cubicBezTo>
                    <a:cubicBezTo>
                      <a:pt x="32195" y="82040"/>
                      <a:pt x="32195" y="78367"/>
                      <a:pt x="32195" y="78367"/>
                    </a:cubicBezTo>
                    <a:cubicBezTo>
                      <a:pt x="32195" y="78367"/>
                      <a:pt x="32195" y="82040"/>
                      <a:pt x="32195" y="82040"/>
                    </a:cubicBezTo>
                    <a:cubicBezTo>
                      <a:pt x="32195" y="82040"/>
                      <a:pt x="35121" y="80816"/>
                      <a:pt x="35121" y="80816"/>
                    </a:cubicBezTo>
                    <a:cubicBezTo>
                      <a:pt x="35121" y="80816"/>
                      <a:pt x="35121" y="83265"/>
                      <a:pt x="35121" y="83265"/>
                    </a:cubicBezTo>
                    <a:cubicBezTo>
                      <a:pt x="38048" y="83265"/>
                      <a:pt x="38048" y="80816"/>
                      <a:pt x="40975" y="80816"/>
                    </a:cubicBezTo>
                    <a:cubicBezTo>
                      <a:pt x="40975" y="80816"/>
                      <a:pt x="40975" y="82040"/>
                      <a:pt x="40975" y="82040"/>
                    </a:cubicBezTo>
                    <a:cubicBezTo>
                      <a:pt x="40975" y="82040"/>
                      <a:pt x="49756" y="80816"/>
                      <a:pt x="49756" y="79591"/>
                    </a:cubicBezTo>
                    <a:cubicBezTo>
                      <a:pt x="52682" y="79591"/>
                      <a:pt x="67317" y="75918"/>
                      <a:pt x="61463" y="74693"/>
                    </a:cubicBezTo>
                    <a:cubicBezTo>
                      <a:pt x="64390" y="74693"/>
                      <a:pt x="61463" y="77142"/>
                      <a:pt x="64390" y="78367"/>
                    </a:cubicBezTo>
                    <a:cubicBezTo>
                      <a:pt x="67317" y="78367"/>
                      <a:pt x="70243" y="78367"/>
                      <a:pt x="70243" y="79591"/>
                    </a:cubicBezTo>
                    <a:cubicBezTo>
                      <a:pt x="73170" y="82040"/>
                      <a:pt x="73170" y="85714"/>
                      <a:pt x="73170" y="88163"/>
                    </a:cubicBezTo>
                    <a:cubicBezTo>
                      <a:pt x="76097" y="91836"/>
                      <a:pt x="76097" y="94285"/>
                      <a:pt x="81951" y="96734"/>
                    </a:cubicBezTo>
                    <a:cubicBezTo>
                      <a:pt x="81951" y="96734"/>
                      <a:pt x="84878" y="97959"/>
                      <a:pt x="84878" y="97959"/>
                    </a:cubicBezTo>
                    <a:cubicBezTo>
                      <a:pt x="84878" y="100408"/>
                      <a:pt x="87804" y="100408"/>
                      <a:pt x="87804" y="100408"/>
                    </a:cubicBezTo>
                    <a:cubicBezTo>
                      <a:pt x="90731" y="101632"/>
                      <a:pt x="84878" y="104081"/>
                      <a:pt x="87804" y="104081"/>
                    </a:cubicBezTo>
                    <a:cubicBezTo>
                      <a:pt x="87804" y="104081"/>
                      <a:pt x="87804" y="104081"/>
                      <a:pt x="90731" y="104081"/>
                    </a:cubicBezTo>
                    <a:cubicBezTo>
                      <a:pt x="90731" y="105306"/>
                      <a:pt x="84878" y="106530"/>
                      <a:pt x="84878" y="107755"/>
                    </a:cubicBezTo>
                    <a:cubicBezTo>
                      <a:pt x="84878" y="110204"/>
                      <a:pt x="87804" y="107755"/>
                      <a:pt x="90731" y="108979"/>
                    </a:cubicBezTo>
                    <a:cubicBezTo>
                      <a:pt x="90731" y="108979"/>
                      <a:pt x="84878" y="118775"/>
                      <a:pt x="84878" y="119999"/>
                    </a:cubicBezTo>
                    <a:cubicBezTo>
                      <a:pt x="90731" y="117551"/>
                      <a:pt x="93658" y="112653"/>
                      <a:pt x="96585" y="110204"/>
                    </a:cubicBezTo>
                    <a:cubicBezTo>
                      <a:pt x="99512" y="107755"/>
                      <a:pt x="102439" y="106530"/>
                      <a:pt x="99512" y="104081"/>
                    </a:cubicBezTo>
                    <a:cubicBezTo>
                      <a:pt x="96585" y="101632"/>
                      <a:pt x="96585" y="100408"/>
                      <a:pt x="96585" y="97959"/>
                    </a:cubicBezTo>
                    <a:cubicBezTo>
                      <a:pt x="93658" y="95510"/>
                      <a:pt x="79024" y="90612"/>
                      <a:pt x="81951" y="86938"/>
                    </a:cubicBezTo>
                    <a:cubicBezTo>
                      <a:pt x="81951" y="86938"/>
                      <a:pt x="87804" y="85714"/>
                      <a:pt x="87804" y="84489"/>
                    </a:cubicBezTo>
                    <a:cubicBezTo>
                      <a:pt x="84878" y="82040"/>
                      <a:pt x="87804" y="82040"/>
                      <a:pt x="87804" y="79591"/>
                    </a:cubicBezTo>
                    <a:cubicBezTo>
                      <a:pt x="90731" y="75918"/>
                      <a:pt x="79024" y="73469"/>
                      <a:pt x="76097" y="71020"/>
                    </a:cubicBezTo>
                    <a:cubicBezTo>
                      <a:pt x="67317" y="68571"/>
                      <a:pt x="73170" y="63673"/>
                      <a:pt x="76097" y="59999"/>
                    </a:cubicBezTo>
                    <a:cubicBezTo>
                      <a:pt x="76097" y="57551"/>
                      <a:pt x="79024" y="57551"/>
                      <a:pt x="84878" y="57551"/>
                    </a:cubicBezTo>
                    <a:cubicBezTo>
                      <a:pt x="90731" y="57551"/>
                      <a:pt x="96585" y="55102"/>
                      <a:pt x="99512" y="53877"/>
                    </a:cubicBezTo>
                    <a:cubicBezTo>
                      <a:pt x="105365" y="52653"/>
                      <a:pt x="108292" y="53877"/>
                      <a:pt x="114146" y="51428"/>
                    </a:cubicBezTo>
                    <a:cubicBezTo>
                      <a:pt x="117073" y="48979"/>
                      <a:pt x="120000" y="47755"/>
                      <a:pt x="120000" y="46530"/>
                    </a:cubicBezTo>
                    <a:cubicBezTo>
                      <a:pt x="120000" y="46530"/>
                      <a:pt x="117073" y="46530"/>
                      <a:pt x="114146" y="4653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5" name="Shape 2580">
                <a:extLst>
                  <a:ext uri="{FF2B5EF4-FFF2-40B4-BE49-F238E27FC236}">
                    <a16:creationId xmlns:a16="http://schemas.microsoft.com/office/drawing/2014/main" id="{11C2FC1A-7F51-B77E-E59D-3075396B50DE}"/>
                  </a:ext>
                  <a:ext uri="{C183D7F6-B498-43B3-948B-1728B52AA6E4}">
                    <adec:decorative xmlns:adec="http://schemas.microsoft.com/office/drawing/2017/decorative" val="1"/>
                  </a:ext>
                </a:extLst>
              </p:cNvPr>
              <p:cNvSpPr/>
              <p:nvPr/>
            </p:nvSpPr>
            <p:spPr>
              <a:xfrm>
                <a:off x="9222573" y="3833682"/>
                <a:ext cx="79166" cy="102662"/>
              </a:xfrm>
              <a:custGeom>
                <a:avLst/>
                <a:gdLst/>
                <a:ahLst/>
                <a:cxnLst/>
                <a:rect l="0" t="0" r="0" b="0"/>
                <a:pathLst>
                  <a:path w="120000" h="120000" extrusionOk="0">
                    <a:moveTo>
                      <a:pt x="109565" y="111428"/>
                    </a:moveTo>
                    <a:cubicBezTo>
                      <a:pt x="114782" y="102857"/>
                      <a:pt x="104347" y="81428"/>
                      <a:pt x="104347" y="72857"/>
                    </a:cubicBezTo>
                    <a:cubicBezTo>
                      <a:pt x="104347" y="72857"/>
                      <a:pt x="99130" y="55714"/>
                      <a:pt x="93913" y="68571"/>
                    </a:cubicBezTo>
                    <a:cubicBezTo>
                      <a:pt x="93913" y="68571"/>
                      <a:pt x="88695" y="72857"/>
                      <a:pt x="83478" y="77142"/>
                    </a:cubicBezTo>
                    <a:cubicBezTo>
                      <a:pt x="83478" y="72857"/>
                      <a:pt x="73043" y="55714"/>
                      <a:pt x="88695" y="55714"/>
                    </a:cubicBezTo>
                    <a:cubicBezTo>
                      <a:pt x="99130" y="51428"/>
                      <a:pt x="120000" y="25714"/>
                      <a:pt x="93913" y="29999"/>
                    </a:cubicBezTo>
                    <a:cubicBezTo>
                      <a:pt x="88695" y="34285"/>
                      <a:pt x="78260" y="29999"/>
                      <a:pt x="73043" y="29999"/>
                    </a:cubicBezTo>
                    <a:cubicBezTo>
                      <a:pt x="67826" y="29999"/>
                      <a:pt x="57391" y="29999"/>
                      <a:pt x="52173" y="29999"/>
                    </a:cubicBezTo>
                    <a:cubicBezTo>
                      <a:pt x="41739" y="25714"/>
                      <a:pt x="41739" y="21428"/>
                      <a:pt x="41739" y="17142"/>
                    </a:cubicBezTo>
                    <a:cubicBezTo>
                      <a:pt x="41739" y="8571"/>
                      <a:pt x="36521" y="12857"/>
                      <a:pt x="31304" y="8571"/>
                    </a:cubicBezTo>
                    <a:cubicBezTo>
                      <a:pt x="20869" y="4285"/>
                      <a:pt x="15652" y="0"/>
                      <a:pt x="10434" y="4285"/>
                    </a:cubicBezTo>
                    <a:cubicBezTo>
                      <a:pt x="5217" y="12857"/>
                      <a:pt x="15652" y="17142"/>
                      <a:pt x="20869" y="21428"/>
                    </a:cubicBezTo>
                    <a:cubicBezTo>
                      <a:pt x="36521" y="34285"/>
                      <a:pt x="10434" y="25714"/>
                      <a:pt x="5217" y="38571"/>
                    </a:cubicBezTo>
                    <a:cubicBezTo>
                      <a:pt x="0" y="51428"/>
                      <a:pt x="10434" y="59999"/>
                      <a:pt x="15652" y="68571"/>
                    </a:cubicBezTo>
                    <a:cubicBezTo>
                      <a:pt x="26086" y="81428"/>
                      <a:pt x="31304" y="94285"/>
                      <a:pt x="26086" y="107142"/>
                    </a:cubicBezTo>
                    <a:cubicBezTo>
                      <a:pt x="31304" y="111428"/>
                      <a:pt x="31304" y="98571"/>
                      <a:pt x="31304" y="94285"/>
                    </a:cubicBezTo>
                    <a:cubicBezTo>
                      <a:pt x="31304" y="98571"/>
                      <a:pt x="31304" y="102857"/>
                      <a:pt x="36521" y="102857"/>
                    </a:cubicBezTo>
                    <a:cubicBezTo>
                      <a:pt x="36521" y="102857"/>
                      <a:pt x="36521" y="98571"/>
                      <a:pt x="36521" y="98571"/>
                    </a:cubicBezTo>
                    <a:cubicBezTo>
                      <a:pt x="41739" y="111428"/>
                      <a:pt x="41739" y="98571"/>
                      <a:pt x="41739" y="89999"/>
                    </a:cubicBezTo>
                    <a:cubicBezTo>
                      <a:pt x="41739" y="94285"/>
                      <a:pt x="62608" y="107142"/>
                      <a:pt x="67826" y="94285"/>
                    </a:cubicBezTo>
                    <a:cubicBezTo>
                      <a:pt x="67826" y="89999"/>
                      <a:pt x="62608" y="68571"/>
                      <a:pt x="57391" y="68571"/>
                    </a:cubicBezTo>
                    <a:cubicBezTo>
                      <a:pt x="62608" y="68571"/>
                      <a:pt x="67826" y="77142"/>
                      <a:pt x="67826" y="81428"/>
                    </a:cubicBezTo>
                    <a:cubicBezTo>
                      <a:pt x="73043" y="85714"/>
                      <a:pt x="88695" y="77142"/>
                      <a:pt x="88695" y="85714"/>
                    </a:cubicBezTo>
                    <a:cubicBezTo>
                      <a:pt x="88695" y="89999"/>
                      <a:pt x="93913" y="85714"/>
                      <a:pt x="93913" y="94285"/>
                    </a:cubicBezTo>
                    <a:cubicBezTo>
                      <a:pt x="93913" y="102857"/>
                      <a:pt x="93913" y="111428"/>
                      <a:pt x="99130" y="119999"/>
                    </a:cubicBezTo>
                    <a:cubicBezTo>
                      <a:pt x="104347" y="115714"/>
                      <a:pt x="104347" y="115714"/>
                      <a:pt x="109565" y="111428"/>
                    </a:cubicBezTo>
                    <a:cubicBezTo>
                      <a:pt x="114782" y="107142"/>
                      <a:pt x="104347" y="115714"/>
                      <a:pt x="109565" y="111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6" name="Shape 2581">
                <a:extLst>
                  <a:ext uri="{FF2B5EF4-FFF2-40B4-BE49-F238E27FC236}">
                    <a16:creationId xmlns:a16="http://schemas.microsoft.com/office/drawing/2014/main" id="{EBC134C5-1CAE-C5D4-E503-249CD67047BF}"/>
                  </a:ext>
                  <a:ext uri="{C183D7F6-B498-43B3-948B-1728B52AA6E4}">
                    <adec:decorative xmlns:adec="http://schemas.microsoft.com/office/drawing/2017/decorative" val="1"/>
                  </a:ext>
                </a:extLst>
              </p:cNvPr>
              <p:cNvSpPr/>
              <p:nvPr/>
            </p:nvSpPr>
            <p:spPr>
              <a:xfrm>
                <a:off x="9371449" y="3947613"/>
                <a:ext cx="145332" cy="282948"/>
              </a:xfrm>
              <a:custGeom>
                <a:avLst/>
                <a:gdLst/>
                <a:ahLst/>
                <a:cxnLst/>
                <a:rect l="0" t="0" r="0" b="0"/>
                <a:pathLst>
                  <a:path w="120000" h="120000" extrusionOk="0">
                    <a:moveTo>
                      <a:pt x="114285" y="46753"/>
                    </a:moveTo>
                    <a:cubicBezTo>
                      <a:pt x="117142" y="46753"/>
                      <a:pt x="114285" y="43636"/>
                      <a:pt x="117142" y="42077"/>
                    </a:cubicBezTo>
                    <a:cubicBezTo>
                      <a:pt x="120000" y="40519"/>
                      <a:pt x="114285" y="37402"/>
                      <a:pt x="111428" y="37402"/>
                    </a:cubicBezTo>
                    <a:cubicBezTo>
                      <a:pt x="108571" y="35844"/>
                      <a:pt x="102857" y="34285"/>
                      <a:pt x="102857" y="31168"/>
                    </a:cubicBezTo>
                    <a:cubicBezTo>
                      <a:pt x="102857" y="28051"/>
                      <a:pt x="105714" y="26493"/>
                      <a:pt x="100000" y="23376"/>
                    </a:cubicBezTo>
                    <a:cubicBezTo>
                      <a:pt x="97142" y="21818"/>
                      <a:pt x="91428" y="18701"/>
                      <a:pt x="85714" y="18701"/>
                    </a:cubicBezTo>
                    <a:cubicBezTo>
                      <a:pt x="80000" y="18701"/>
                      <a:pt x="77142" y="21818"/>
                      <a:pt x="71428" y="21818"/>
                    </a:cubicBezTo>
                    <a:cubicBezTo>
                      <a:pt x="65714" y="20259"/>
                      <a:pt x="65714" y="20259"/>
                      <a:pt x="60000" y="21818"/>
                    </a:cubicBezTo>
                    <a:cubicBezTo>
                      <a:pt x="60000" y="21818"/>
                      <a:pt x="51428" y="26493"/>
                      <a:pt x="48571" y="24935"/>
                    </a:cubicBezTo>
                    <a:cubicBezTo>
                      <a:pt x="48571" y="23376"/>
                      <a:pt x="57142" y="20259"/>
                      <a:pt x="54285" y="18701"/>
                    </a:cubicBezTo>
                    <a:cubicBezTo>
                      <a:pt x="48571" y="17142"/>
                      <a:pt x="54285" y="15584"/>
                      <a:pt x="54285" y="14025"/>
                    </a:cubicBezTo>
                    <a:cubicBezTo>
                      <a:pt x="54285" y="12467"/>
                      <a:pt x="54285" y="7792"/>
                      <a:pt x="51428" y="7792"/>
                    </a:cubicBezTo>
                    <a:cubicBezTo>
                      <a:pt x="45714" y="9350"/>
                      <a:pt x="40000" y="9350"/>
                      <a:pt x="42857" y="6233"/>
                    </a:cubicBezTo>
                    <a:cubicBezTo>
                      <a:pt x="45714" y="0"/>
                      <a:pt x="31428" y="0"/>
                      <a:pt x="25714" y="1558"/>
                    </a:cubicBezTo>
                    <a:cubicBezTo>
                      <a:pt x="22857" y="4675"/>
                      <a:pt x="17142" y="6233"/>
                      <a:pt x="11428" y="6233"/>
                    </a:cubicBezTo>
                    <a:cubicBezTo>
                      <a:pt x="5714" y="6233"/>
                      <a:pt x="2857" y="10909"/>
                      <a:pt x="2857" y="12467"/>
                    </a:cubicBezTo>
                    <a:cubicBezTo>
                      <a:pt x="2857" y="15584"/>
                      <a:pt x="0" y="17142"/>
                      <a:pt x="0" y="20259"/>
                    </a:cubicBezTo>
                    <a:cubicBezTo>
                      <a:pt x="0" y="23376"/>
                      <a:pt x="2857" y="23376"/>
                      <a:pt x="8571" y="24935"/>
                    </a:cubicBezTo>
                    <a:cubicBezTo>
                      <a:pt x="11428" y="28051"/>
                      <a:pt x="14285" y="29610"/>
                      <a:pt x="17142" y="31168"/>
                    </a:cubicBezTo>
                    <a:cubicBezTo>
                      <a:pt x="20000" y="34285"/>
                      <a:pt x="14285" y="35844"/>
                      <a:pt x="14285" y="37402"/>
                    </a:cubicBezTo>
                    <a:cubicBezTo>
                      <a:pt x="14285" y="38961"/>
                      <a:pt x="17142" y="40519"/>
                      <a:pt x="14285" y="42077"/>
                    </a:cubicBezTo>
                    <a:cubicBezTo>
                      <a:pt x="14285" y="42077"/>
                      <a:pt x="11428" y="42077"/>
                      <a:pt x="11428" y="43636"/>
                    </a:cubicBezTo>
                    <a:cubicBezTo>
                      <a:pt x="8571" y="45194"/>
                      <a:pt x="14285" y="49870"/>
                      <a:pt x="17142" y="51428"/>
                    </a:cubicBezTo>
                    <a:cubicBezTo>
                      <a:pt x="20000" y="52987"/>
                      <a:pt x="22857" y="54545"/>
                      <a:pt x="25714" y="57662"/>
                    </a:cubicBezTo>
                    <a:cubicBezTo>
                      <a:pt x="25714" y="60779"/>
                      <a:pt x="25714" y="62337"/>
                      <a:pt x="28571" y="65454"/>
                    </a:cubicBezTo>
                    <a:cubicBezTo>
                      <a:pt x="31428" y="71688"/>
                      <a:pt x="22857" y="76363"/>
                      <a:pt x="17142" y="81038"/>
                    </a:cubicBezTo>
                    <a:cubicBezTo>
                      <a:pt x="17142" y="82597"/>
                      <a:pt x="14285" y="84155"/>
                      <a:pt x="14285" y="85714"/>
                    </a:cubicBezTo>
                    <a:cubicBezTo>
                      <a:pt x="11428" y="87272"/>
                      <a:pt x="11428" y="88831"/>
                      <a:pt x="11428" y="90389"/>
                    </a:cubicBezTo>
                    <a:cubicBezTo>
                      <a:pt x="11428" y="91948"/>
                      <a:pt x="8571" y="96623"/>
                      <a:pt x="14285" y="96623"/>
                    </a:cubicBezTo>
                    <a:cubicBezTo>
                      <a:pt x="22857" y="99740"/>
                      <a:pt x="25714" y="104415"/>
                      <a:pt x="31428" y="107532"/>
                    </a:cubicBezTo>
                    <a:cubicBezTo>
                      <a:pt x="34285" y="109090"/>
                      <a:pt x="34285" y="110649"/>
                      <a:pt x="37142" y="112207"/>
                    </a:cubicBezTo>
                    <a:cubicBezTo>
                      <a:pt x="40000" y="112207"/>
                      <a:pt x="42857" y="112207"/>
                      <a:pt x="45714" y="112207"/>
                    </a:cubicBezTo>
                    <a:cubicBezTo>
                      <a:pt x="48571" y="113766"/>
                      <a:pt x="51428" y="113766"/>
                      <a:pt x="51428" y="115324"/>
                    </a:cubicBezTo>
                    <a:cubicBezTo>
                      <a:pt x="51428" y="116883"/>
                      <a:pt x="51428" y="118441"/>
                      <a:pt x="54285" y="118441"/>
                    </a:cubicBezTo>
                    <a:cubicBezTo>
                      <a:pt x="54285" y="120000"/>
                      <a:pt x="57142" y="118441"/>
                      <a:pt x="60000" y="118441"/>
                    </a:cubicBezTo>
                    <a:cubicBezTo>
                      <a:pt x="62857" y="118441"/>
                      <a:pt x="65714" y="115324"/>
                      <a:pt x="65714" y="115324"/>
                    </a:cubicBezTo>
                    <a:cubicBezTo>
                      <a:pt x="60000" y="110649"/>
                      <a:pt x="57142" y="109090"/>
                      <a:pt x="45714" y="107532"/>
                    </a:cubicBezTo>
                    <a:cubicBezTo>
                      <a:pt x="42857" y="107532"/>
                      <a:pt x="40000" y="105974"/>
                      <a:pt x="37142" y="104415"/>
                    </a:cubicBezTo>
                    <a:cubicBezTo>
                      <a:pt x="37142" y="101298"/>
                      <a:pt x="40000" y="104415"/>
                      <a:pt x="42857" y="104415"/>
                    </a:cubicBezTo>
                    <a:cubicBezTo>
                      <a:pt x="40000" y="104415"/>
                      <a:pt x="34285" y="95064"/>
                      <a:pt x="34285" y="93506"/>
                    </a:cubicBezTo>
                    <a:cubicBezTo>
                      <a:pt x="34285" y="91948"/>
                      <a:pt x="34285" y="91948"/>
                      <a:pt x="31428" y="90389"/>
                    </a:cubicBezTo>
                    <a:cubicBezTo>
                      <a:pt x="28571" y="90389"/>
                      <a:pt x="25714" y="88831"/>
                      <a:pt x="25714" y="87272"/>
                    </a:cubicBezTo>
                    <a:cubicBezTo>
                      <a:pt x="22857" y="82597"/>
                      <a:pt x="28571" y="77922"/>
                      <a:pt x="31428" y="74805"/>
                    </a:cubicBezTo>
                    <a:cubicBezTo>
                      <a:pt x="31428" y="71688"/>
                      <a:pt x="37142" y="68571"/>
                      <a:pt x="37142" y="67012"/>
                    </a:cubicBezTo>
                    <a:cubicBezTo>
                      <a:pt x="37142" y="63896"/>
                      <a:pt x="34285" y="57662"/>
                      <a:pt x="40000" y="56103"/>
                    </a:cubicBezTo>
                    <a:cubicBezTo>
                      <a:pt x="48571" y="56103"/>
                      <a:pt x="48571" y="57662"/>
                      <a:pt x="48571" y="62337"/>
                    </a:cubicBezTo>
                    <a:cubicBezTo>
                      <a:pt x="45714" y="65454"/>
                      <a:pt x="57142" y="63896"/>
                      <a:pt x="62857" y="63896"/>
                    </a:cubicBezTo>
                    <a:cubicBezTo>
                      <a:pt x="65714" y="63896"/>
                      <a:pt x="74285" y="67012"/>
                      <a:pt x="77142" y="68571"/>
                    </a:cubicBezTo>
                    <a:cubicBezTo>
                      <a:pt x="77142" y="65454"/>
                      <a:pt x="71428" y="63896"/>
                      <a:pt x="68571" y="59220"/>
                    </a:cubicBezTo>
                    <a:cubicBezTo>
                      <a:pt x="68571" y="56103"/>
                      <a:pt x="74285" y="54545"/>
                      <a:pt x="80000" y="51428"/>
                    </a:cubicBezTo>
                    <a:cubicBezTo>
                      <a:pt x="82857" y="49870"/>
                      <a:pt x="91428" y="49870"/>
                      <a:pt x="97142" y="49870"/>
                    </a:cubicBezTo>
                    <a:cubicBezTo>
                      <a:pt x="102857" y="49870"/>
                      <a:pt x="105714" y="49870"/>
                      <a:pt x="108571" y="51428"/>
                    </a:cubicBezTo>
                    <a:cubicBezTo>
                      <a:pt x="114285" y="51428"/>
                      <a:pt x="111428" y="49870"/>
                      <a:pt x="114285" y="46753"/>
                    </a:cubicBezTo>
                    <a:cubicBezTo>
                      <a:pt x="117142" y="46753"/>
                      <a:pt x="114285" y="48311"/>
                      <a:pt x="114285" y="4675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7" name="Shape 2582">
                <a:extLst>
                  <a:ext uri="{FF2B5EF4-FFF2-40B4-BE49-F238E27FC236}">
                    <a16:creationId xmlns:a16="http://schemas.microsoft.com/office/drawing/2014/main" id="{7F5C3C65-008C-710E-ED8B-862FE669F3DE}"/>
                  </a:ext>
                  <a:ext uri="{C183D7F6-B498-43B3-948B-1728B52AA6E4}">
                    <adec:decorative xmlns:adec="http://schemas.microsoft.com/office/drawing/2017/decorative" val="1"/>
                  </a:ext>
                </a:extLst>
              </p:cNvPr>
              <p:cNvSpPr/>
              <p:nvPr/>
            </p:nvSpPr>
            <p:spPr>
              <a:xfrm>
                <a:off x="9450614" y="3888770"/>
                <a:ext cx="132335" cy="286705"/>
              </a:xfrm>
              <a:custGeom>
                <a:avLst/>
                <a:gdLst/>
                <a:ahLst/>
                <a:cxnLst/>
                <a:rect l="0" t="0" r="0" b="0"/>
                <a:pathLst>
                  <a:path w="120000" h="120000" extrusionOk="0">
                    <a:moveTo>
                      <a:pt x="116842" y="84615"/>
                    </a:moveTo>
                    <a:cubicBezTo>
                      <a:pt x="113684" y="83076"/>
                      <a:pt x="113684" y="80000"/>
                      <a:pt x="113684" y="75384"/>
                    </a:cubicBezTo>
                    <a:cubicBezTo>
                      <a:pt x="110526" y="70769"/>
                      <a:pt x="107368" y="67692"/>
                      <a:pt x="101052" y="63076"/>
                    </a:cubicBezTo>
                    <a:cubicBezTo>
                      <a:pt x="97894" y="60000"/>
                      <a:pt x="94736" y="58461"/>
                      <a:pt x="88421" y="56923"/>
                    </a:cubicBezTo>
                    <a:cubicBezTo>
                      <a:pt x="82105" y="53846"/>
                      <a:pt x="72631" y="52307"/>
                      <a:pt x="69473" y="47692"/>
                    </a:cubicBezTo>
                    <a:cubicBezTo>
                      <a:pt x="69473" y="44615"/>
                      <a:pt x="63157" y="43076"/>
                      <a:pt x="56842" y="40000"/>
                    </a:cubicBezTo>
                    <a:cubicBezTo>
                      <a:pt x="53684" y="38461"/>
                      <a:pt x="56842" y="32307"/>
                      <a:pt x="60000" y="30769"/>
                    </a:cubicBezTo>
                    <a:cubicBezTo>
                      <a:pt x="66315" y="29230"/>
                      <a:pt x="72631" y="26153"/>
                      <a:pt x="72631" y="23076"/>
                    </a:cubicBezTo>
                    <a:cubicBezTo>
                      <a:pt x="75789" y="21538"/>
                      <a:pt x="88421" y="18461"/>
                      <a:pt x="91578" y="16923"/>
                    </a:cubicBezTo>
                    <a:cubicBezTo>
                      <a:pt x="85263" y="15384"/>
                      <a:pt x="78947" y="13846"/>
                      <a:pt x="72631" y="10769"/>
                    </a:cubicBezTo>
                    <a:cubicBezTo>
                      <a:pt x="66315" y="9230"/>
                      <a:pt x="75789" y="9230"/>
                      <a:pt x="75789" y="6153"/>
                    </a:cubicBezTo>
                    <a:cubicBezTo>
                      <a:pt x="75789" y="6153"/>
                      <a:pt x="60000" y="4615"/>
                      <a:pt x="60000" y="4615"/>
                    </a:cubicBezTo>
                    <a:cubicBezTo>
                      <a:pt x="53684" y="3076"/>
                      <a:pt x="47368" y="0"/>
                      <a:pt x="44210" y="4615"/>
                    </a:cubicBezTo>
                    <a:cubicBezTo>
                      <a:pt x="41052" y="6153"/>
                      <a:pt x="37894" y="6153"/>
                      <a:pt x="34736" y="7692"/>
                    </a:cubicBezTo>
                    <a:cubicBezTo>
                      <a:pt x="28421" y="12307"/>
                      <a:pt x="28421" y="6153"/>
                      <a:pt x="25263" y="7692"/>
                    </a:cubicBezTo>
                    <a:cubicBezTo>
                      <a:pt x="18947" y="9230"/>
                      <a:pt x="18947" y="7692"/>
                      <a:pt x="15789" y="7692"/>
                    </a:cubicBezTo>
                    <a:cubicBezTo>
                      <a:pt x="12631" y="9230"/>
                      <a:pt x="9473" y="9230"/>
                      <a:pt x="9473" y="7692"/>
                    </a:cubicBezTo>
                    <a:cubicBezTo>
                      <a:pt x="9473" y="6153"/>
                      <a:pt x="3157" y="9230"/>
                      <a:pt x="0" y="9230"/>
                    </a:cubicBezTo>
                    <a:cubicBezTo>
                      <a:pt x="0" y="10769"/>
                      <a:pt x="9473" y="13846"/>
                      <a:pt x="12631" y="13846"/>
                    </a:cubicBezTo>
                    <a:cubicBezTo>
                      <a:pt x="15789" y="16923"/>
                      <a:pt x="12631" y="18461"/>
                      <a:pt x="15789" y="20000"/>
                    </a:cubicBezTo>
                    <a:cubicBezTo>
                      <a:pt x="15789" y="23076"/>
                      <a:pt x="25263" y="23076"/>
                      <a:pt x="28421" y="21538"/>
                    </a:cubicBezTo>
                    <a:cubicBezTo>
                      <a:pt x="34736" y="20000"/>
                      <a:pt x="37894" y="24615"/>
                      <a:pt x="37894" y="26153"/>
                    </a:cubicBezTo>
                    <a:cubicBezTo>
                      <a:pt x="41052" y="29230"/>
                      <a:pt x="47368" y="29230"/>
                      <a:pt x="41052" y="32307"/>
                    </a:cubicBezTo>
                    <a:cubicBezTo>
                      <a:pt x="34736" y="33846"/>
                      <a:pt x="31578" y="29230"/>
                      <a:pt x="31578" y="33846"/>
                    </a:cubicBezTo>
                    <a:cubicBezTo>
                      <a:pt x="31578" y="36923"/>
                      <a:pt x="41052" y="36923"/>
                      <a:pt x="44210" y="38461"/>
                    </a:cubicBezTo>
                    <a:cubicBezTo>
                      <a:pt x="50526" y="41538"/>
                      <a:pt x="53684" y="44615"/>
                      <a:pt x="60000" y="47692"/>
                    </a:cubicBezTo>
                    <a:cubicBezTo>
                      <a:pt x="63157" y="50769"/>
                      <a:pt x="69473" y="50769"/>
                      <a:pt x="72631" y="53846"/>
                    </a:cubicBezTo>
                    <a:cubicBezTo>
                      <a:pt x="75789" y="56923"/>
                      <a:pt x="75789" y="58461"/>
                      <a:pt x="82105" y="60000"/>
                    </a:cubicBezTo>
                    <a:cubicBezTo>
                      <a:pt x="85263" y="61538"/>
                      <a:pt x="82105" y="64615"/>
                      <a:pt x="88421" y="66153"/>
                    </a:cubicBezTo>
                    <a:cubicBezTo>
                      <a:pt x="91578" y="67692"/>
                      <a:pt x="88421" y="72307"/>
                      <a:pt x="85263" y="73846"/>
                    </a:cubicBezTo>
                    <a:cubicBezTo>
                      <a:pt x="82105" y="75384"/>
                      <a:pt x="85263" y="78461"/>
                      <a:pt x="88421" y="80000"/>
                    </a:cubicBezTo>
                    <a:cubicBezTo>
                      <a:pt x="88421" y="83076"/>
                      <a:pt x="88421" y="84615"/>
                      <a:pt x="88421" y="87692"/>
                    </a:cubicBezTo>
                    <a:cubicBezTo>
                      <a:pt x="82105" y="90769"/>
                      <a:pt x="82105" y="90769"/>
                      <a:pt x="72631" y="92307"/>
                    </a:cubicBezTo>
                    <a:cubicBezTo>
                      <a:pt x="66315" y="92307"/>
                      <a:pt x="75789" y="96923"/>
                      <a:pt x="63157" y="95384"/>
                    </a:cubicBezTo>
                    <a:cubicBezTo>
                      <a:pt x="56842" y="95384"/>
                      <a:pt x="63157" y="98461"/>
                      <a:pt x="63157" y="100000"/>
                    </a:cubicBezTo>
                    <a:cubicBezTo>
                      <a:pt x="66315" y="103076"/>
                      <a:pt x="60000" y="101538"/>
                      <a:pt x="56842" y="101538"/>
                    </a:cubicBezTo>
                    <a:cubicBezTo>
                      <a:pt x="50526" y="101538"/>
                      <a:pt x="47368" y="101538"/>
                      <a:pt x="44210" y="103076"/>
                    </a:cubicBezTo>
                    <a:cubicBezTo>
                      <a:pt x="34736" y="106153"/>
                      <a:pt x="41052" y="106153"/>
                      <a:pt x="47368" y="107692"/>
                    </a:cubicBezTo>
                    <a:cubicBezTo>
                      <a:pt x="50526" y="107692"/>
                      <a:pt x="44210" y="112307"/>
                      <a:pt x="44210" y="113846"/>
                    </a:cubicBezTo>
                    <a:cubicBezTo>
                      <a:pt x="41052" y="113846"/>
                      <a:pt x="41052" y="120000"/>
                      <a:pt x="44210" y="118461"/>
                    </a:cubicBezTo>
                    <a:cubicBezTo>
                      <a:pt x="50526" y="116923"/>
                      <a:pt x="53684" y="115384"/>
                      <a:pt x="56842" y="115384"/>
                    </a:cubicBezTo>
                    <a:cubicBezTo>
                      <a:pt x="69473" y="113846"/>
                      <a:pt x="63157" y="112307"/>
                      <a:pt x="60000" y="109230"/>
                    </a:cubicBezTo>
                    <a:cubicBezTo>
                      <a:pt x="63157" y="109230"/>
                      <a:pt x="66315" y="112307"/>
                      <a:pt x="69473" y="110769"/>
                    </a:cubicBezTo>
                    <a:cubicBezTo>
                      <a:pt x="72631" y="109230"/>
                      <a:pt x="66315" y="107692"/>
                      <a:pt x="66315" y="107692"/>
                    </a:cubicBezTo>
                    <a:cubicBezTo>
                      <a:pt x="66315" y="106153"/>
                      <a:pt x="72631" y="109230"/>
                      <a:pt x="72631" y="109230"/>
                    </a:cubicBezTo>
                    <a:cubicBezTo>
                      <a:pt x="69473" y="109230"/>
                      <a:pt x="72631" y="103076"/>
                      <a:pt x="75789" y="103076"/>
                    </a:cubicBezTo>
                    <a:cubicBezTo>
                      <a:pt x="75789" y="101538"/>
                      <a:pt x="82105" y="104615"/>
                      <a:pt x="82105" y="104615"/>
                    </a:cubicBezTo>
                    <a:cubicBezTo>
                      <a:pt x="88421" y="104615"/>
                      <a:pt x="91578" y="103076"/>
                      <a:pt x="94736" y="101538"/>
                    </a:cubicBezTo>
                    <a:cubicBezTo>
                      <a:pt x="97894" y="100000"/>
                      <a:pt x="113684" y="96923"/>
                      <a:pt x="113684" y="93846"/>
                    </a:cubicBezTo>
                    <a:cubicBezTo>
                      <a:pt x="113684" y="92307"/>
                      <a:pt x="110526" y="90769"/>
                      <a:pt x="113684" y="87692"/>
                    </a:cubicBezTo>
                    <a:cubicBezTo>
                      <a:pt x="113684" y="86153"/>
                      <a:pt x="120000" y="87692"/>
                      <a:pt x="116842" y="84615"/>
                    </a:cubicBezTo>
                    <a:cubicBezTo>
                      <a:pt x="113684" y="83076"/>
                      <a:pt x="120000" y="86153"/>
                      <a:pt x="116842" y="8461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8" name="Shape 2583">
                <a:extLst>
                  <a:ext uri="{FF2B5EF4-FFF2-40B4-BE49-F238E27FC236}">
                    <a16:creationId xmlns:a16="http://schemas.microsoft.com/office/drawing/2014/main" id="{894690CE-7B45-BD99-22A6-33BBA5D43070}"/>
                  </a:ext>
                  <a:ext uri="{C183D7F6-B498-43B3-948B-1728B52AA6E4}">
                    <adec:decorative xmlns:adec="http://schemas.microsoft.com/office/drawing/2017/decorative" val="1"/>
                  </a:ext>
                </a:extLst>
              </p:cNvPr>
              <p:cNvSpPr/>
              <p:nvPr/>
            </p:nvSpPr>
            <p:spPr>
              <a:xfrm>
                <a:off x="9419894" y="3911306"/>
                <a:ext cx="127609" cy="165262"/>
              </a:xfrm>
              <a:custGeom>
                <a:avLst/>
                <a:gdLst/>
                <a:ahLst/>
                <a:cxnLst/>
                <a:rect l="0" t="0" r="0" b="0"/>
                <a:pathLst>
                  <a:path w="120000" h="120000" extrusionOk="0">
                    <a:moveTo>
                      <a:pt x="120000" y="101333"/>
                    </a:moveTo>
                    <a:cubicBezTo>
                      <a:pt x="120000" y="98666"/>
                      <a:pt x="116756" y="98666"/>
                      <a:pt x="113513" y="93333"/>
                    </a:cubicBezTo>
                    <a:cubicBezTo>
                      <a:pt x="113513" y="88000"/>
                      <a:pt x="110270" y="90666"/>
                      <a:pt x="107027" y="85333"/>
                    </a:cubicBezTo>
                    <a:cubicBezTo>
                      <a:pt x="103783" y="80000"/>
                      <a:pt x="103783" y="77333"/>
                      <a:pt x="97297" y="74666"/>
                    </a:cubicBezTo>
                    <a:cubicBezTo>
                      <a:pt x="90810" y="69333"/>
                      <a:pt x="87567" y="64000"/>
                      <a:pt x="84324" y="58666"/>
                    </a:cubicBezTo>
                    <a:cubicBezTo>
                      <a:pt x="81081" y="56000"/>
                      <a:pt x="74594" y="50666"/>
                      <a:pt x="71351" y="48000"/>
                    </a:cubicBezTo>
                    <a:cubicBezTo>
                      <a:pt x="64864" y="45333"/>
                      <a:pt x="61621" y="48000"/>
                      <a:pt x="61621" y="40000"/>
                    </a:cubicBezTo>
                    <a:cubicBezTo>
                      <a:pt x="61621" y="37333"/>
                      <a:pt x="68108" y="42666"/>
                      <a:pt x="71351" y="37333"/>
                    </a:cubicBezTo>
                    <a:cubicBezTo>
                      <a:pt x="77837" y="34666"/>
                      <a:pt x="71351" y="32000"/>
                      <a:pt x="68108" y="26666"/>
                    </a:cubicBezTo>
                    <a:cubicBezTo>
                      <a:pt x="61621" y="13333"/>
                      <a:pt x="51891" y="29333"/>
                      <a:pt x="45405" y="21333"/>
                    </a:cubicBezTo>
                    <a:cubicBezTo>
                      <a:pt x="42162" y="18666"/>
                      <a:pt x="45405" y="13333"/>
                      <a:pt x="42162" y="10666"/>
                    </a:cubicBezTo>
                    <a:cubicBezTo>
                      <a:pt x="38918" y="8000"/>
                      <a:pt x="32432" y="5333"/>
                      <a:pt x="29189" y="0"/>
                    </a:cubicBezTo>
                    <a:cubicBezTo>
                      <a:pt x="29189" y="0"/>
                      <a:pt x="22702" y="0"/>
                      <a:pt x="22702" y="0"/>
                    </a:cubicBezTo>
                    <a:cubicBezTo>
                      <a:pt x="19459" y="2666"/>
                      <a:pt x="25945" y="8000"/>
                      <a:pt x="25945" y="10666"/>
                    </a:cubicBezTo>
                    <a:cubicBezTo>
                      <a:pt x="25945" y="13333"/>
                      <a:pt x="29189" y="18666"/>
                      <a:pt x="25945" y="18666"/>
                    </a:cubicBezTo>
                    <a:cubicBezTo>
                      <a:pt x="19459" y="18666"/>
                      <a:pt x="19459" y="13333"/>
                      <a:pt x="12972" y="13333"/>
                    </a:cubicBezTo>
                    <a:cubicBezTo>
                      <a:pt x="9729" y="10666"/>
                      <a:pt x="0" y="26666"/>
                      <a:pt x="0" y="26666"/>
                    </a:cubicBezTo>
                    <a:cubicBezTo>
                      <a:pt x="3243" y="34666"/>
                      <a:pt x="0" y="45333"/>
                      <a:pt x="12972" y="40000"/>
                    </a:cubicBezTo>
                    <a:cubicBezTo>
                      <a:pt x="19459" y="37333"/>
                      <a:pt x="12972" y="58666"/>
                      <a:pt x="12972" y="58666"/>
                    </a:cubicBezTo>
                    <a:cubicBezTo>
                      <a:pt x="19459" y="61333"/>
                      <a:pt x="12972" y="64000"/>
                      <a:pt x="9729" y="69333"/>
                    </a:cubicBezTo>
                    <a:cubicBezTo>
                      <a:pt x="9729" y="72000"/>
                      <a:pt x="19459" y="66666"/>
                      <a:pt x="22702" y="66666"/>
                    </a:cubicBezTo>
                    <a:cubicBezTo>
                      <a:pt x="22702" y="64000"/>
                      <a:pt x="29189" y="61333"/>
                      <a:pt x="32432" y="61333"/>
                    </a:cubicBezTo>
                    <a:cubicBezTo>
                      <a:pt x="38918" y="64000"/>
                      <a:pt x="42162" y="64000"/>
                      <a:pt x="48648" y="58666"/>
                    </a:cubicBezTo>
                    <a:cubicBezTo>
                      <a:pt x="55135" y="56000"/>
                      <a:pt x="77837" y="66666"/>
                      <a:pt x="74594" y="74666"/>
                    </a:cubicBezTo>
                    <a:cubicBezTo>
                      <a:pt x="68108" y="85333"/>
                      <a:pt x="81081" y="88000"/>
                      <a:pt x="87567" y="96000"/>
                    </a:cubicBezTo>
                    <a:cubicBezTo>
                      <a:pt x="87567" y="98666"/>
                      <a:pt x="87567" y="101333"/>
                      <a:pt x="87567" y="104000"/>
                    </a:cubicBezTo>
                    <a:cubicBezTo>
                      <a:pt x="87567" y="106666"/>
                      <a:pt x="84324" y="112000"/>
                      <a:pt x="81081" y="114666"/>
                    </a:cubicBezTo>
                    <a:cubicBezTo>
                      <a:pt x="84324" y="114666"/>
                      <a:pt x="94054" y="120000"/>
                      <a:pt x="94054" y="114666"/>
                    </a:cubicBezTo>
                    <a:cubicBezTo>
                      <a:pt x="94054" y="112000"/>
                      <a:pt x="100540" y="109333"/>
                      <a:pt x="103783" y="112000"/>
                    </a:cubicBezTo>
                    <a:cubicBezTo>
                      <a:pt x="107027" y="114666"/>
                      <a:pt x="110270" y="114666"/>
                      <a:pt x="113513" y="112000"/>
                    </a:cubicBezTo>
                    <a:cubicBezTo>
                      <a:pt x="120000" y="112000"/>
                      <a:pt x="120000" y="106666"/>
                      <a:pt x="120000" y="101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29" name="Shape 2584">
                <a:extLst>
                  <a:ext uri="{FF2B5EF4-FFF2-40B4-BE49-F238E27FC236}">
                    <a16:creationId xmlns:a16="http://schemas.microsoft.com/office/drawing/2014/main" id="{06060D7B-480A-39A2-BD94-DC41ECACDCCD}"/>
                  </a:ext>
                  <a:ext uri="{C183D7F6-B498-43B3-948B-1728B52AA6E4}">
                    <adec:decorative xmlns:adec="http://schemas.microsoft.com/office/drawing/2017/decorative" val="1"/>
                  </a:ext>
                </a:extLst>
              </p:cNvPr>
              <p:cNvSpPr/>
              <p:nvPr/>
            </p:nvSpPr>
            <p:spPr>
              <a:xfrm>
                <a:off x="9966955" y="4359515"/>
                <a:ext cx="155966" cy="140222"/>
              </a:xfrm>
              <a:custGeom>
                <a:avLst/>
                <a:gdLst/>
                <a:ahLst/>
                <a:cxnLst/>
                <a:rect l="0" t="0" r="0" b="0"/>
                <a:pathLst>
                  <a:path w="120000" h="120000" extrusionOk="0">
                    <a:moveTo>
                      <a:pt x="120000" y="91578"/>
                    </a:moveTo>
                    <a:cubicBezTo>
                      <a:pt x="120000" y="88421"/>
                      <a:pt x="117333" y="85263"/>
                      <a:pt x="120000" y="82105"/>
                    </a:cubicBezTo>
                    <a:cubicBezTo>
                      <a:pt x="120000" y="78947"/>
                      <a:pt x="120000" y="78947"/>
                      <a:pt x="120000" y="75789"/>
                    </a:cubicBezTo>
                    <a:cubicBezTo>
                      <a:pt x="120000" y="66315"/>
                      <a:pt x="120000" y="56842"/>
                      <a:pt x="120000" y="47368"/>
                    </a:cubicBezTo>
                    <a:cubicBezTo>
                      <a:pt x="120000" y="37894"/>
                      <a:pt x="120000" y="28421"/>
                      <a:pt x="120000" y="18947"/>
                    </a:cubicBezTo>
                    <a:cubicBezTo>
                      <a:pt x="120000" y="18947"/>
                      <a:pt x="96000" y="9473"/>
                      <a:pt x="93333" y="9473"/>
                    </a:cubicBezTo>
                    <a:cubicBezTo>
                      <a:pt x="88000" y="6315"/>
                      <a:pt x="85333" y="3157"/>
                      <a:pt x="80000" y="0"/>
                    </a:cubicBezTo>
                    <a:cubicBezTo>
                      <a:pt x="72000" y="0"/>
                      <a:pt x="72000" y="6315"/>
                      <a:pt x="69333" y="9473"/>
                    </a:cubicBezTo>
                    <a:cubicBezTo>
                      <a:pt x="69333" y="12631"/>
                      <a:pt x="61333" y="12631"/>
                      <a:pt x="58666" y="15789"/>
                    </a:cubicBezTo>
                    <a:cubicBezTo>
                      <a:pt x="56000" y="22105"/>
                      <a:pt x="53333" y="28421"/>
                      <a:pt x="48000" y="31578"/>
                    </a:cubicBezTo>
                    <a:cubicBezTo>
                      <a:pt x="42666" y="34736"/>
                      <a:pt x="37333" y="31578"/>
                      <a:pt x="37333" y="25263"/>
                    </a:cubicBezTo>
                    <a:cubicBezTo>
                      <a:pt x="34666" y="18947"/>
                      <a:pt x="32000" y="18947"/>
                      <a:pt x="29333" y="15789"/>
                    </a:cubicBezTo>
                    <a:cubicBezTo>
                      <a:pt x="29333" y="9473"/>
                      <a:pt x="26666" y="15789"/>
                      <a:pt x="24000" y="18947"/>
                    </a:cubicBezTo>
                    <a:cubicBezTo>
                      <a:pt x="21333" y="18947"/>
                      <a:pt x="18666" y="15789"/>
                      <a:pt x="18666" y="15789"/>
                    </a:cubicBezTo>
                    <a:cubicBezTo>
                      <a:pt x="16000" y="15789"/>
                      <a:pt x="13333" y="18947"/>
                      <a:pt x="10666" y="18947"/>
                    </a:cubicBezTo>
                    <a:cubicBezTo>
                      <a:pt x="10666" y="22105"/>
                      <a:pt x="0" y="18947"/>
                      <a:pt x="0" y="22105"/>
                    </a:cubicBezTo>
                    <a:cubicBezTo>
                      <a:pt x="0" y="25263"/>
                      <a:pt x="5333" y="25263"/>
                      <a:pt x="8000" y="25263"/>
                    </a:cubicBezTo>
                    <a:cubicBezTo>
                      <a:pt x="10666" y="28421"/>
                      <a:pt x="10666" y="31578"/>
                      <a:pt x="10666" y="34736"/>
                    </a:cubicBezTo>
                    <a:cubicBezTo>
                      <a:pt x="10666" y="41052"/>
                      <a:pt x="18666" y="41052"/>
                      <a:pt x="18666" y="44210"/>
                    </a:cubicBezTo>
                    <a:cubicBezTo>
                      <a:pt x="18666" y="37894"/>
                      <a:pt x="18666" y="28421"/>
                      <a:pt x="24000" y="25263"/>
                    </a:cubicBezTo>
                    <a:cubicBezTo>
                      <a:pt x="18666" y="28421"/>
                      <a:pt x="21333" y="34736"/>
                      <a:pt x="26666" y="37894"/>
                    </a:cubicBezTo>
                    <a:cubicBezTo>
                      <a:pt x="32000" y="41052"/>
                      <a:pt x="34666" y="41052"/>
                      <a:pt x="40000" y="37894"/>
                    </a:cubicBezTo>
                    <a:cubicBezTo>
                      <a:pt x="32000" y="41052"/>
                      <a:pt x="45333" y="47368"/>
                      <a:pt x="48000" y="47368"/>
                    </a:cubicBezTo>
                    <a:cubicBezTo>
                      <a:pt x="56000" y="50526"/>
                      <a:pt x="64000" y="56842"/>
                      <a:pt x="72000" y="60000"/>
                    </a:cubicBezTo>
                    <a:cubicBezTo>
                      <a:pt x="77333" y="63157"/>
                      <a:pt x="82666" y="66315"/>
                      <a:pt x="85333" y="69473"/>
                    </a:cubicBezTo>
                    <a:cubicBezTo>
                      <a:pt x="85333" y="75789"/>
                      <a:pt x="88000" y="78947"/>
                      <a:pt x="90666" y="82105"/>
                    </a:cubicBezTo>
                    <a:cubicBezTo>
                      <a:pt x="90666" y="82105"/>
                      <a:pt x="96000" y="85263"/>
                      <a:pt x="96000" y="85263"/>
                    </a:cubicBezTo>
                    <a:cubicBezTo>
                      <a:pt x="96000" y="85263"/>
                      <a:pt x="90666" y="88421"/>
                      <a:pt x="90666" y="88421"/>
                    </a:cubicBezTo>
                    <a:cubicBezTo>
                      <a:pt x="90666" y="88421"/>
                      <a:pt x="96000" y="88421"/>
                      <a:pt x="96000" y="91578"/>
                    </a:cubicBezTo>
                    <a:cubicBezTo>
                      <a:pt x="96000" y="88421"/>
                      <a:pt x="93333" y="91578"/>
                      <a:pt x="93333" y="94736"/>
                    </a:cubicBezTo>
                    <a:cubicBezTo>
                      <a:pt x="90666" y="97894"/>
                      <a:pt x="88000" y="94736"/>
                      <a:pt x="85333" y="97894"/>
                    </a:cubicBezTo>
                    <a:cubicBezTo>
                      <a:pt x="82666" y="97894"/>
                      <a:pt x="74666" y="107368"/>
                      <a:pt x="77333" y="107368"/>
                    </a:cubicBezTo>
                    <a:cubicBezTo>
                      <a:pt x="80000" y="110526"/>
                      <a:pt x="85333" y="110526"/>
                      <a:pt x="90666" y="110526"/>
                    </a:cubicBezTo>
                    <a:cubicBezTo>
                      <a:pt x="90666" y="107368"/>
                      <a:pt x="93333" y="94736"/>
                      <a:pt x="96000" y="97894"/>
                    </a:cubicBezTo>
                    <a:cubicBezTo>
                      <a:pt x="96000" y="101052"/>
                      <a:pt x="88000" y="104210"/>
                      <a:pt x="96000" y="104210"/>
                    </a:cubicBezTo>
                    <a:cubicBezTo>
                      <a:pt x="101333" y="107368"/>
                      <a:pt x="104000" y="107368"/>
                      <a:pt x="106666" y="101052"/>
                    </a:cubicBezTo>
                    <a:cubicBezTo>
                      <a:pt x="104000" y="107368"/>
                      <a:pt x="117333" y="116842"/>
                      <a:pt x="120000" y="120000"/>
                    </a:cubicBezTo>
                    <a:cubicBezTo>
                      <a:pt x="120000" y="110526"/>
                      <a:pt x="120000" y="101052"/>
                      <a:pt x="120000" y="9157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0" name="Shape 2585">
                <a:extLst>
                  <a:ext uri="{FF2B5EF4-FFF2-40B4-BE49-F238E27FC236}">
                    <a16:creationId xmlns:a16="http://schemas.microsoft.com/office/drawing/2014/main" id="{7C0BADF2-5991-E643-8AC2-2739473A0B93}"/>
                  </a:ext>
                  <a:ext uri="{C183D7F6-B498-43B3-948B-1728B52AA6E4}">
                    <adec:decorative xmlns:adec="http://schemas.microsoft.com/office/drawing/2017/decorative" val="1"/>
                  </a:ext>
                </a:extLst>
              </p:cNvPr>
              <p:cNvSpPr/>
              <p:nvPr/>
            </p:nvSpPr>
            <p:spPr>
              <a:xfrm>
                <a:off x="10119376" y="4382052"/>
                <a:ext cx="177234" cy="150237"/>
              </a:xfrm>
              <a:custGeom>
                <a:avLst/>
                <a:gdLst/>
                <a:ahLst/>
                <a:cxnLst/>
                <a:rect l="0" t="0" r="0" b="0"/>
                <a:pathLst>
                  <a:path w="120000" h="120000" extrusionOk="0">
                    <a:moveTo>
                      <a:pt x="117647" y="114146"/>
                    </a:moveTo>
                    <a:cubicBezTo>
                      <a:pt x="112941" y="111219"/>
                      <a:pt x="108235" y="111219"/>
                      <a:pt x="105882" y="108292"/>
                    </a:cubicBezTo>
                    <a:cubicBezTo>
                      <a:pt x="103529" y="105365"/>
                      <a:pt x="108235" y="102439"/>
                      <a:pt x="110588" y="105365"/>
                    </a:cubicBezTo>
                    <a:cubicBezTo>
                      <a:pt x="105882" y="102439"/>
                      <a:pt x="98823" y="105365"/>
                      <a:pt x="98823" y="99512"/>
                    </a:cubicBezTo>
                    <a:cubicBezTo>
                      <a:pt x="98823" y="93658"/>
                      <a:pt x="91764" y="93658"/>
                      <a:pt x="89411" y="87804"/>
                    </a:cubicBezTo>
                    <a:cubicBezTo>
                      <a:pt x="87058" y="84878"/>
                      <a:pt x="89411" y="84878"/>
                      <a:pt x="87058" y="81951"/>
                    </a:cubicBezTo>
                    <a:cubicBezTo>
                      <a:pt x="84705" y="79024"/>
                      <a:pt x="82352" y="79024"/>
                      <a:pt x="80000" y="76097"/>
                    </a:cubicBezTo>
                    <a:cubicBezTo>
                      <a:pt x="80000" y="76097"/>
                      <a:pt x="70588" y="61463"/>
                      <a:pt x="68235" y="61463"/>
                    </a:cubicBezTo>
                    <a:cubicBezTo>
                      <a:pt x="70588" y="58536"/>
                      <a:pt x="77647" y="61463"/>
                      <a:pt x="80000" y="61463"/>
                    </a:cubicBezTo>
                    <a:cubicBezTo>
                      <a:pt x="84705" y="61463"/>
                      <a:pt x="82352" y="58536"/>
                      <a:pt x="80000" y="52682"/>
                    </a:cubicBezTo>
                    <a:cubicBezTo>
                      <a:pt x="80000" y="49756"/>
                      <a:pt x="75294" y="49756"/>
                      <a:pt x="72941" y="49756"/>
                    </a:cubicBezTo>
                    <a:cubicBezTo>
                      <a:pt x="65882" y="43902"/>
                      <a:pt x="61176" y="40975"/>
                      <a:pt x="58823" y="35121"/>
                    </a:cubicBezTo>
                    <a:cubicBezTo>
                      <a:pt x="56470" y="29268"/>
                      <a:pt x="49411" y="23414"/>
                      <a:pt x="44705" y="20487"/>
                    </a:cubicBezTo>
                    <a:cubicBezTo>
                      <a:pt x="42352" y="17560"/>
                      <a:pt x="40000" y="17560"/>
                      <a:pt x="37647" y="17560"/>
                    </a:cubicBezTo>
                    <a:cubicBezTo>
                      <a:pt x="35294" y="17560"/>
                      <a:pt x="32941" y="11707"/>
                      <a:pt x="30588" y="11707"/>
                    </a:cubicBezTo>
                    <a:cubicBezTo>
                      <a:pt x="28235" y="8780"/>
                      <a:pt x="23529" y="8780"/>
                      <a:pt x="18823" y="5853"/>
                    </a:cubicBezTo>
                    <a:cubicBezTo>
                      <a:pt x="14117" y="5853"/>
                      <a:pt x="9411" y="0"/>
                      <a:pt x="2352" y="0"/>
                    </a:cubicBezTo>
                    <a:cubicBezTo>
                      <a:pt x="2352" y="8780"/>
                      <a:pt x="2352" y="20487"/>
                      <a:pt x="2352" y="29268"/>
                    </a:cubicBezTo>
                    <a:cubicBezTo>
                      <a:pt x="2352" y="38048"/>
                      <a:pt x="4705" y="49756"/>
                      <a:pt x="2352" y="58536"/>
                    </a:cubicBezTo>
                    <a:cubicBezTo>
                      <a:pt x="0" y="61463"/>
                      <a:pt x="2352" y="67317"/>
                      <a:pt x="2352" y="73170"/>
                    </a:cubicBezTo>
                    <a:cubicBezTo>
                      <a:pt x="2352" y="79024"/>
                      <a:pt x="2352" y="81951"/>
                      <a:pt x="2352" y="87804"/>
                    </a:cubicBezTo>
                    <a:cubicBezTo>
                      <a:pt x="2352" y="96585"/>
                      <a:pt x="4705" y="96585"/>
                      <a:pt x="9411" y="96585"/>
                    </a:cubicBezTo>
                    <a:cubicBezTo>
                      <a:pt x="16470" y="96585"/>
                      <a:pt x="23529" y="96585"/>
                      <a:pt x="30588" y="90731"/>
                    </a:cubicBezTo>
                    <a:cubicBezTo>
                      <a:pt x="32941" y="90731"/>
                      <a:pt x="21176" y="81951"/>
                      <a:pt x="21176" y="81951"/>
                    </a:cubicBezTo>
                    <a:cubicBezTo>
                      <a:pt x="23529" y="81951"/>
                      <a:pt x="32941" y="90731"/>
                      <a:pt x="32941" y="87804"/>
                    </a:cubicBezTo>
                    <a:cubicBezTo>
                      <a:pt x="32941" y="84878"/>
                      <a:pt x="30588" y="81951"/>
                      <a:pt x="30588" y="76097"/>
                    </a:cubicBezTo>
                    <a:cubicBezTo>
                      <a:pt x="30588" y="76097"/>
                      <a:pt x="37647" y="81951"/>
                      <a:pt x="35294" y="79024"/>
                    </a:cubicBezTo>
                    <a:cubicBezTo>
                      <a:pt x="35294" y="73170"/>
                      <a:pt x="40000" y="73170"/>
                      <a:pt x="42352" y="73170"/>
                    </a:cubicBezTo>
                    <a:cubicBezTo>
                      <a:pt x="44705" y="73170"/>
                      <a:pt x="61176" y="81951"/>
                      <a:pt x="61176" y="79024"/>
                    </a:cubicBezTo>
                    <a:cubicBezTo>
                      <a:pt x="61176" y="84878"/>
                      <a:pt x="70588" y="90731"/>
                      <a:pt x="72941" y="96585"/>
                    </a:cubicBezTo>
                    <a:cubicBezTo>
                      <a:pt x="75294" y="102439"/>
                      <a:pt x="80000" y="111219"/>
                      <a:pt x="84705" y="111219"/>
                    </a:cubicBezTo>
                    <a:cubicBezTo>
                      <a:pt x="91764" y="111219"/>
                      <a:pt x="98823" y="114146"/>
                      <a:pt x="105882" y="117073"/>
                    </a:cubicBezTo>
                    <a:cubicBezTo>
                      <a:pt x="108235" y="117073"/>
                      <a:pt x="112941" y="120000"/>
                      <a:pt x="112941" y="117073"/>
                    </a:cubicBezTo>
                    <a:cubicBezTo>
                      <a:pt x="112941" y="114146"/>
                      <a:pt x="120000" y="114146"/>
                      <a:pt x="117647" y="114146"/>
                    </a:cubicBezTo>
                    <a:cubicBezTo>
                      <a:pt x="115294" y="111219"/>
                      <a:pt x="120000" y="114146"/>
                      <a:pt x="117647" y="11414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1" name="Shape 2586">
                <a:extLst>
                  <a:ext uri="{FF2B5EF4-FFF2-40B4-BE49-F238E27FC236}">
                    <a16:creationId xmlns:a16="http://schemas.microsoft.com/office/drawing/2014/main" id="{6DF86E74-BA6B-1D57-03E0-C2E9D28C79FF}"/>
                  </a:ext>
                  <a:ext uri="{C183D7F6-B498-43B3-948B-1728B52AA6E4}">
                    <adec:decorative xmlns:adec="http://schemas.microsoft.com/office/drawing/2017/decorative" val="1"/>
                  </a:ext>
                </a:extLst>
              </p:cNvPr>
              <p:cNvSpPr/>
              <p:nvPr/>
            </p:nvSpPr>
            <p:spPr>
              <a:xfrm>
                <a:off x="9568770" y="4245585"/>
                <a:ext cx="177234" cy="165262"/>
              </a:xfrm>
              <a:custGeom>
                <a:avLst/>
                <a:gdLst/>
                <a:ahLst/>
                <a:cxnLst/>
                <a:rect l="0" t="0" r="0" b="0"/>
                <a:pathLst>
                  <a:path w="120000" h="120000" extrusionOk="0">
                    <a:moveTo>
                      <a:pt x="77647" y="13333"/>
                    </a:moveTo>
                    <a:cubicBezTo>
                      <a:pt x="75294" y="21333"/>
                      <a:pt x="72941" y="26666"/>
                      <a:pt x="68235" y="34666"/>
                    </a:cubicBezTo>
                    <a:cubicBezTo>
                      <a:pt x="65882" y="45333"/>
                      <a:pt x="54117" y="45333"/>
                      <a:pt x="47058" y="42666"/>
                    </a:cubicBezTo>
                    <a:cubicBezTo>
                      <a:pt x="42352" y="40000"/>
                      <a:pt x="37647" y="45333"/>
                      <a:pt x="35294" y="48000"/>
                    </a:cubicBezTo>
                    <a:cubicBezTo>
                      <a:pt x="32941" y="50666"/>
                      <a:pt x="25882" y="48000"/>
                      <a:pt x="23529" y="50666"/>
                    </a:cubicBezTo>
                    <a:cubicBezTo>
                      <a:pt x="18823" y="53333"/>
                      <a:pt x="18823" y="53333"/>
                      <a:pt x="16470" y="48000"/>
                    </a:cubicBezTo>
                    <a:cubicBezTo>
                      <a:pt x="11764" y="45333"/>
                      <a:pt x="9411" y="42666"/>
                      <a:pt x="7058" y="37333"/>
                    </a:cubicBezTo>
                    <a:cubicBezTo>
                      <a:pt x="4705" y="34666"/>
                      <a:pt x="0" y="50666"/>
                      <a:pt x="0" y="53333"/>
                    </a:cubicBezTo>
                    <a:cubicBezTo>
                      <a:pt x="0" y="61333"/>
                      <a:pt x="7058" y="69333"/>
                      <a:pt x="9411" y="77333"/>
                    </a:cubicBezTo>
                    <a:cubicBezTo>
                      <a:pt x="14117" y="85333"/>
                      <a:pt x="11764" y="93333"/>
                      <a:pt x="18823" y="98666"/>
                    </a:cubicBezTo>
                    <a:cubicBezTo>
                      <a:pt x="23529" y="101333"/>
                      <a:pt x="28235" y="104000"/>
                      <a:pt x="30588" y="104000"/>
                    </a:cubicBezTo>
                    <a:cubicBezTo>
                      <a:pt x="37647" y="101333"/>
                      <a:pt x="30588" y="106666"/>
                      <a:pt x="32941" y="109333"/>
                    </a:cubicBezTo>
                    <a:cubicBezTo>
                      <a:pt x="35294" y="109333"/>
                      <a:pt x="42352" y="109333"/>
                      <a:pt x="44705" y="109333"/>
                    </a:cubicBezTo>
                    <a:cubicBezTo>
                      <a:pt x="47058" y="106666"/>
                      <a:pt x="47058" y="101333"/>
                      <a:pt x="49411" y="104000"/>
                    </a:cubicBezTo>
                    <a:cubicBezTo>
                      <a:pt x="51764" y="106666"/>
                      <a:pt x="56470" y="109333"/>
                      <a:pt x="58823" y="106666"/>
                    </a:cubicBezTo>
                    <a:cubicBezTo>
                      <a:pt x="61176" y="106666"/>
                      <a:pt x="65882" y="104000"/>
                      <a:pt x="65882" y="106666"/>
                    </a:cubicBezTo>
                    <a:cubicBezTo>
                      <a:pt x="68235" y="114666"/>
                      <a:pt x="63529" y="120000"/>
                      <a:pt x="72941" y="114666"/>
                    </a:cubicBezTo>
                    <a:cubicBezTo>
                      <a:pt x="75294" y="114666"/>
                      <a:pt x="77647" y="112000"/>
                      <a:pt x="80000" y="112000"/>
                    </a:cubicBezTo>
                    <a:cubicBezTo>
                      <a:pt x="82352" y="112000"/>
                      <a:pt x="84705" y="114666"/>
                      <a:pt x="84705" y="114666"/>
                    </a:cubicBezTo>
                    <a:cubicBezTo>
                      <a:pt x="87058" y="109333"/>
                      <a:pt x="82352" y="104000"/>
                      <a:pt x="87058" y="98666"/>
                    </a:cubicBezTo>
                    <a:cubicBezTo>
                      <a:pt x="89411" y="96000"/>
                      <a:pt x="87058" y="93333"/>
                      <a:pt x="87058" y="88000"/>
                    </a:cubicBezTo>
                    <a:cubicBezTo>
                      <a:pt x="87058" y="85333"/>
                      <a:pt x="89411" y="82666"/>
                      <a:pt x="91764" y="80000"/>
                    </a:cubicBezTo>
                    <a:cubicBezTo>
                      <a:pt x="96470" y="74666"/>
                      <a:pt x="101176" y="72000"/>
                      <a:pt x="98823" y="64000"/>
                    </a:cubicBezTo>
                    <a:cubicBezTo>
                      <a:pt x="98823" y="58666"/>
                      <a:pt x="105882" y="48000"/>
                      <a:pt x="110588" y="50666"/>
                    </a:cubicBezTo>
                    <a:cubicBezTo>
                      <a:pt x="112941" y="53333"/>
                      <a:pt x="120000" y="50666"/>
                      <a:pt x="115294" y="48000"/>
                    </a:cubicBezTo>
                    <a:cubicBezTo>
                      <a:pt x="112941" y="42666"/>
                      <a:pt x="105882" y="40000"/>
                      <a:pt x="105882" y="34666"/>
                    </a:cubicBezTo>
                    <a:cubicBezTo>
                      <a:pt x="105882" y="29333"/>
                      <a:pt x="101176" y="24000"/>
                      <a:pt x="98823" y="18666"/>
                    </a:cubicBezTo>
                    <a:cubicBezTo>
                      <a:pt x="96470" y="10666"/>
                      <a:pt x="103529" y="18666"/>
                      <a:pt x="103529" y="16000"/>
                    </a:cubicBezTo>
                    <a:cubicBezTo>
                      <a:pt x="105882" y="13333"/>
                      <a:pt x="96470" y="10666"/>
                      <a:pt x="103529" y="8000"/>
                    </a:cubicBezTo>
                    <a:cubicBezTo>
                      <a:pt x="94117" y="5333"/>
                      <a:pt x="80000" y="0"/>
                      <a:pt x="77647" y="13333"/>
                    </a:cubicBezTo>
                    <a:cubicBezTo>
                      <a:pt x="75294" y="18666"/>
                      <a:pt x="80000" y="8000"/>
                      <a:pt x="77647" y="1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2" name="Shape 2587">
                <a:extLst>
                  <a:ext uri="{FF2B5EF4-FFF2-40B4-BE49-F238E27FC236}">
                    <a16:creationId xmlns:a16="http://schemas.microsoft.com/office/drawing/2014/main" id="{B9BEB85A-2A8B-9B8A-9527-BE06717E4AEE}"/>
                  </a:ext>
                  <a:ext uri="{C183D7F6-B498-43B3-948B-1728B52AA6E4}">
                    <adec:decorative xmlns:adec="http://schemas.microsoft.com/office/drawing/2017/decorative" val="1"/>
                  </a:ext>
                </a:extLst>
              </p:cNvPr>
              <p:cNvSpPr/>
              <p:nvPr/>
            </p:nvSpPr>
            <p:spPr>
              <a:xfrm>
                <a:off x="9579404" y="4201765"/>
                <a:ext cx="170144" cy="117686"/>
              </a:xfrm>
              <a:custGeom>
                <a:avLst/>
                <a:gdLst/>
                <a:ahLst/>
                <a:cxnLst/>
                <a:rect l="0" t="0" r="0" b="0"/>
                <a:pathLst>
                  <a:path w="120000" h="120000" extrusionOk="0">
                    <a:moveTo>
                      <a:pt x="110204" y="37500"/>
                    </a:moveTo>
                    <a:cubicBezTo>
                      <a:pt x="117551" y="37500"/>
                      <a:pt x="119999" y="33750"/>
                      <a:pt x="115102" y="30000"/>
                    </a:cubicBezTo>
                    <a:cubicBezTo>
                      <a:pt x="110204" y="26250"/>
                      <a:pt x="110204" y="22500"/>
                      <a:pt x="105306" y="26250"/>
                    </a:cubicBezTo>
                    <a:cubicBezTo>
                      <a:pt x="102857" y="30000"/>
                      <a:pt x="105306" y="26250"/>
                      <a:pt x="102857" y="22500"/>
                    </a:cubicBezTo>
                    <a:cubicBezTo>
                      <a:pt x="102857" y="22500"/>
                      <a:pt x="100408" y="22500"/>
                      <a:pt x="100408" y="22500"/>
                    </a:cubicBezTo>
                    <a:cubicBezTo>
                      <a:pt x="100408" y="22500"/>
                      <a:pt x="100408" y="15000"/>
                      <a:pt x="100408" y="15000"/>
                    </a:cubicBezTo>
                    <a:cubicBezTo>
                      <a:pt x="97959" y="11250"/>
                      <a:pt x="95510" y="7500"/>
                      <a:pt x="95510" y="7500"/>
                    </a:cubicBezTo>
                    <a:cubicBezTo>
                      <a:pt x="90612" y="0"/>
                      <a:pt x="93061" y="3750"/>
                      <a:pt x="90612" y="7500"/>
                    </a:cubicBezTo>
                    <a:cubicBezTo>
                      <a:pt x="88163" y="11250"/>
                      <a:pt x="88163" y="3750"/>
                      <a:pt x="88163" y="3750"/>
                    </a:cubicBezTo>
                    <a:cubicBezTo>
                      <a:pt x="85714" y="3750"/>
                      <a:pt x="78367" y="18750"/>
                      <a:pt x="78367" y="22500"/>
                    </a:cubicBezTo>
                    <a:cubicBezTo>
                      <a:pt x="75918" y="22500"/>
                      <a:pt x="73469" y="26250"/>
                      <a:pt x="73469" y="30000"/>
                    </a:cubicBezTo>
                    <a:cubicBezTo>
                      <a:pt x="71020" y="30000"/>
                      <a:pt x="71020" y="33750"/>
                      <a:pt x="71020" y="33750"/>
                    </a:cubicBezTo>
                    <a:cubicBezTo>
                      <a:pt x="71020" y="37500"/>
                      <a:pt x="71020" y="37500"/>
                      <a:pt x="71020" y="37500"/>
                    </a:cubicBezTo>
                    <a:cubicBezTo>
                      <a:pt x="71020" y="41250"/>
                      <a:pt x="63673" y="41250"/>
                      <a:pt x="61224" y="45000"/>
                    </a:cubicBezTo>
                    <a:cubicBezTo>
                      <a:pt x="53877" y="45000"/>
                      <a:pt x="56326" y="52500"/>
                      <a:pt x="61224" y="56250"/>
                    </a:cubicBezTo>
                    <a:cubicBezTo>
                      <a:pt x="66122" y="63750"/>
                      <a:pt x="63673" y="56250"/>
                      <a:pt x="66122" y="52500"/>
                    </a:cubicBezTo>
                    <a:cubicBezTo>
                      <a:pt x="66122" y="48750"/>
                      <a:pt x="71020" y="48750"/>
                      <a:pt x="71020" y="48750"/>
                    </a:cubicBezTo>
                    <a:cubicBezTo>
                      <a:pt x="71020" y="48750"/>
                      <a:pt x="68571" y="45000"/>
                      <a:pt x="68571" y="41250"/>
                    </a:cubicBezTo>
                    <a:cubicBezTo>
                      <a:pt x="68571" y="45000"/>
                      <a:pt x="71020" y="48750"/>
                      <a:pt x="71020" y="48750"/>
                    </a:cubicBezTo>
                    <a:cubicBezTo>
                      <a:pt x="71020" y="48750"/>
                      <a:pt x="66122" y="48750"/>
                      <a:pt x="63673" y="52500"/>
                    </a:cubicBezTo>
                    <a:cubicBezTo>
                      <a:pt x="63673" y="63750"/>
                      <a:pt x="58775" y="52500"/>
                      <a:pt x="56326" y="48750"/>
                    </a:cubicBezTo>
                    <a:cubicBezTo>
                      <a:pt x="48979" y="60000"/>
                      <a:pt x="44081" y="71250"/>
                      <a:pt x="34285" y="75000"/>
                    </a:cubicBezTo>
                    <a:cubicBezTo>
                      <a:pt x="29387" y="78750"/>
                      <a:pt x="24489" y="78750"/>
                      <a:pt x="22040" y="86250"/>
                    </a:cubicBezTo>
                    <a:cubicBezTo>
                      <a:pt x="19591" y="90000"/>
                      <a:pt x="19591" y="93750"/>
                      <a:pt x="17142" y="97500"/>
                    </a:cubicBezTo>
                    <a:cubicBezTo>
                      <a:pt x="17142" y="101250"/>
                      <a:pt x="22040" y="105000"/>
                      <a:pt x="22040" y="105000"/>
                    </a:cubicBezTo>
                    <a:cubicBezTo>
                      <a:pt x="19591" y="108750"/>
                      <a:pt x="2448" y="97500"/>
                      <a:pt x="0" y="97500"/>
                    </a:cubicBezTo>
                    <a:cubicBezTo>
                      <a:pt x="2448" y="105000"/>
                      <a:pt x="7346" y="116250"/>
                      <a:pt x="12244" y="120000"/>
                    </a:cubicBezTo>
                    <a:cubicBezTo>
                      <a:pt x="14693" y="120000"/>
                      <a:pt x="17142" y="116250"/>
                      <a:pt x="17142" y="116250"/>
                    </a:cubicBezTo>
                    <a:cubicBezTo>
                      <a:pt x="22040" y="112500"/>
                      <a:pt x="29387" y="116250"/>
                      <a:pt x="29387" y="112500"/>
                    </a:cubicBezTo>
                    <a:cubicBezTo>
                      <a:pt x="36734" y="101250"/>
                      <a:pt x="41632" y="105000"/>
                      <a:pt x="48979" y="108750"/>
                    </a:cubicBezTo>
                    <a:cubicBezTo>
                      <a:pt x="56326" y="108750"/>
                      <a:pt x="63673" y="101250"/>
                      <a:pt x="66122" y="90000"/>
                    </a:cubicBezTo>
                    <a:cubicBezTo>
                      <a:pt x="68571" y="82500"/>
                      <a:pt x="71020" y="75000"/>
                      <a:pt x="73469" y="67500"/>
                    </a:cubicBezTo>
                    <a:cubicBezTo>
                      <a:pt x="73469" y="56250"/>
                      <a:pt x="75918" y="52500"/>
                      <a:pt x="83265" y="52500"/>
                    </a:cubicBezTo>
                    <a:cubicBezTo>
                      <a:pt x="90612" y="52500"/>
                      <a:pt x="97959" y="56250"/>
                      <a:pt x="105306" y="52500"/>
                    </a:cubicBezTo>
                    <a:cubicBezTo>
                      <a:pt x="115102" y="48750"/>
                      <a:pt x="97959" y="37500"/>
                      <a:pt x="110204" y="375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3" name="Shape 2588">
                <a:extLst>
                  <a:ext uri="{FF2B5EF4-FFF2-40B4-BE49-F238E27FC236}">
                    <a16:creationId xmlns:a16="http://schemas.microsoft.com/office/drawing/2014/main" id="{54C4430D-D2D1-F1BB-D13A-699D03F6A227}"/>
                  </a:ext>
                  <a:ext uri="{C183D7F6-B498-43B3-948B-1728B52AA6E4}">
                    <adec:decorative xmlns:adec="http://schemas.microsoft.com/office/drawing/2017/decorative" val="1"/>
                  </a:ext>
                </a:extLst>
              </p:cNvPr>
              <p:cNvSpPr/>
              <p:nvPr/>
            </p:nvSpPr>
            <p:spPr>
              <a:xfrm>
                <a:off x="9233208" y="3793619"/>
                <a:ext cx="59078" cy="36307"/>
              </a:xfrm>
              <a:custGeom>
                <a:avLst/>
                <a:gdLst/>
                <a:ahLst/>
                <a:cxnLst/>
                <a:rect l="0" t="0" r="0" b="0"/>
                <a:pathLst>
                  <a:path w="120000" h="120000" extrusionOk="0">
                    <a:moveTo>
                      <a:pt x="14117" y="96000"/>
                    </a:moveTo>
                    <a:cubicBezTo>
                      <a:pt x="21176" y="108000"/>
                      <a:pt x="42352" y="120000"/>
                      <a:pt x="49411" y="108000"/>
                    </a:cubicBezTo>
                    <a:cubicBezTo>
                      <a:pt x="63529" y="96000"/>
                      <a:pt x="70588" y="120000"/>
                      <a:pt x="84705" y="108000"/>
                    </a:cubicBezTo>
                    <a:cubicBezTo>
                      <a:pt x="91764" y="108000"/>
                      <a:pt x="120000" y="108000"/>
                      <a:pt x="112941" y="96000"/>
                    </a:cubicBezTo>
                    <a:cubicBezTo>
                      <a:pt x="105882" y="72000"/>
                      <a:pt x="98823" y="60000"/>
                      <a:pt x="105882" y="36000"/>
                    </a:cubicBezTo>
                    <a:cubicBezTo>
                      <a:pt x="91764" y="24000"/>
                      <a:pt x="77647" y="48000"/>
                      <a:pt x="70588" y="36000"/>
                    </a:cubicBezTo>
                    <a:cubicBezTo>
                      <a:pt x="63529" y="24000"/>
                      <a:pt x="49411" y="0"/>
                      <a:pt x="42352" y="12000"/>
                    </a:cubicBezTo>
                    <a:cubicBezTo>
                      <a:pt x="28235" y="36000"/>
                      <a:pt x="0" y="72000"/>
                      <a:pt x="14117" y="96000"/>
                    </a:cubicBezTo>
                    <a:cubicBezTo>
                      <a:pt x="21176" y="108000"/>
                      <a:pt x="7058" y="84000"/>
                      <a:pt x="14117" y="96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4" name="Shape 2589">
                <a:extLst>
                  <a:ext uri="{FF2B5EF4-FFF2-40B4-BE49-F238E27FC236}">
                    <a16:creationId xmlns:a16="http://schemas.microsoft.com/office/drawing/2014/main" id="{A897BF62-FD9A-76F7-C4C1-73484994C72A}"/>
                  </a:ext>
                  <a:ext uri="{C183D7F6-B498-43B3-948B-1728B52AA6E4}">
                    <adec:decorative xmlns:adec="http://schemas.microsoft.com/office/drawing/2017/decorative" val="1"/>
                  </a:ext>
                </a:extLst>
              </p:cNvPr>
              <p:cNvSpPr/>
              <p:nvPr/>
            </p:nvSpPr>
            <p:spPr>
              <a:xfrm>
                <a:off x="9097328" y="3752304"/>
                <a:ext cx="128789" cy="85134"/>
              </a:xfrm>
              <a:custGeom>
                <a:avLst/>
                <a:gdLst/>
                <a:ahLst/>
                <a:cxnLst/>
                <a:rect l="0" t="0" r="0" b="0"/>
                <a:pathLst>
                  <a:path w="120000" h="120000" extrusionOk="0">
                    <a:moveTo>
                      <a:pt x="3243" y="15652"/>
                    </a:moveTo>
                    <a:cubicBezTo>
                      <a:pt x="0" y="20869"/>
                      <a:pt x="0" y="41739"/>
                      <a:pt x="0" y="46956"/>
                    </a:cubicBezTo>
                    <a:cubicBezTo>
                      <a:pt x="3243" y="52173"/>
                      <a:pt x="12972" y="57391"/>
                      <a:pt x="16216" y="67826"/>
                    </a:cubicBezTo>
                    <a:cubicBezTo>
                      <a:pt x="19459" y="67826"/>
                      <a:pt x="22702" y="73043"/>
                      <a:pt x="22702" y="73043"/>
                    </a:cubicBezTo>
                    <a:cubicBezTo>
                      <a:pt x="29189" y="78260"/>
                      <a:pt x="32432" y="73043"/>
                      <a:pt x="38918" y="78260"/>
                    </a:cubicBezTo>
                    <a:cubicBezTo>
                      <a:pt x="42162" y="78260"/>
                      <a:pt x="45405" y="83478"/>
                      <a:pt x="48648" y="83478"/>
                    </a:cubicBezTo>
                    <a:cubicBezTo>
                      <a:pt x="51891" y="83478"/>
                      <a:pt x="58378" y="83478"/>
                      <a:pt x="61621" y="83478"/>
                    </a:cubicBezTo>
                    <a:cubicBezTo>
                      <a:pt x="64864" y="88695"/>
                      <a:pt x="68108" y="93913"/>
                      <a:pt x="71351" y="99130"/>
                    </a:cubicBezTo>
                    <a:cubicBezTo>
                      <a:pt x="74594" y="99130"/>
                      <a:pt x="81081" y="99130"/>
                      <a:pt x="84324" y="104347"/>
                    </a:cubicBezTo>
                    <a:cubicBezTo>
                      <a:pt x="87567" y="104347"/>
                      <a:pt x="90810" y="114782"/>
                      <a:pt x="94054" y="114782"/>
                    </a:cubicBezTo>
                    <a:cubicBezTo>
                      <a:pt x="97297" y="114782"/>
                      <a:pt x="100540" y="104347"/>
                      <a:pt x="103783" y="104347"/>
                    </a:cubicBezTo>
                    <a:cubicBezTo>
                      <a:pt x="107027" y="109565"/>
                      <a:pt x="107027" y="120000"/>
                      <a:pt x="113513" y="114782"/>
                    </a:cubicBezTo>
                    <a:cubicBezTo>
                      <a:pt x="113513" y="114782"/>
                      <a:pt x="120000" y="109565"/>
                      <a:pt x="120000" y="109565"/>
                    </a:cubicBezTo>
                    <a:cubicBezTo>
                      <a:pt x="120000" y="104347"/>
                      <a:pt x="120000" y="99130"/>
                      <a:pt x="120000" y="93913"/>
                    </a:cubicBezTo>
                    <a:cubicBezTo>
                      <a:pt x="116756" y="88695"/>
                      <a:pt x="120000" y="83478"/>
                      <a:pt x="120000" y="73043"/>
                    </a:cubicBezTo>
                    <a:cubicBezTo>
                      <a:pt x="113513" y="73043"/>
                      <a:pt x="110270" y="78260"/>
                      <a:pt x="103783" y="73043"/>
                    </a:cubicBezTo>
                    <a:cubicBezTo>
                      <a:pt x="103783" y="73043"/>
                      <a:pt x="100540" y="67826"/>
                      <a:pt x="100540" y="67826"/>
                    </a:cubicBezTo>
                    <a:cubicBezTo>
                      <a:pt x="97297" y="67826"/>
                      <a:pt x="94054" y="73043"/>
                      <a:pt x="90810" y="67826"/>
                    </a:cubicBezTo>
                    <a:cubicBezTo>
                      <a:pt x="90810" y="67826"/>
                      <a:pt x="87567" y="62608"/>
                      <a:pt x="84324" y="62608"/>
                    </a:cubicBezTo>
                    <a:cubicBezTo>
                      <a:pt x="81081" y="62608"/>
                      <a:pt x="77837" y="73043"/>
                      <a:pt x="77837" y="62608"/>
                    </a:cubicBezTo>
                    <a:cubicBezTo>
                      <a:pt x="71351" y="52173"/>
                      <a:pt x="68108" y="57391"/>
                      <a:pt x="64864" y="52173"/>
                    </a:cubicBezTo>
                    <a:cubicBezTo>
                      <a:pt x="61621" y="46956"/>
                      <a:pt x="61621" y="41739"/>
                      <a:pt x="58378" y="41739"/>
                    </a:cubicBezTo>
                    <a:cubicBezTo>
                      <a:pt x="55135" y="36521"/>
                      <a:pt x="51891" y="36521"/>
                      <a:pt x="51891" y="36521"/>
                    </a:cubicBezTo>
                    <a:cubicBezTo>
                      <a:pt x="45405" y="31304"/>
                      <a:pt x="35675" y="20869"/>
                      <a:pt x="32432" y="10434"/>
                    </a:cubicBezTo>
                    <a:cubicBezTo>
                      <a:pt x="32432" y="5217"/>
                      <a:pt x="29189" y="0"/>
                      <a:pt x="25945" y="0"/>
                    </a:cubicBezTo>
                    <a:cubicBezTo>
                      <a:pt x="19459" y="0"/>
                      <a:pt x="19459" y="5217"/>
                      <a:pt x="16216" y="10434"/>
                    </a:cubicBezTo>
                    <a:cubicBezTo>
                      <a:pt x="16216" y="15652"/>
                      <a:pt x="12972" y="10434"/>
                      <a:pt x="12972" y="10434"/>
                    </a:cubicBezTo>
                    <a:cubicBezTo>
                      <a:pt x="9729" y="15652"/>
                      <a:pt x="6486" y="15652"/>
                      <a:pt x="3243" y="15652"/>
                    </a:cubicBezTo>
                    <a:cubicBezTo>
                      <a:pt x="0" y="20869"/>
                      <a:pt x="6486" y="15652"/>
                      <a:pt x="3243" y="1565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5" name="Shape 2590">
                <a:extLst>
                  <a:ext uri="{FF2B5EF4-FFF2-40B4-BE49-F238E27FC236}">
                    <a16:creationId xmlns:a16="http://schemas.microsoft.com/office/drawing/2014/main" id="{01CF6192-7A02-B65F-268B-776E11983603}"/>
                  </a:ext>
                  <a:ext uri="{C183D7F6-B498-43B3-948B-1728B52AA6E4}">
                    <adec:decorative xmlns:adec="http://schemas.microsoft.com/office/drawing/2017/decorative" val="1"/>
                  </a:ext>
                </a:extLst>
              </p:cNvPr>
              <p:cNvSpPr/>
              <p:nvPr/>
            </p:nvSpPr>
            <p:spPr>
              <a:xfrm>
                <a:off x="9454158" y="4061544"/>
                <a:ext cx="96887" cy="85134"/>
              </a:xfrm>
              <a:custGeom>
                <a:avLst/>
                <a:gdLst/>
                <a:ahLst/>
                <a:cxnLst/>
                <a:rect l="0" t="0" r="0" b="0"/>
                <a:pathLst>
                  <a:path w="120000" h="120000" extrusionOk="0">
                    <a:moveTo>
                      <a:pt x="59999" y="99130"/>
                    </a:moveTo>
                    <a:cubicBezTo>
                      <a:pt x="59999" y="93913"/>
                      <a:pt x="85714" y="104347"/>
                      <a:pt x="81428" y="93913"/>
                    </a:cubicBezTo>
                    <a:cubicBezTo>
                      <a:pt x="81428" y="93913"/>
                      <a:pt x="77142" y="78260"/>
                      <a:pt x="81428" y="78260"/>
                    </a:cubicBezTo>
                    <a:cubicBezTo>
                      <a:pt x="85714" y="78260"/>
                      <a:pt x="89999" y="83478"/>
                      <a:pt x="89999" y="73043"/>
                    </a:cubicBezTo>
                    <a:cubicBezTo>
                      <a:pt x="89999" y="62608"/>
                      <a:pt x="98571" y="67826"/>
                      <a:pt x="102857" y="62608"/>
                    </a:cubicBezTo>
                    <a:cubicBezTo>
                      <a:pt x="111428" y="62608"/>
                      <a:pt x="111428" y="52173"/>
                      <a:pt x="115714" y="46956"/>
                    </a:cubicBezTo>
                    <a:cubicBezTo>
                      <a:pt x="119999" y="36521"/>
                      <a:pt x="107142" y="10434"/>
                      <a:pt x="111428" y="5217"/>
                    </a:cubicBezTo>
                    <a:cubicBezTo>
                      <a:pt x="102857" y="10434"/>
                      <a:pt x="102857" y="10434"/>
                      <a:pt x="94285" y="5217"/>
                    </a:cubicBezTo>
                    <a:cubicBezTo>
                      <a:pt x="89999" y="0"/>
                      <a:pt x="81428" y="10434"/>
                      <a:pt x="81428" y="10434"/>
                    </a:cubicBezTo>
                    <a:cubicBezTo>
                      <a:pt x="81428" y="20869"/>
                      <a:pt x="72857" y="10434"/>
                      <a:pt x="72857" y="10434"/>
                    </a:cubicBezTo>
                    <a:cubicBezTo>
                      <a:pt x="55714" y="5217"/>
                      <a:pt x="25714" y="0"/>
                      <a:pt x="12857" y="15652"/>
                    </a:cubicBezTo>
                    <a:cubicBezTo>
                      <a:pt x="8571" y="20869"/>
                      <a:pt x="0" y="26086"/>
                      <a:pt x="0" y="36521"/>
                    </a:cubicBezTo>
                    <a:cubicBezTo>
                      <a:pt x="0" y="41739"/>
                      <a:pt x="4285" y="46956"/>
                      <a:pt x="4285" y="52173"/>
                    </a:cubicBezTo>
                    <a:cubicBezTo>
                      <a:pt x="12857" y="57391"/>
                      <a:pt x="12857" y="67826"/>
                      <a:pt x="12857" y="73043"/>
                    </a:cubicBezTo>
                    <a:cubicBezTo>
                      <a:pt x="17142" y="83478"/>
                      <a:pt x="17142" y="88695"/>
                      <a:pt x="21428" y="93913"/>
                    </a:cubicBezTo>
                    <a:cubicBezTo>
                      <a:pt x="21428" y="99130"/>
                      <a:pt x="25714" y="93913"/>
                      <a:pt x="25714" y="99130"/>
                    </a:cubicBezTo>
                    <a:cubicBezTo>
                      <a:pt x="29999" y="99130"/>
                      <a:pt x="25714" y="104347"/>
                      <a:pt x="29999" y="109565"/>
                    </a:cubicBezTo>
                    <a:cubicBezTo>
                      <a:pt x="38571" y="109565"/>
                      <a:pt x="34285" y="114782"/>
                      <a:pt x="34285" y="120000"/>
                    </a:cubicBezTo>
                    <a:cubicBezTo>
                      <a:pt x="34285" y="114782"/>
                      <a:pt x="59999" y="104347"/>
                      <a:pt x="59999" y="99130"/>
                    </a:cubicBezTo>
                    <a:cubicBezTo>
                      <a:pt x="59999" y="99130"/>
                      <a:pt x="59999" y="104347"/>
                      <a:pt x="59999" y="9913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6" name="Shape 2591">
                <a:extLst>
                  <a:ext uri="{FF2B5EF4-FFF2-40B4-BE49-F238E27FC236}">
                    <a16:creationId xmlns:a16="http://schemas.microsoft.com/office/drawing/2014/main" id="{6B401233-665B-595C-320C-93757F8C16DD}"/>
                  </a:ext>
                  <a:ext uri="{C183D7F6-B498-43B3-948B-1728B52AA6E4}">
                    <adec:decorative xmlns:adec="http://schemas.microsoft.com/office/drawing/2017/decorative" val="1"/>
                  </a:ext>
                </a:extLst>
              </p:cNvPr>
              <p:cNvSpPr/>
              <p:nvPr/>
            </p:nvSpPr>
            <p:spPr>
              <a:xfrm>
                <a:off x="9416348" y="4211781"/>
                <a:ext cx="76801" cy="96403"/>
              </a:xfrm>
              <a:custGeom>
                <a:avLst/>
                <a:gdLst/>
                <a:ahLst/>
                <a:cxnLst/>
                <a:rect l="0" t="0" r="0" b="0"/>
                <a:pathLst>
                  <a:path w="120000" h="120000" extrusionOk="0">
                    <a:moveTo>
                      <a:pt x="54545" y="13846"/>
                    </a:moveTo>
                    <a:cubicBezTo>
                      <a:pt x="49090" y="13846"/>
                      <a:pt x="43636" y="18461"/>
                      <a:pt x="38181" y="18461"/>
                    </a:cubicBezTo>
                    <a:cubicBezTo>
                      <a:pt x="38181" y="13846"/>
                      <a:pt x="32727" y="18461"/>
                      <a:pt x="32727" y="18461"/>
                    </a:cubicBezTo>
                    <a:cubicBezTo>
                      <a:pt x="27272" y="18461"/>
                      <a:pt x="27272" y="9230"/>
                      <a:pt x="27272" y="4615"/>
                    </a:cubicBezTo>
                    <a:cubicBezTo>
                      <a:pt x="21818" y="0"/>
                      <a:pt x="10909" y="0"/>
                      <a:pt x="0" y="0"/>
                    </a:cubicBezTo>
                    <a:cubicBezTo>
                      <a:pt x="5454" y="4615"/>
                      <a:pt x="5454" y="18461"/>
                      <a:pt x="5454" y="27692"/>
                    </a:cubicBezTo>
                    <a:cubicBezTo>
                      <a:pt x="10909" y="36923"/>
                      <a:pt x="16363" y="50769"/>
                      <a:pt x="21818" y="64615"/>
                    </a:cubicBezTo>
                    <a:cubicBezTo>
                      <a:pt x="32727" y="73846"/>
                      <a:pt x="38181" y="87692"/>
                      <a:pt x="49090" y="96923"/>
                    </a:cubicBezTo>
                    <a:cubicBezTo>
                      <a:pt x="65454" y="101538"/>
                      <a:pt x="81818" y="120000"/>
                      <a:pt x="103636" y="120000"/>
                    </a:cubicBezTo>
                    <a:cubicBezTo>
                      <a:pt x="120000" y="120000"/>
                      <a:pt x="114545" y="115384"/>
                      <a:pt x="109090" y="106153"/>
                    </a:cubicBezTo>
                    <a:cubicBezTo>
                      <a:pt x="98181" y="92307"/>
                      <a:pt x="87272" y="83076"/>
                      <a:pt x="87272" y="64615"/>
                    </a:cubicBezTo>
                    <a:cubicBezTo>
                      <a:pt x="87272" y="50769"/>
                      <a:pt x="98181" y="41538"/>
                      <a:pt x="87272" y="27692"/>
                    </a:cubicBezTo>
                    <a:cubicBezTo>
                      <a:pt x="81818" y="23076"/>
                      <a:pt x="60000" y="0"/>
                      <a:pt x="54545" y="13846"/>
                    </a:cubicBezTo>
                    <a:cubicBezTo>
                      <a:pt x="49090" y="18461"/>
                      <a:pt x="54545" y="9230"/>
                      <a:pt x="54545" y="1384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7" name="Shape 2592">
                <a:extLst>
                  <a:ext uri="{FF2B5EF4-FFF2-40B4-BE49-F238E27FC236}">
                    <a16:creationId xmlns:a16="http://schemas.microsoft.com/office/drawing/2014/main" id="{00594B04-07FF-24A4-CAAB-5E8729BD8E0E}"/>
                  </a:ext>
                  <a:ext uri="{C183D7F6-B498-43B3-948B-1728B52AA6E4}">
                    <adec:decorative xmlns:adec="http://schemas.microsoft.com/office/drawing/2017/decorative" val="1"/>
                  </a:ext>
                </a:extLst>
              </p:cNvPr>
              <p:cNvSpPr/>
              <p:nvPr/>
            </p:nvSpPr>
            <p:spPr>
              <a:xfrm>
                <a:off x="8983898" y="3237739"/>
                <a:ext cx="1038591" cy="717386"/>
              </a:xfrm>
              <a:custGeom>
                <a:avLst/>
                <a:gdLst/>
                <a:ahLst/>
                <a:cxnLst/>
                <a:rect l="0" t="0" r="0" b="0"/>
                <a:pathLst>
                  <a:path w="120000" h="120000" extrusionOk="0">
                    <a:moveTo>
                      <a:pt x="119200" y="22769"/>
                    </a:moveTo>
                    <a:cubicBezTo>
                      <a:pt x="119200" y="21538"/>
                      <a:pt x="117600" y="22153"/>
                      <a:pt x="117200" y="22769"/>
                    </a:cubicBezTo>
                    <a:cubicBezTo>
                      <a:pt x="116400" y="22769"/>
                      <a:pt x="116000" y="23384"/>
                      <a:pt x="115200" y="24000"/>
                    </a:cubicBezTo>
                    <a:cubicBezTo>
                      <a:pt x="114400" y="24615"/>
                      <a:pt x="111600" y="24615"/>
                      <a:pt x="111600" y="22769"/>
                    </a:cubicBezTo>
                    <a:cubicBezTo>
                      <a:pt x="110800" y="20307"/>
                      <a:pt x="110400" y="19076"/>
                      <a:pt x="108800" y="17846"/>
                    </a:cubicBezTo>
                    <a:cubicBezTo>
                      <a:pt x="107600" y="17230"/>
                      <a:pt x="105200" y="17230"/>
                      <a:pt x="104800" y="14769"/>
                    </a:cubicBezTo>
                    <a:cubicBezTo>
                      <a:pt x="104400" y="11076"/>
                      <a:pt x="103600" y="6769"/>
                      <a:pt x="102000" y="3692"/>
                    </a:cubicBezTo>
                    <a:cubicBezTo>
                      <a:pt x="100800" y="1846"/>
                      <a:pt x="99200" y="1846"/>
                      <a:pt x="97600" y="615"/>
                    </a:cubicBezTo>
                    <a:cubicBezTo>
                      <a:pt x="96000" y="0"/>
                      <a:pt x="93200" y="615"/>
                      <a:pt x="91600" y="1846"/>
                    </a:cubicBezTo>
                    <a:cubicBezTo>
                      <a:pt x="91200" y="2461"/>
                      <a:pt x="90400" y="3076"/>
                      <a:pt x="90000" y="3692"/>
                    </a:cubicBezTo>
                    <a:cubicBezTo>
                      <a:pt x="90000" y="4307"/>
                      <a:pt x="91200" y="4307"/>
                      <a:pt x="91200" y="4923"/>
                    </a:cubicBezTo>
                    <a:cubicBezTo>
                      <a:pt x="91600" y="7384"/>
                      <a:pt x="89600" y="9230"/>
                      <a:pt x="89200" y="11076"/>
                    </a:cubicBezTo>
                    <a:cubicBezTo>
                      <a:pt x="88800" y="11692"/>
                      <a:pt x="88800" y="12307"/>
                      <a:pt x="88800" y="12923"/>
                    </a:cubicBezTo>
                    <a:cubicBezTo>
                      <a:pt x="88800" y="13538"/>
                      <a:pt x="88800" y="13538"/>
                      <a:pt x="88800" y="14153"/>
                    </a:cubicBezTo>
                    <a:cubicBezTo>
                      <a:pt x="88800" y="15384"/>
                      <a:pt x="87600" y="15384"/>
                      <a:pt x="86800" y="16000"/>
                    </a:cubicBezTo>
                    <a:cubicBezTo>
                      <a:pt x="86400" y="16000"/>
                      <a:pt x="86000" y="16615"/>
                      <a:pt x="85600" y="16615"/>
                    </a:cubicBezTo>
                    <a:cubicBezTo>
                      <a:pt x="85200" y="16615"/>
                      <a:pt x="83200" y="15384"/>
                      <a:pt x="83200" y="15384"/>
                    </a:cubicBezTo>
                    <a:cubicBezTo>
                      <a:pt x="82800" y="16615"/>
                      <a:pt x="82400" y="18461"/>
                      <a:pt x="82000" y="19692"/>
                    </a:cubicBezTo>
                    <a:cubicBezTo>
                      <a:pt x="82000" y="20307"/>
                      <a:pt x="81600" y="20923"/>
                      <a:pt x="81600" y="21538"/>
                    </a:cubicBezTo>
                    <a:cubicBezTo>
                      <a:pt x="81600" y="21538"/>
                      <a:pt x="80800" y="25230"/>
                      <a:pt x="82000" y="24000"/>
                    </a:cubicBezTo>
                    <a:cubicBezTo>
                      <a:pt x="82400" y="23384"/>
                      <a:pt x="82400" y="23384"/>
                      <a:pt x="83200" y="23384"/>
                    </a:cubicBezTo>
                    <a:cubicBezTo>
                      <a:pt x="83600" y="23384"/>
                      <a:pt x="84400" y="24615"/>
                      <a:pt x="84800" y="24000"/>
                    </a:cubicBezTo>
                    <a:cubicBezTo>
                      <a:pt x="86400" y="22153"/>
                      <a:pt x="87600" y="23384"/>
                      <a:pt x="88800" y="25846"/>
                    </a:cubicBezTo>
                    <a:cubicBezTo>
                      <a:pt x="89200" y="26461"/>
                      <a:pt x="90000" y="27692"/>
                      <a:pt x="89600" y="28307"/>
                    </a:cubicBezTo>
                    <a:cubicBezTo>
                      <a:pt x="89600" y="28307"/>
                      <a:pt x="88000" y="27692"/>
                      <a:pt x="87600" y="27692"/>
                    </a:cubicBezTo>
                    <a:cubicBezTo>
                      <a:pt x="86400" y="28307"/>
                      <a:pt x="84800" y="28307"/>
                      <a:pt x="83600" y="28923"/>
                    </a:cubicBezTo>
                    <a:cubicBezTo>
                      <a:pt x="82400" y="29538"/>
                      <a:pt x="82400" y="33230"/>
                      <a:pt x="80800" y="33230"/>
                    </a:cubicBezTo>
                    <a:cubicBezTo>
                      <a:pt x="80000" y="33230"/>
                      <a:pt x="79200" y="32615"/>
                      <a:pt x="78800" y="33846"/>
                    </a:cubicBezTo>
                    <a:cubicBezTo>
                      <a:pt x="78400" y="34461"/>
                      <a:pt x="77600" y="35692"/>
                      <a:pt x="76800" y="35692"/>
                    </a:cubicBezTo>
                    <a:cubicBezTo>
                      <a:pt x="75600" y="35076"/>
                      <a:pt x="73200" y="32615"/>
                      <a:pt x="72800" y="36307"/>
                    </a:cubicBezTo>
                    <a:cubicBezTo>
                      <a:pt x="72800" y="37538"/>
                      <a:pt x="73600" y="38153"/>
                      <a:pt x="73600" y="38769"/>
                    </a:cubicBezTo>
                    <a:cubicBezTo>
                      <a:pt x="73600" y="40000"/>
                      <a:pt x="72400" y="40000"/>
                      <a:pt x="72000" y="40615"/>
                    </a:cubicBezTo>
                    <a:cubicBezTo>
                      <a:pt x="70800" y="42461"/>
                      <a:pt x="70400" y="44307"/>
                      <a:pt x="68800" y="44307"/>
                    </a:cubicBezTo>
                    <a:cubicBezTo>
                      <a:pt x="66800" y="44307"/>
                      <a:pt x="64800" y="44307"/>
                      <a:pt x="62800" y="44923"/>
                    </a:cubicBezTo>
                    <a:cubicBezTo>
                      <a:pt x="62000" y="45538"/>
                      <a:pt x="60400" y="48000"/>
                      <a:pt x="60000" y="47384"/>
                    </a:cubicBezTo>
                    <a:cubicBezTo>
                      <a:pt x="59200" y="47384"/>
                      <a:pt x="58800" y="46153"/>
                      <a:pt x="58400" y="46153"/>
                    </a:cubicBezTo>
                    <a:cubicBezTo>
                      <a:pt x="57600" y="46153"/>
                      <a:pt x="57200" y="46153"/>
                      <a:pt x="56400" y="46153"/>
                    </a:cubicBezTo>
                    <a:cubicBezTo>
                      <a:pt x="55600" y="45538"/>
                      <a:pt x="54800" y="45538"/>
                      <a:pt x="54000" y="44307"/>
                    </a:cubicBezTo>
                    <a:cubicBezTo>
                      <a:pt x="53200" y="43692"/>
                      <a:pt x="52800" y="43692"/>
                      <a:pt x="52400" y="43076"/>
                    </a:cubicBezTo>
                    <a:cubicBezTo>
                      <a:pt x="50800" y="43076"/>
                      <a:pt x="50000" y="43076"/>
                      <a:pt x="48400" y="43076"/>
                    </a:cubicBezTo>
                    <a:cubicBezTo>
                      <a:pt x="47200" y="43076"/>
                      <a:pt x="45200" y="43692"/>
                      <a:pt x="43600" y="43076"/>
                    </a:cubicBezTo>
                    <a:cubicBezTo>
                      <a:pt x="43200" y="43076"/>
                      <a:pt x="42800" y="41846"/>
                      <a:pt x="42800" y="41230"/>
                    </a:cubicBezTo>
                    <a:cubicBezTo>
                      <a:pt x="42000" y="40000"/>
                      <a:pt x="41600" y="38769"/>
                      <a:pt x="40800" y="37538"/>
                    </a:cubicBezTo>
                    <a:cubicBezTo>
                      <a:pt x="39600" y="36307"/>
                      <a:pt x="38800" y="34461"/>
                      <a:pt x="37600" y="34461"/>
                    </a:cubicBezTo>
                    <a:cubicBezTo>
                      <a:pt x="36800" y="34461"/>
                      <a:pt x="32400" y="34461"/>
                      <a:pt x="33200" y="32000"/>
                    </a:cubicBezTo>
                    <a:cubicBezTo>
                      <a:pt x="34000" y="29538"/>
                      <a:pt x="33600" y="25230"/>
                      <a:pt x="31600" y="23384"/>
                    </a:cubicBezTo>
                    <a:cubicBezTo>
                      <a:pt x="30000" y="21538"/>
                      <a:pt x="28000" y="21538"/>
                      <a:pt x="27600" y="17846"/>
                    </a:cubicBezTo>
                    <a:cubicBezTo>
                      <a:pt x="27200" y="18461"/>
                      <a:pt x="26800" y="17846"/>
                      <a:pt x="26400" y="18461"/>
                    </a:cubicBezTo>
                    <a:cubicBezTo>
                      <a:pt x="26000" y="19076"/>
                      <a:pt x="26000" y="19076"/>
                      <a:pt x="26000" y="19692"/>
                    </a:cubicBezTo>
                    <a:cubicBezTo>
                      <a:pt x="25200" y="21538"/>
                      <a:pt x="24000" y="20923"/>
                      <a:pt x="23600" y="22769"/>
                    </a:cubicBezTo>
                    <a:cubicBezTo>
                      <a:pt x="23600" y="24000"/>
                      <a:pt x="24400" y="25230"/>
                      <a:pt x="24000" y="25846"/>
                    </a:cubicBezTo>
                    <a:cubicBezTo>
                      <a:pt x="23600" y="26461"/>
                      <a:pt x="22800" y="27076"/>
                      <a:pt x="22400" y="27076"/>
                    </a:cubicBezTo>
                    <a:cubicBezTo>
                      <a:pt x="22000" y="27692"/>
                      <a:pt x="21600" y="26461"/>
                      <a:pt x="21200" y="27076"/>
                    </a:cubicBezTo>
                    <a:cubicBezTo>
                      <a:pt x="20400" y="27076"/>
                      <a:pt x="20000" y="26461"/>
                      <a:pt x="19200" y="25846"/>
                    </a:cubicBezTo>
                    <a:cubicBezTo>
                      <a:pt x="18800" y="25230"/>
                      <a:pt x="18400" y="28307"/>
                      <a:pt x="18000" y="28923"/>
                    </a:cubicBezTo>
                    <a:cubicBezTo>
                      <a:pt x="18000" y="29538"/>
                      <a:pt x="17600" y="30769"/>
                      <a:pt x="17600" y="31384"/>
                    </a:cubicBezTo>
                    <a:cubicBezTo>
                      <a:pt x="17600" y="32615"/>
                      <a:pt x="18000" y="32615"/>
                      <a:pt x="18000" y="33230"/>
                    </a:cubicBezTo>
                    <a:cubicBezTo>
                      <a:pt x="18000" y="34461"/>
                      <a:pt x="15600" y="33230"/>
                      <a:pt x="15600" y="33230"/>
                    </a:cubicBezTo>
                    <a:cubicBezTo>
                      <a:pt x="14800" y="33846"/>
                      <a:pt x="13200" y="33846"/>
                      <a:pt x="12800" y="34461"/>
                    </a:cubicBezTo>
                    <a:cubicBezTo>
                      <a:pt x="13200" y="33846"/>
                      <a:pt x="13600" y="38153"/>
                      <a:pt x="13600" y="38769"/>
                    </a:cubicBezTo>
                    <a:cubicBezTo>
                      <a:pt x="14000" y="39384"/>
                      <a:pt x="14400" y="40000"/>
                      <a:pt x="14800" y="40615"/>
                    </a:cubicBezTo>
                    <a:cubicBezTo>
                      <a:pt x="14800" y="41230"/>
                      <a:pt x="13600" y="42461"/>
                      <a:pt x="13200" y="43076"/>
                    </a:cubicBezTo>
                    <a:cubicBezTo>
                      <a:pt x="12800" y="43692"/>
                      <a:pt x="13200" y="45538"/>
                      <a:pt x="12800" y="45538"/>
                    </a:cubicBezTo>
                    <a:cubicBezTo>
                      <a:pt x="12400" y="46153"/>
                      <a:pt x="11600" y="46153"/>
                      <a:pt x="11200" y="46769"/>
                    </a:cubicBezTo>
                    <a:cubicBezTo>
                      <a:pt x="10400" y="47384"/>
                      <a:pt x="10000" y="48000"/>
                      <a:pt x="9600" y="48615"/>
                    </a:cubicBezTo>
                    <a:cubicBezTo>
                      <a:pt x="8800" y="48615"/>
                      <a:pt x="8400" y="48615"/>
                      <a:pt x="7600" y="49230"/>
                    </a:cubicBezTo>
                    <a:cubicBezTo>
                      <a:pt x="6800" y="49230"/>
                      <a:pt x="6400" y="49846"/>
                      <a:pt x="6000" y="51076"/>
                    </a:cubicBezTo>
                    <a:cubicBezTo>
                      <a:pt x="6000" y="51076"/>
                      <a:pt x="4400" y="51692"/>
                      <a:pt x="4400" y="51692"/>
                    </a:cubicBezTo>
                    <a:cubicBezTo>
                      <a:pt x="4400" y="51692"/>
                      <a:pt x="4400" y="51076"/>
                      <a:pt x="4400" y="51076"/>
                    </a:cubicBezTo>
                    <a:cubicBezTo>
                      <a:pt x="4000" y="51076"/>
                      <a:pt x="3600" y="51076"/>
                      <a:pt x="2800" y="51076"/>
                    </a:cubicBezTo>
                    <a:cubicBezTo>
                      <a:pt x="2400" y="51076"/>
                      <a:pt x="1200" y="52307"/>
                      <a:pt x="1200" y="52923"/>
                    </a:cubicBezTo>
                    <a:cubicBezTo>
                      <a:pt x="800" y="54153"/>
                      <a:pt x="400" y="55384"/>
                      <a:pt x="400" y="56000"/>
                    </a:cubicBezTo>
                    <a:cubicBezTo>
                      <a:pt x="0" y="57230"/>
                      <a:pt x="1200" y="58461"/>
                      <a:pt x="1600" y="58461"/>
                    </a:cubicBezTo>
                    <a:cubicBezTo>
                      <a:pt x="2800" y="58461"/>
                      <a:pt x="2400" y="58461"/>
                      <a:pt x="2800" y="60307"/>
                    </a:cubicBezTo>
                    <a:cubicBezTo>
                      <a:pt x="2800" y="60923"/>
                      <a:pt x="3200" y="60923"/>
                      <a:pt x="3200" y="62153"/>
                    </a:cubicBezTo>
                    <a:cubicBezTo>
                      <a:pt x="3200" y="62153"/>
                      <a:pt x="2800" y="63384"/>
                      <a:pt x="2800" y="63384"/>
                    </a:cubicBezTo>
                    <a:cubicBezTo>
                      <a:pt x="3600" y="64000"/>
                      <a:pt x="4000" y="64000"/>
                      <a:pt x="4400" y="64615"/>
                    </a:cubicBezTo>
                    <a:cubicBezTo>
                      <a:pt x="5200" y="65846"/>
                      <a:pt x="4800" y="67076"/>
                      <a:pt x="5600" y="67692"/>
                    </a:cubicBezTo>
                    <a:cubicBezTo>
                      <a:pt x="6400" y="68307"/>
                      <a:pt x="7200" y="68923"/>
                      <a:pt x="8000" y="69538"/>
                    </a:cubicBezTo>
                    <a:cubicBezTo>
                      <a:pt x="8400" y="69538"/>
                      <a:pt x="8800" y="68923"/>
                      <a:pt x="9200" y="68307"/>
                    </a:cubicBezTo>
                    <a:cubicBezTo>
                      <a:pt x="10400" y="67076"/>
                      <a:pt x="12400" y="67692"/>
                      <a:pt x="13200" y="69538"/>
                    </a:cubicBezTo>
                    <a:cubicBezTo>
                      <a:pt x="13600" y="70769"/>
                      <a:pt x="12800" y="71384"/>
                      <a:pt x="12400" y="72000"/>
                    </a:cubicBezTo>
                    <a:cubicBezTo>
                      <a:pt x="12000" y="72615"/>
                      <a:pt x="12000" y="72615"/>
                      <a:pt x="12000" y="73230"/>
                    </a:cubicBezTo>
                    <a:cubicBezTo>
                      <a:pt x="11600" y="74461"/>
                      <a:pt x="11200" y="74461"/>
                      <a:pt x="10800" y="74461"/>
                    </a:cubicBezTo>
                    <a:cubicBezTo>
                      <a:pt x="9600" y="75692"/>
                      <a:pt x="12800" y="77538"/>
                      <a:pt x="11600" y="78769"/>
                    </a:cubicBezTo>
                    <a:cubicBezTo>
                      <a:pt x="11200" y="80000"/>
                      <a:pt x="10800" y="79384"/>
                      <a:pt x="10000" y="79384"/>
                    </a:cubicBezTo>
                    <a:cubicBezTo>
                      <a:pt x="8400" y="78769"/>
                      <a:pt x="10400" y="81230"/>
                      <a:pt x="10400" y="81230"/>
                    </a:cubicBezTo>
                    <a:cubicBezTo>
                      <a:pt x="10400" y="82461"/>
                      <a:pt x="10000" y="83076"/>
                      <a:pt x="10800" y="83076"/>
                    </a:cubicBezTo>
                    <a:cubicBezTo>
                      <a:pt x="11600" y="83692"/>
                      <a:pt x="11600" y="84307"/>
                      <a:pt x="12400" y="84923"/>
                    </a:cubicBezTo>
                    <a:cubicBezTo>
                      <a:pt x="13200" y="84923"/>
                      <a:pt x="13600" y="86153"/>
                      <a:pt x="14400" y="86769"/>
                    </a:cubicBezTo>
                    <a:cubicBezTo>
                      <a:pt x="14400" y="86769"/>
                      <a:pt x="14800" y="87384"/>
                      <a:pt x="15200" y="87384"/>
                    </a:cubicBezTo>
                    <a:cubicBezTo>
                      <a:pt x="15600" y="87384"/>
                      <a:pt x="15200" y="86153"/>
                      <a:pt x="16000" y="86153"/>
                    </a:cubicBezTo>
                    <a:cubicBezTo>
                      <a:pt x="17600" y="86153"/>
                      <a:pt x="18400" y="90461"/>
                      <a:pt x="20000" y="90461"/>
                    </a:cubicBezTo>
                    <a:cubicBezTo>
                      <a:pt x="20800" y="90461"/>
                      <a:pt x="20800" y="92307"/>
                      <a:pt x="21600" y="92307"/>
                    </a:cubicBezTo>
                    <a:cubicBezTo>
                      <a:pt x="22400" y="92923"/>
                      <a:pt x="22800" y="94153"/>
                      <a:pt x="23200" y="94153"/>
                    </a:cubicBezTo>
                    <a:cubicBezTo>
                      <a:pt x="24000" y="92923"/>
                      <a:pt x="24000" y="94769"/>
                      <a:pt x="24800" y="94769"/>
                    </a:cubicBezTo>
                    <a:cubicBezTo>
                      <a:pt x="25200" y="94769"/>
                      <a:pt x="25200" y="94153"/>
                      <a:pt x="25600" y="94153"/>
                    </a:cubicBezTo>
                    <a:cubicBezTo>
                      <a:pt x="26000" y="94153"/>
                      <a:pt x="26000" y="94769"/>
                      <a:pt x="26400" y="95384"/>
                    </a:cubicBezTo>
                    <a:cubicBezTo>
                      <a:pt x="27200" y="95384"/>
                      <a:pt x="28000" y="95384"/>
                      <a:pt x="28800" y="94769"/>
                    </a:cubicBezTo>
                    <a:cubicBezTo>
                      <a:pt x="30000" y="94153"/>
                      <a:pt x="29200" y="95384"/>
                      <a:pt x="29600" y="96000"/>
                    </a:cubicBezTo>
                    <a:cubicBezTo>
                      <a:pt x="29600" y="96000"/>
                      <a:pt x="30400" y="94153"/>
                      <a:pt x="30800" y="94153"/>
                    </a:cubicBezTo>
                    <a:cubicBezTo>
                      <a:pt x="31200" y="93538"/>
                      <a:pt x="32000" y="93538"/>
                      <a:pt x="32400" y="94153"/>
                    </a:cubicBezTo>
                    <a:cubicBezTo>
                      <a:pt x="33200" y="95384"/>
                      <a:pt x="34000" y="94153"/>
                      <a:pt x="34800" y="94769"/>
                    </a:cubicBezTo>
                    <a:cubicBezTo>
                      <a:pt x="35600" y="95384"/>
                      <a:pt x="36400" y="94153"/>
                      <a:pt x="36800" y="92923"/>
                    </a:cubicBezTo>
                    <a:cubicBezTo>
                      <a:pt x="37200" y="92923"/>
                      <a:pt x="37200" y="92307"/>
                      <a:pt x="37600" y="92307"/>
                    </a:cubicBezTo>
                    <a:cubicBezTo>
                      <a:pt x="38000" y="91692"/>
                      <a:pt x="38400" y="92307"/>
                      <a:pt x="38800" y="91692"/>
                    </a:cubicBezTo>
                    <a:cubicBezTo>
                      <a:pt x="39200" y="91076"/>
                      <a:pt x="39600" y="89846"/>
                      <a:pt x="40400" y="90461"/>
                    </a:cubicBezTo>
                    <a:cubicBezTo>
                      <a:pt x="41200" y="91076"/>
                      <a:pt x="41200" y="91076"/>
                      <a:pt x="42400" y="89846"/>
                    </a:cubicBezTo>
                    <a:cubicBezTo>
                      <a:pt x="42800" y="89230"/>
                      <a:pt x="43600" y="91076"/>
                      <a:pt x="43600" y="91692"/>
                    </a:cubicBezTo>
                    <a:cubicBezTo>
                      <a:pt x="43200" y="92923"/>
                      <a:pt x="42400" y="93538"/>
                      <a:pt x="43200" y="93538"/>
                    </a:cubicBezTo>
                    <a:cubicBezTo>
                      <a:pt x="44400" y="93538"/>
                      <a:pt x="44400" y="93538"/>
                      <a:pt x="45600" y="92923"/>
                    </a:cubicBezTo>
                    <a:cubicBezTo>
                      <a:pt x="46000" y="92923"/>
                      <a:pt x="46400" y="94769"/>
                      <a:pt x="46400" y="95384"/>
                    </a:cubicBezTo>
                    <a:cubicBezTo>
                      <a:pt x="46400" y="95384"/>
                      <a:pt x="46400" y="96615"/>
                      <a:pt x="46800" y="96000"/>
                    </a:cubicBezTo>
                    <a:cubicBezTo>
                      <a:pt x="46800" y="96000"/>
                      <a:pt x="47600" y="96000"/>
                      <a:pt x="47600" y="96615"/>
                    </a:cubicBezTo>
                    <a:cubicBezTo>
                      <a:pt x="47600" y="97230"/>
                      <a:pt x="46800" y="97846"/>
                      <a:pt x="47200" y="98461"/>
                    </a:cubicBezTo>
                    <a:cubicBezTo>
                      <a:pt x="47600" y="99692"/>
                      <a:pt x="47200" y="101538"/>
                      <a:pt x="46800" y="102153"/>
                    </a:cubicBezTo>
                    <a:cubicBezTo>
                      <a:pt x="46400" y="103384"/>
                      <a:pt x="45600" y="104000"/>
                      <a:pt x="45200" y="104615"/>
                    </a:cubicBezTo>
                    <a:cubicBezTo>
                      <a:pt x="45200" y="105230"/>
                      <a:pt x="45200" y="108307"/>
                      <a:pt x="44800" y="107692"/>
                    </a:cubicBezTo>
                    <a:cubicBezTo>
                      <a:pt x="45200" y="108307"/>
                      <a:pt x="47600" y="106461"/>
                      <a:pt x="48000" y="107692"/>
                    </a:cubicBezTo>
                    <a:cubicBezTo>
                      <a:pt x="48000" y="107692"/>
                      <a:pt x="47200" y="108307"/>
                      <a:pt x="47600" y="109538"/>
                    </a:cubicBezTo>
                    <a:cubicBezTo>
                      <a:pt x="48000" y="110769"/>
                      <a:pt x="49200" y="110769"/>
                      <a:pt x="48800" y="111384"/>
                    </a:cubicBezTo>
                    <a:cubicBezTo>
                      <a:pt x="48800" y="112000"/>
                      <a:pt x="48400" y="113230"/>
                      <a:pt x="48400" y="113846"/>
                    </a:cubicBezTo>
                    <a:cubicBezTo>
                      <a:pt x="48800" y="114461"/>
                      <a:pt x="50000" y="113846"/>
                      <a:pt x="50000" y="114461"/>
                    </a:cubicBezTo>
                    <a:cubicBezTo>
                      <a:pt x="50000" y="114461"/>
                      <a:pt x="50000" y="115076"/>
                      <a:pt x="50000" y="115076"/>
                    </a:cubicBezTo>
                    <a:cubicBezTo>
                      <a:pt x="50000" y="116307"/>
                      <a:pt x="50400" y="115692"/>
                      <a:pt x="50800" y="115692"/>
                    </a:cubicBezTo>
                    <a:cubicBezTo>
                      <a:pt x="51200" y="115692"/>
                      <a:pt x="51600" y="115076"/>
                      <a:pt x="52000" y="115692"/>
                    </a:cubicBezTo>
                    <a:cubicBezTo>
                      <a:pt x="52400" y="115692"/>
                      <a:pt x="52800" y="116307"/>
                      <a:pt x="53200" y="116923"/>
                    </a:cubicBezTo>
                    <a:cubicBezTo>
                      <a:pt x="54000" y="117538"/>
                      <a:pt x="53600" y="115076"/>
                      <a:pt x="53600" y="114461"/>
                    </a:cubicBezTo>
                    <a:cubicBezTo>
                      <a:pt x="52800" y="112000"/>
                      <a:pt x="53600" y="113230"/>
                      <a:pt x="54400" y="112000"/>
                    </a:cubicBezTo>
                    <a:cubicBezTo>
                      <a:pt x="55200" y="111384"/>
                      <a:pt x="54800" y="112000"/>
                      <a:pt x="55600" y="112615"/>
                    </a:cubicBezTo>
                    <a:cubicBezTo>
                      <a:pt x="55600" y="112615"/>
                      <a:pt x="56400" y="112000"/>
                      <a:pt x="56400" y="112000"/>
                    </a:cubicBezTo>
                    <a:cubicBezTo>
                      <a:pt x="56400" y="112615"/>
                      <a:pt x="57200" y="111384"/>
                      <a:pt x="57200" y="112000"/>
                    </a:cubicBezTo>
                    <a:cubicBezTo>
                      <a:pt x="57600" y="112615"/>
                      <a:pt x="57600" y="113230"/>
                      <a:pt x="58400" y="112000"/>
                    </a:cubicBezTo>
                    <a:cubicBezTo>
                      <a:pt x="58800" y="111384"/>
                      <a:pt x="58800" y="112000"/>
                      <a:pt x="59200" y="111384"/>
                    </a:cubicBezTo>
                    <a:cubicBezTo>
                      <a:pt x="59600" y="110769"/>
                      <a:pt x="59600" y="109538"/>
                      <a:pt x="60400" y="109538"/>
                    </a:cubicBezTo>
                    <a:cubicBezTo>
                      <a:pt x="60800" y="109538"/>
                      <a:pt x="61200" y="110769"/>
                      <a:pt x="62000" y="110769"/>
                    </a:cubicBezTo>
                    <a:cubicBezTo>
                      <a:pt x="62000" y="110769"/>
                      <a:pt x="63600" y="111384"/>
                      <a:pt x="63600" y="111384"/>
                    </a:cubicBezTo>
                    <a:cubicBezTo>
                      <a:pt x="63600" y="112000"/>
                      <a:pt x="62800" y="112615"/>
                      <a:pt x="62800" y="113230"/>
                    </a:cubicBezTo>
                    <a:cubicBezTo>
                      <a:pt x="63200" y="113846"/>
                      <a:pt x="64000" y="114461"/>
                      <a:pt x="64400" y="115076"/>
                    </a:cubicBezTo>
                    <a:cubicBezTo>
                      <a:pt x="65200" y="115692"/>
                      <a:pt x="66800" y="116307"/>
                      <a:pt x="67200" y="114461"/>
                    </a:cubicBezTo>
                    <a:cubicBezTo>
                      <a:pt x="67200" y="114461"/>
                      <a:pt x="68000" y="115692"/>
                      <a:pt x="68000" y="115692"/>
                    </a:cubicBezTo>
                    <a:cubicBezTo>
                      <a:pt x="68400" y="116307"/>
                      <a:pt x="68800" y="115076"/>
                      <a:pt x="69600" y="115692"/>
                    </a:cubicBezTo>
                    <a:cubicBezTo>
                      <a:pt x="70000" y="116307"/>
                      <a:pt x="69200" y="116923"/>
                      <a:pt x="69200" y="117538"/>
                    </a:cubicBezTo>
                    <a:cubicBezTo>
                      <a:pt x="69200" y="118153"/>
                      <a:pt x="70000" y="119384"/>
                      <a:pt x="70000" y="120000"/>
                    </a:cubicBezTo>
                    <a:cubicBezTo>
                      <a:pt x="70400" y="120000"/>
                      <a:pt x="70800" y="119384"/>
                      <a:pt x="71200" y="119384"/>
                    </a:cubicBezTo>
                    <a:cubicBezTo>
                      <a:pt x="71200" y="118769"/>
                      <a:pt x="70000" y="118153"/>
                      <a:pt x="70400" y="117538"/>
                    </a:cubicBezTo>
                    <a:cubicBezTo>
                      <a:pt x="71200" y="115692"/>
                      <a:pt x="72000" y="115692"/>
                      <a:pt x="73200" y="115076"/>
                    </a:cubicBezTo>
                    <a:cubicBezTo>
                      <a:pt x="74000" y="114461"/>
                      <a:pt x="74800" y="114461"/>
                      <a:pt x="75600" y="114461"/>
                    </a:cubicBezTo>
                    <a:cubicBezTo>
                      <a:pt x="76000" y="114461"/>
                      <a:pt x="76000" y="113230"/>
                      <a:pt x="76400" y="113230"/>
                    </a:cubicBezTo>
                    <a:cubicBezTo>
                      <a:pt x="77200" y="113230"/>
                      <a:pt x="76800" y="112615"/>
                      <a:pt x="76800" y="112000"/>
                    </a:cubicBezTo>
                    <a:cubicBezTo>
                      <a:pt x="76800" y="112615"/>
                      <a:pt x="78400" y="112000"/>
                      <a:pt x="78400" y="112000"/>
                    </a:cubicBezTo>
                    <a:cubicBezTo>
                      <a:pt x="79200" y="111384"/>
                      <a:pt x="80000" y="112000"/>
                      <a:pt x="80800" y="112000"/>
                    </a:cubicBezTo>
                    <a:cubicBezTo>
                      <a:pt x="81600" y="112000"/>
                      <a:pt x="82000" y="111384"/>
                      <a:pt x="82800" y="110769"/>
                    </a:cubicBezTo>
                    <a:cubicBezTo>
                      <a:pt x="83200" y="110769"/>
                      <a:pt x="83200" y="108923"/>
                      <a:pt x="83600" y="108923"/>
                    </a:cubicBezTo>
                    <a:cubicBezTo>
                      <a:pt x="84400" y="108923"/>
                      <a:pt x="84800" y="108307"/>
                      <a:pt x="85200" y="107692"/>
                    </a:cubicBezTo>
                    <a:cubicBezTo>
                      <a:pt x="85600" y="107692"/>
                      <a:pt x="86000" y="107076"/>
                      <a:pt x="86000" y="106461"/>
                    </a:cubicBezTo>
                    <a:cubicBezTo>
                      <a:pt x="85600" y="106461"/>
                      <a:pt x="87200" y="105846"/>
                      <a:pt x="87200" y="105846"/>
                    </a:cubicBezTo>
                    <a:cubicBezTo>
                      <a:pt x="87600" y="105230"/>
                      <a:pt x="88000" y="104000"/>
                      <a:pt x="88400" y="103384"/>
                    </a:cubicBezTo>
                    <a:cubicBezTo>
                      <a:pt x="88800" y="102769"/>
                      <a:pt x="88800" y="102769"/>
                      <a:pt x="88800" y="102153"/>
                    </a:cubicBezTo>
                    <a:cubicBezTo>
                      <a:pt x="89200" y="100923"/>
                      <a:pt x="88400" y="101538"/>
                      <a:pt x="88400" y="100923"/>
                    </a:cubicBezTo>
                    <a:cubicBezTo>
                      <a:pt x="88400" y="100923"/>
                      <a:pt x="90400" y="100923"/>
                      <a:pt x="89200" y="99692"/>
                    </a:cubicBezTo>
                    <a:cubicBezTo>
                      <a:pt x="88800" y="99076"/>
                      <a:pt x="89200" y="99076"/>
                      <a:pt x="89600" y="99076"/>
                    </a:cubicBezTo>
                    <a:cubicBezTo>
                      <a:pt x="90000" y="99076"/>
                      <a:pt x="90000" y="98461"/>
                      <a:pt x="90400" y="97846"/>
                    </a:cubicBezTo>
                    <a:cubicBezTo>
                      <a:pt x="90800" y="97230"/>
                      <a:pt x="90800" y="96615"/>
                      <a:pt x="91200" y="96000"/>
                    </a:cubicBezTo>
                    <a:cubicBezTo>
                      <a:pt x="91200" y="96000"/>
                      <a:pt x="91200" y="94769"/>
                      <a:pt x="91200" y="94769"/>
                    </a:cubicBezTo>
                    <a:cubicBezTo>
                      <a:pt x="91600" y="94153"/>
                      <a:pt x="92000" y="94153"/>
                      <a:pt x="92400" y="93538"/>
                    </a:cubicBezTo>
                    <a:cubicBezTo>
                      <a:pt x="92800" y="92923"/>
                      <a:pt x="92400" y="92307"/>
                      <a:pt x="92400" y="92307"/>
                    </a:cubicBezTo>
                    <a:cubicBezTo>
                      <a:pt x="92400" y="91692"/>
                      <a:pt x="92800" y="91692"/>
                      <a:pt x="92800" y="91692"/>
                    </a:cubicBezTo>
                    <a:cubicBezTo>
                      <a:pt x="93200" y="91692"/>
                      <a:pt x="92800" y="90461"/>
                      <a:pt x="92800" y="90461"/>
                    </a:cubicBezTo>
                    <a:cubicBezTo>
                      <a:pt x="92800" y="90461"/>
                      <a:pt x="93600" y="91076"/>
                      <a:pt x="93600" y="90461"/>
                    </a:cubicBezTo>
                    <a:cubicBezTo>
                      <a:pt x="94400" y="89846"/>
                      <a:pt x="93600" y="89846"/>
                      <a:pt x="93200" y="89230"/>
                    </a:cubicBezTo>
                    <a:cubicBezTo>
                      <a:pt x="93200" y="89230"/>
                      <a:pt x="94400" y="88000"/>
                      <a:pt x="94400" y="88000"/>
                    </a:cubicBezTo>
                    <a:cubicBezTo>
                      <a:pt x="94000" y="89230"/>
                      <a:pt x="92800" y="87384"/>
                      <a:pt x="92400" y="86769"/>
                    </a:cubicBezTo>
                    <a:cubicBezTo>
                      <a:pt x="92400" y="86769"/>
                      <a:pt x="92000" y="87384"/>
                      <a:pt x="91600" y="87384"/>
                    </a:cubicBezTo>
                    <a:cubicBezTo>
                      <a:pt x="91200" y="88000"/>
                      <a:pt x="90800" y="86769"/>
                      <a:pt x="90400" y="87384"/>
                    </a:cubicBezTo>
                    <a:cubicBezTo>
                      <a:pt x="91200" y="86769"/>
                      <a:pt x="92000" y="86153"/>
                      <a:pt x="92400" y="85538"/>
                    </a:cubicBezTo>
                    <a:cubicBezTo>
                      <a:pt x="92800" y="84923"/>
                      <a:pt x="94000" y="84923"/>
                      <a:pt x="93200" y="83692"/>
                    </a:cubicBezTo>
                    <a:cubicBezTo>
                      <a:pt x="92400" y="83076"/>
                      <a:pt x="92000" y="82461"/>
                      <a:pt x="91200" y="81230"/>
                    </a:cubicBezTo>
                    <a:cubicBezTo>
                      <a:pt x="91200" y="80615"/>
                      <a:pt x="89200" y="81846"/>
                      <a:pt x="89200" y="80000"/>
                    </a:cubicBezTo>
                    <a:cubicBezTo>
                      <a:pt x="89200" y="81230"/>
                      <a:pt x="91200" y="81230"/>
                      <a:pt x="91600" y="81230"/>
                    </a:cubicBezTo>
                    <a:cubicBezTo>
                      <a:pt x="92000" y="81230"/>
                      <a:pt x="93200" y="83076"/>
                      <a:pt x="93600" y="81846"/>
                    </a:cubicBezTo>
                    <a:cubicBezTo>
                      <a:pt x="94000" y="80615"/>
                      <a:pt x="91600" y="79384"/>
                      <a:pt x="91600" y="78153"/>
                    </a:cubicBezTo>
                    <a:cubicBezTo>
                      <a:pt x="91200" y="76923"/>
                      <a:pt x="91200" y="74461"/>
                      <a:pt x="90400" y="73846"/>
                    </a:cubicBezTo>
                    <a:cubicBezTo>
                      <a:pt x="90000" y="72615"/>
                      <a:pt x="87600" y="72615"/>
                      <a:pt x="88400" y="70769"/>
                    </a:cubicBezTo>
                    <a:cubicBezTo>
                      <a:pt x="88800" y="69538"/>
                      <a:pt x="89200" y="68923"/>
                      <a:pt x="89600" y="68307"/>
                    </a:cubicBezTo>
                    <a:cubicBezTo>
                      <a:pt x="90400" y="67076"/>
                      <a:pt x="89600" y="67692"/>
                      <a:pt x="90000" y="67076"/>
                    </a:cubicBezTo>
                    <a:cubicBezTo>
                      <a:pt x="90000" y="66461"/>
                      <a:pt x="91200" y="67076"/>
                      <a:pt x="91200" y="67076"/>
                    </a:cubicBezTo>
                    <a:cubicBezTo>
                      <a:pt x="91600" y="66461"/>
                      <a:pt x="90800" y="65846"/>
                      <a:pt x="91600" y="65230"/>
                    </a:cubicBezTo>
                    <a:cubicBezTo>
                      <a:pt x="92400" y="65230"/>
                      <a:pt x="92800" y="64615"/>
                      <a:pt x="93200" y="64000"/>
                    </a:cubicBezTo>
                    <a:cubicBezTo>
                      <a:pt x="93600" y="64000"/>
                      <a:pt x="94000" y="64000"/>
                      <a:pt x="94000" y="64000"/>
                    </a:cubicBezTo>
                    <a:cubicBezTo>
                      <a:pt x="94400" y="64000"/>
                      <a:pt x="94000" y="64615"/>
                      <a:pt x="94400" y="64615"/>
                    </a:cubicBezTo>
                    <a:cubicBezTo>
                      <a:pt x="94800" y="65230"/>
                      <a:pt x="95200" y="63384"/>
                      <a:pt x="95200" y="62769"/>
                    </a:cubicBezTo>
                    <a:cubicBezTo>
                      <a:pt x="94400" y="61538"/>
                      <a:pt x="93600" y="62153"/>
                      <a:pt x="93200" y="62153"/>
                    </a:cubicBezTo>
                    <a:cubicBezTo>
                      <a:pt x="92400" y="62153"/>
                      <a:pt x="92000" y="60923"/>
                      <a:pt x="91200" y="61538"/>
                    </a:cubicBezTo>
                    <a:cubicBezTo>
                      <a:pt x="90800" y="61538"/>
                      <a:pt x="90400" y="62769"/>
                      <a:pt x="89600" y="62769"/>
                    </a:cubicBezTo>
                    <a:cubicBezTo>
                      <a:pt x="89200" y="63384"/>
                      <a:pt x="88400" y="63384"/>
                      <a:pt x="88000" y="62769"/>
                    </a:cubicBezTo>
                    <a:cubicBezTo>
                      <a:pt x="87600" y="62153"/>
                      <a:pt x="88400" y="60923"/>
                      <a:pt x="88000" y="60307"/>
                    </a:cubicBezTo>
                    <a:cubicBezTo>
                      <a:pt x="87200" y="59692"/>
                      <a:pt x="84000" y="59692"/>
                      <a:pt x="85200" y="56615"/>
                    </a:cubicBezTo>
                    <a:cubicBezTo>
                      <a:pt x="85600" y="56000"/>
                      <a:pt x="86000" y="56615"/>
                      <a:pt x="86800" y="56615"/>
                    </a:cubicBezTo>
                    <a:cubicBezTo>
                      <a:pt x="87200" y="56615"/>
                      <a:pt x="88000" y="56000"/>
                      <a:pt x="88400" y="55384"/>
                    </a:cubicBezTo>
                    <a:cubicBezTo>
                      <a:pt x="89200" y="53538"/>
                      <a:pt x="90400" y="52307"/>
                      <a:pt x="91600" y="51076"/>
                    </a:cubicBezTo>
                    <a:cubicBezTo>
                      <a:pt x="92000" y="49846"/>
                      <a:pt x="92400" y="49846"/>
                      <a:pt x="93200" y="49846"/>
                    </a:cubicBezTo>
                    <a:cubicBezTo>
                      <a:pt x="93200" y="50461"/>
                      <a:pt x="94400" y="50461"/>
                      <a:pt x="94400" y="51076"/>
                    </a:cubicBezTo>
                    <a:cubicBezTo>
                      <a:pt x="94000" y="51692"/>
                      <a:pt x="94000" y="52923"/>
                      <a:pt x="93600" y="53538"/>
                    </a:cubicBezTo>
                    <a:cubicBezTo>
                      <a:pt x="93200" y="53538"/>
                      <a:pt x="92400" y="54153"/>
                      <a:pt x="92400" y="54769"/>
                    </a:cubicBezTo>
                    <a:cubicBezTo>
                      <a:pt x="92400" y="55384"/>
                      <a:pt x="93600" y="55384"/>
                      <a:pt x="93600" y="55384"/>
                    </a:cubicBezTo>
                    <a:cubicBezTo>
                      <a:pt x="93600" y="55384"/>
                      <a:pt x="92000" y="57230"/>
                      <a:pt x="92400" y="57230"/>
                    </a:cubicBezTo>
                    <a:cubicBezTo>
                      <a:pt x="92800" y="57846"/>
                      <a:pt x="94800" y="54769"/>
                      <a:pt x="95200" y="54769"/>
                    </a:cubicBezTo>
                    <a:cubicBezTo>
                      <a:pt x="96000" y="54153"/>
                      <a:pt x="96800" y="53538"/>
                      <a:pt x="97600" y="53538"/>
                    </a:cubicBezTo>
                    <a:cubicBezTo>
                      <a:pt x="98400" y="53538"/>
                      <a:pt x="98400" y="53538"/>
                      <a:pt x="98800" y="52307"/>
                    </a:cubicBezTo>
                    <a:cubicBezTo>
                      <a:pt x="99600" y="51692"/>
                      <a:pt x="100800" y="51076"/>
                      <a:pt x="101600" y="49846"/>
                    </a:cubicBezTo>
                    <a:cubicBezTo>
                      <a:pt x="102000" y="49230"/>
                      <a:pt x="102800" y="47384"/>
                      <a:pt x="103600" y="47384"/>
                    </a:cubicBezTo>
                    <a:cubicBezTo>
                      <a:pt x="104000" y="46769"/>
                      <a:pt x="106400" y="49230"/>
                      <a:pt x="106400" y="47384"/>
                    </a:cubicBezTo>
                    <a:cubicBezTo>
                      <a:pt x="106400" y="46769"/>
                      <a:pt x="106000" y="46153"/>
                      <a:pt x="106400" y="45538"/>
                    </a:cubicBezTo>
                    <a:cubicBezTo>
                      <a:pt x="106800" y="45538"/>
                      <a:pt x="107200" y="45538"/>
                      <a:pt x="107600" y="45538"/>
                    </a:cubicBezTo>
                    <a:cubicBezTo>
                      <a:pt x="108400" y="45538"/>
                      <a:pt x="108000" y="44923"/>
                      <a:pt x="108400" y="44307"/>
                    </a:cubicBezTo>
                    <a:cubicBezTo>
                      <a:pt x="109200" y="43692"/>
                      <a:pt x="109600" y="44307"/>
                      <a:pt x="109600" y="43076"/>
                    </a:cubicBezTo>
                    <a:cubicBezTo>
                      <a:pt x="109600" y="41230"/>
                      <a:pt x="110800" y="43076"/>
                      <a:pt x="111200" y="43692"/>
                    </a:cubicBezTo>
                    <a:cubicBezTo>
                      <a:pt x="111200" y="42461"/>
                      <a:pt x="112400" y="42461"/>
                      <a:pt x="112400" y="41230"/>
                    </a:cubicBezTo>
                    <a:cubicBezTo>
                      <a:pt x="112400" y="40000"/>
                      <a:pt x="112800" y="38153"/>
                      <a:pt x="112400" y="36923"/>
                    </a:cubicBezTo>
                    <a:cubicBezTo>
                      <a:pt x="111600" y="35076"/>
                      <a:pt x="112000" y="35692"/>
                      <a:pt x="112800" y="34461"/>
                    </a:cubicBezTo>
                    <a:cubicBezTo>
                      <a:pt x="113600" y="33846"/>
                      <a:pt x="114000" y="33230"/>
                      <a:pt x="114800" y="33846"/>
                    </a:cubicBezTo>
                    <a:cubicBezTo>
                      <a:pt x="116000" y="34461"/>
                      <a:pt x="116000" y="34461"/>
                      <a:pt x="116400" y="32615"/>
                    </a:cubicBezTo>
                    <a:cubicBezTo>
                      <a:pt x="116800" y="31384"/>
                      <a:pt x="117600" y="30769"/>
                      <a:pt x="118000" y="28923"/>
                    </a:cubicBezTo>
                    <a:cubicBezTo>
                      <a:pt x="118000" y="27692"/>
                      <a:pt x="118400" y="26461"/>
                      <a:pt x="119200" y="25230"/>
                    </a:cubicBezTo>
                    <a:cubicBezTo>
                      <a:pt x="120000" y="24000"/>
                      <a:pt x="119200" y="24000"/>
                      <a:pt x="119200" y="2276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8" name="Shape 2593">
                <a:extLst>
                  <a:ext uri="{FF2B5EF4-FFF2-40B4-BE49-F238E27FC236}">
                    <a16:creationId xmlns:a16="http://schemas.microsoft.com/office/drawing/2014/main" id="{2A1806D8-B691-415E-0C67-F81297521140}"/>
                  </a:ext>
                  <a:ext uri="{C183D7F6-B498-43B3-948B-1728B52AA6E4}">
                    <adec:decorative xmlns:adec="http://schemas.microsoft.com/office/drawing/2017/decorative" val="1"/>
                  </a:ext>
                </a:extLst>
              </p:cNvPr>
              <p:cNvSpPr/>
              <p:nvPr/>
            </p:nvSpPr>
            <p:spPr>
              <a:xfrm>
                <a:off x="9222573" y="3274047"/>
                <a:ext cx="543517" cy="250395"/>
              </a:xfrm>
              <a:custGeom>
                <a:avLst/>
                <a:gdLst/>
                <a:ahLst/>
                <a:cxnLst/>
                <a:rect l="0" t="0" r="0" b="0"/>
                <a:pathLst>
                  <a:path w="120000" h="120000" extrusionOk="0">
                    <a:moveTo>
                      <a:pt x="0" y="33529"/>
                    </a:moveTo>
                    <a:cubicBezTo>
                      <a:pt x="764" y="40588"/>
                      <a:pt x="2292" y="44117"/>
                      <a:pt x="5350" y="45882"/>
                    </a:cubicBezTo>
                    <a:cubicBezTo>
                      <a:pt x="6878" y="47647"/>
                      <a:pt x="7643" y="49411"/>
                      <a:pt x="9171" y="51176"/>
                    </a:cubicBezTo>
                    <a:cubicBezTo>
                      <a:pt x="9936" y="54705"/>
                      <a:pt x="10700" y="60000"/>
                      <a:pt x="11464" y="63529"/>
                    </a:cubicBezTo>
                    <a:cubicBezTo>
                      <a:pt x="12229" y="65294"/>
                      <a:pt x="11464" y="65294"/>
                      <a:pt x="11464" y="67058"/>
                    </a:cubicBezTo>
                    <a:cubicBezTo>
                      <a:pt x="10700" y="67058"/>
                      <a:pt x="11464" y="68823"/>
                      <a:pt x="11464" y="70588"/>
                    </a:cubicBezTo>
                    <a:cubicBezTo>
                      <a:pt x="10700" y="75882"/>
                      <a:pt x="9936" y="75882"/>
                      <a:pt x="12229" y="79411"/>
                    </a:cubicBezTo>
                    <a:cubicBezTo>
                      <a:pt x="15286" y="81176"/>
                      <a:pt x="18343" y="79411"/>
                      <a:pt x="21401" y="82941"/>
                    </a:cubicBezTo>
                    <a:cubicBezTo>
                      <a:pt x="22929" y="86470"/>
                      <a:pt x="25987" y="91764"/>
                      <a:pt x="27515" y="95294"/>
                    </a:cubicBezTo>
                    <a:cubicBezTo>
                      <a:pt x="28280" y="97058"/>
                      <a:pt x="29044" y="100588"/>
                      <a:pt x="29808" y="104117"/>
                    </a:cubicBezTo>
                    <a:cubicBezTo>
                      <a:pt x="30573" y="107647"/>
                      <a:pt x="32866" y="105882"/>
                      <a:pt x="33630" y="105882"/>
                    </a:cubicBezTo>
                    <a:cubicBezTo>
                      <a:pt x="36687" y="105882"/>
                      <a:pt x="39745" y="105882"/>
                      <a:pt x="42802" y="105882"/>
                    </a:cubicBezTo>
                    <a:cubicBezTo>
                      <a:pt x="44331" y="105882"/>
                      <a:pt x="47388" y="105882"/>
                      <a:pt x="48917" y="107647"/>
                    </a:cubicBezTo>
                    <a:cubicBezTo>
                      <a:pt x="50445" y="109411"/>
                      <a:pt x="51210" y="112941"/>
                      <a:pt x="52738" y="112941"/>
                    </a:cubicBezTo>
                    <a:cubicBezTo>
                      <a:pt x="54267" y="114705"/>
                      <a:pt x="56560" y="116470"/>
                      <a:pt x="58089" y="116470"/>
                    </a:cubicBezTo>
                    <a:cubicBezTo>
                      <a:pt x="59617" y="114705"/>
                      <a:pt x="61146" y="120000"/>
                      <a:pt x="61910" y="118235"/>
                    </a:cubicBezTo>
                    <a:cubicBezTo>
                      <a:pt x="64968" y="114705"/>
                      <a:pt x="67261" y="111176"/>
                      <a:pt x="71082" y="109411"/>
                    </a:cubicBezTo>
                    <a:cubicBezTo>
                      <a:pt x="74140" y="109411"/>
                      <a:pt x="78726" y="111176"/>
                      <a:pt x="81019" y="107647"/>
                    </a:cubicBezTo>
                    <a:cubicBezTo>
                      <a:pt x="83312" y="104117"/>
                      <a:pt x="84076" y="98823"/>
                      <a:pt x="86369" y="97058"/>
                    </a:cubicBezTo>
                    <a:cubicBezTo>
                      <a:pt x="88662" y="95294"/>
                      <a:pt x="88662" y="93529"/>
                      <a:pt x="87133" y="90000"/>
                    </a:cubicBezTo>
                    <a:cubicBezTo>
                      <a:pt x="86369" y="88235"/>
                      <a:pt x="86369" y="84705"/>
                      <a:pt x="87898" y="82941"/>
                    </a:cubicBezTo>
                    <a:cubicBezTo>
                      <a:pt x="90191" y="77647"/>
                      <a:pt x="93248" y="88235"/>
                      <a:pt x="96305" y="81176"/>
                    </a:cubicBezTo>
                    <a:cubicBezTo>
                      <a:pt x="97070" y="79411"/>
                      <a:pt x="97834" y="77647"/>
                      <a:pt x="99363" y="77647"/>
                    </a:cubicBezTo>
                    <a:cubicBezTo>
                      <a:pt x="101656" y="75882"/>
                      <a:pt x="102420" y="77647"/>
                      <a:pt x="104713" y="74117"/>
                    </a:cubicBezTo>
                    <a:cubicBezTo>
                      <a:pt x="105477" y="72352"/>
                      <a:pt x="105477" y="67058"/>
                      <a:pt x="106242" y="67058"/>
                    </a:cubicBezTo>
                    <a:cubicBezTo>
                      <a:pt x="107770" y="65294"/>
                      <a:pt x="108535" y="65294"/>
                      <a:pt x="109299" y="65294"/>
                    </a:cubicBezTo>
                    <a:cubicBezTo>
                      <a:pt x="112356" y="63529"/>
                      <a:pt x="114649" y="61764"/>
                      <a:pt x="117707" y="63529"/>
                    </a:cubicBezTo>
                    <a:cubicBezTo>
                      <a:pt x="120000" y="63529"/>
                      <a:pt x="115414" y="51176"/>
                      <a:pt x="114649" y="51176"/>
                    </a:cubicBezTo>
                    <a:cubicBezTo>
                      <a:pt x="113885" y="49411"/>
                      <a:pt x="112356" y="47647"/>
                      <a:pt x="110828" y="49411"/>
                    </a:cubicBezTo>
                    <a:cubicBezTo>
                      <a:pt x="109299" y="49411"/>
                      <a:pt x="109299" y="52941"/>
                      <a:pt x="107770" y="51176"/>
                    </a:cubicBezTo>
                    <a:cubicBezTo>
                      <a:pt x="107006" y="49411"/>
                      <a:pt x="104713" y="47647"/>
                      <a:pt x="103949" y="49411"/>
                    </a:cubicBezTo>
                    <a:cubicBezTo>
                      <a:pt x="103184" y="52941"/>
                      <a:pt x="102420" y="51176"/>
                      <a:pt x="102420" y="47647"/>
                    </a:cubicBezTo>
                    <a:cubicBezTo>
                      <a:pt x="102420" y="44117"/>
                      <a:pt x="104713" y="37058"/>
                      <a:pt x="104713" y="33529"/>
                    </a:cubicBezTo>
                    <a:cubicBezTo>
                      <a:pt x="105477" y="30000"/>
                      <a:pt x="107770" y="24705"/>
                      <a:pt x="104713" y="24705"/>
                    </a:cubicBezTo>
                    <a:cubicBezTo>
                      <a:pt x="102420" y="24705"/>
                      <a:pt x="102420" y="26470"/>
                      <a:pt x="100127" y="24705"/>
                    </a:cubicBezTo>
                    <a:cubicBezTo>
                      <a:pt x="97834" y="22941"/>
                      <a:pt x="97070" y="22941"/>
                      <a:pt x="94777" y="26470"/>
                    </a:cubicBezTo>
                    <a:cubicBezTo>
                      <a:pt x="92484" y="30000"/>
                      <a:pt x="89426" y="31764"/>
                      <a:pt x="87133" y="33529"/>
                    </a:cubicBezTo>
                    <a:cubicBezTo>
                      <a:pt x="83312" y="35294"/>
                      <a:pt x="81783" y="33529"/>
                      <a:pt x="78726" y="33529"/>
                    </a:cubicBezTo>
                    <a:cubicBezTo>
                      <a:pt x="77197" y="31764"/>
                      <a:pt x="76433" y="31764"/>
                      <a:pt x="74904" y="30000"/>
                    </a:cubicBezTo>
                    <a:cubicBezTo>
                      <a:pt x="74140" y="30000"/>
                      <a:pt x="73375" y="26470"/>
                      <a:pt x="71847" y="26470"/>
                    </a:cubicBezTo>
                    <a:cubicBezTo>
                      <a:pt x="68789" y="24705"/>
                      <a:pt x="67261" y="21176"/>
                      <a:pt x="63439" y="19411"/>
                    </a:cubicBezTo>
                    <a:cubicBezTo>
                      <a:pt x="61910" y="19411"/>
                      <a:pt x="60382" y="21176"/>
                      <a:pt x="58853" y="22941"/>
                    </a:cubicBezTo>
                    <a:cubicBezTo>
                      <a:pt x="57324" y="24705"/>
                      <a:pt x="55796" y="22941"/>
                      <a:pt x="54267" y="21176"/>
                    </a:cubicBezTo>
                    <a:cubicBezTo>
                      <a:pt x="52738" y="19411"/>
                      <a:pt x="51974" y="19411"/>
                      <a:pt x="51974" y="14117"/>
                    </a:cubicBezTo>
                    <a:cubicBezTo>
                      <a:pt x="51210" y="10588"/>
                      <a:pt x="51210" y="10588"/>
                      <a:pt x="48917" y="8823"/>
                    </a:cubicBezTo>
                    <a:cubicBezTo>
                      <a:pt x="47388" y="7058"/>
                      <a:pt x="45859" y="5294"/>
                      <a:pt x="44331" y="5294"/>
                    </a:cubicBezTo>
                    <a:cubicBezTo>
                      <a:pt x="42802" y="5294"/>
                      <a:pt x="40509" y="0"/>
                      <a:pt x="39745" y="1764"/>
                    </a:cubicBezTo>
                    <a:cubicBezTo>
                      <a:pt x="38216" y="1764"/>
                      <a:pt x="35159" y="8823"/>
                      <a:pt x="34394" y="12352"/>
                    </a:cubicBezTo>
                    <a:cubicBezTo>
                      <a:pt x="34394" y="15882"/>
                      <a:pt x="36687" y="19411"/>
                      <a:pt x="35923" y="22941"/>
                    </a:cubicBezTo>
                    <a:cubicBezTo>
                      <a:pt x="35159" y="26470"/>
                      <a:pt x="32866" y="30000"/>
                      <a:pt x="31337" y="26470"/>
                    </a:cubicBezTo>
                    <a:cubicBezTo>
                      <a:pt x="29808" y="26470"/>
                      <a:pt x="29044" y="24705"/>
                      <a:pt x="28280" y="24705"/>
                    </a:cubicBezTo>
                    <a:cubicBezTo>
                      <a:pt x="27515" y="24705"/>
                      <a:pt x="26751" y="24705"/>
                      <a:pt x="25987" y="24705"/>
                    </a:cubicBezTo>
                    <a:cubicBezTo>
                      <a:pt x="23694" y="22941"/>
                      <a:pt x="23694" y="19411"/>
                      <a:pt x="21401" y="17647"/>
                    </a:cubicBezTo>
                    <a:cubicBezTo>
                      <a:pt x="19872" y="15882"/>
                      <a:pt x="17579" y="14117"/>
                      <a:pt x="16050" y="15882"/>
                    </a:cubicBezTo>
                    <a:cubicBezTo>
                      <a:pt x="13757" y="17647"/>
                      <a:pt x="12229" y="21176"/>
                      <a:pt x="9936" y="22941"/>
                    </a:cubicBezTo>
                    <a:cubicBezTo>
                      <a:pt x="8407" y="24705"/>
                      <a:pt x="6878" y="28235"/>
                      <a:pt x="5350" y="30000"/>
                    </a:cubicBezTo>
                    <a:cubicBezTo>
                      <a:pt x="3057" y="30000"/>
                      <a:pt x="1528" y="33529"/>
                      <a:pt x="0" y="3352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39" name="Shape 2594">
                <a:extLst>
                  <a:ext uri="{FF2B5EF4-FFF2-40B4-BE49-F238E27FC236}">
                    <a16:creationId xmlns:a16="http://schemas.microsoft.com/office/drawing/2014/main" id="{85BF5143-40E5-5699-6ABB-50B17789F780}"/>
                  </a:ext>
                  <a:ext uri="{C183D7F6-B498-43B3-948B-1728B52AA6E4}">
                    <adec:decorative xmlns:adec="http://schemas.microsoft.com/office/drawing/2017/decorative" val="1"/>
                  </a:ext>
                </a:extLst>
              </p:cNvPr>
              <p:cNvSpPr/>
              <p:nvPr/>
            </p:nvSpPr>
            <p:spPr>
              <a:xfrm>
                <a:off x="7913405" y="2793286"/>
                <a:ext cx="217406" cy="396880"/>
              </a:xfrm>
              <a:custGeom>
                <a:avLst/>
                <a:gdLst/>
                <a:ahLst/>
                <a:cxnLst/>
                <a:rect l="0" t="0" r="0" b="0"/>
                <a:pathLst>
                  <a:path w="120000" h="120000" extrusionOk="0">
                    <a:moveTo>
                      <a:pt x="116190" y="27777"/>
                    </a:moveTo>
                    <a:cubicBezTo>
                      <a:pt x="114285" y="26666"/>
                      <a:pt x="118095" y="24444"/>
                      <a:pt x="116190" y="22222"/>
                    </a:cubicBezTo>
                    <a:cubicBezTo>
                      <a:pt x="114285" y="20000"/>
                      <a:pt x="116190" y="20000"/>
                      <a:pt x="116190" y="17777"/>
                    </a:cubicBezTo>
                    <a:cubicBezTo>
                      <a:pt x="116190" y="16666"/>
                      <a:pt x="114285" y="15555"/>
                      <a:pt x="114285" y="14444"/>
                    </a:cubicBezTo>
                    <a:cubicBezTo>
                      <a:pt x="112380" y="13333"/>
                      <a:pt x="114285" y="13333"/>
                      <a:pt x="114285" y="12222"/>
                    </a:cubicBezTo>
                    <a:cubicBezTo>
                      <a:pt x="112380" y="10000"/>
                      <a:pt x="112380" y="8888"/>
                      <a:pt x="108571" y="7777"/>
                    </a:cubicBezTo>
                    <a:cubicBezTo>
                      <a:pt x="104761" y="6666"/>
                      <a:pt x="100952" y="6666"/>
                      <a:pt x="97142" y="5555"/>
                    </a:cubicBezTo>
                    <a:cubicBezTo>
                      <a:pt x="93333" y="3333"/>
                      <a:pt x="89523" y="0"/>
                      <a:pt x="83809" y="1111"/>
                    </a:cubicBezTo>
                    <a:cubicBezTo>
                      <a:pt x="81904" y="1111"/>
                      <a:pt x="83809" y="4444"/>
                      <a:pt x="83809" y="5555"/>
                    </a:cubicBezTo>
                    <a:cubicBezTo>
                      <a:pt x="81904" y="8888"/>
                      <a:pt x="70476" y="6666"/>
                      <a:pt x="64761" y="5555"/>
                    </a:cubicBezTo>
                    <a:cubicBezTo>
                      <a:pt x="64761" y="7777"/>
                      <a:pt x="64761" y="8888"/>
                      <a:pt x="64761" y="11111"/>
                    </a:cubicBezTo>
                    <a:cubicBezTo>
                      <a:pt x="62857" y="11111"/>
                      <a:pt x="59047" y="10000"/>
                      <a:pt x="55238" y="11111"/>
                    </a:cubicBezTo>
                    <a:cubicBezTo>
                      <a:pt x="53333" y="11111"/>
                      <a:pt x="53333" y="12222"/>
                      <a:pt x="51428" y="13333"/>
                    </a:cubicBezTo>
                    <a:cubicBezTo>
                      <a:pt x="51428" y="14444"/>
                      <a:pt x="47619" y="15555"/>
                      <a:pt x="47619" y="16666"/>
                    </a:cubicBezTo>
                    <a:cubicBezTo>
                      <a:pt x="45714" y="17777"/>
                      <a:pt x="49523" y="20000"/>
                      <a:pt x="47619" y="20000"/>
                    </a:cubicBezTo>
                    <a:cubicBezTo>
                      <a:pt x="47619" y="21111"/>
                      <a:pt x="45714" y="21111"/>
                      <a:pt x="45714" y="22222"/>
                    </a:cubicBezTo>
                    <a:cubicBezTo>
                      <a:pt x="41904" y="23333"/>
                      <a:pt x="38095" y="25555"/>
                      <a:pt x="38095" y="27777"/>
                    </a:cubicBezTo>
                    <a:cubicBezTo>
                      <a:pt x="38095" y="30000"/>
                      <a:pt x="34285" y="27777"/>
                      <a:pt x="32380" y="30000"/>
                    </a:cubicBezTo>
                    <a:cubicBezTo>
                      <a:pt x="32380" y="32222"/>
                      <a:pt x="32380" y="34444"/>
                      <a:pt x="30476" y="36666"/>
                    </a:cubicBezTo>
                    <a:cubicBezTo>
                      <a:pt x="30476" y="38888"/>
                      <a:pt x="24761" y="40000"/>
                      <a:pt x="24761" y="42222"/>
                    </a:cubicBezTo>
                    <a:cubicBezTo>
                      <a:pt x="24761" y="43333"/>
                      <a:pt x="30476" y="45555"/>
                      <a:pt x="28571" y="46666"/>
                    </a:cubicBezTo>
                    <a:cubicBezTo>
                      <a:pt x="24761" y="48888"/>
                      <a:pt x="20952" y="47777"/>
                      <a:pt x="17142" y="48888"/>
                    </a:cubicBezTo>
                    <a:cubicBezTo>
                      <a:pt x="11428" y="50000"/>
                      <a:pt x="9523" y="53333"/>
                      <a:pt x="9523" y="56666"/>
                    </a:cubicBezTo>
                    <a:cubicBezTo>
                      <a:pt x="11428" y="58888"/>
                      <a:pt x="11428" y="61111"/>
                      <a:pt x="11428" y="63333"/>
                    </a:cubicBezTo>
                    <a:cubicBezTo>
                      <a:pt x="11428" y="66666"/>
                      <a:pt x="7619" y="67777"/>
                      <a:pt x="15238" y="70000"/>
                    </a:cubicBezTo>
                    <a:cubicBezTo>
                      <a:pt x="19047" y="72222"/>
                      <a:pt x="17142" y="73333"/>
                      <a:pt x="13333" y="74444"/>
                    </a:cubicBezTo>
                    <a:cubicBezTo>
                      <a:pt x="11428" y="75555"/>
                      <a:pt x="15238" y="80000"/>
                      <a:pt x="13333" y="82222"/>
                    </a:cubicBezTo>
                    <a:cubicBezTo>
                      <a:pt x="13333" y="84444"/>
                      <a:pt x="7619" y="84444"/>
                      <a:pt x="7619" y="86666"/>
                    </a:cubicBezTo>
                    <a:cubicBezTo>
                      <a:pt x="7619" y="87777"/>
                      <a:pt x="7619" y="92222"/>
                      <a:pt x="5714" y="92222"/>
                    </a:cubicBezTo>
                    <a:cubicBezTo>
                      <a:pt x="5714" y="92222"/>
                      <a:pt x="1904" y="91111"/>
                      <a:pt x="0" y="91111"/>
                    </a:cubicBezTo>
                    <a:cubicBezTo>
                      <a:pt x="0" y="95555"/>
                      <a:pt x="7619" y="96666"/>
                      <a:pt x="7619" y="100000"/>
                    </a:cubicBezTo>
                    <a:cubicBezTo>
                      <a:pt x="5714" y="101111"/>
                      <a:pt x="11428" y="106666"/>
                      <a:pt x="13333" y="107777"/>
                    </a:cubicBezTo>
                    <a:cubicBezTo>
                      <a:pt x="17142" y="110000"/>
                      <a:pt x="15238" y="111111"/>
                      <a:pt x="15238" y="113333"/>
                    </a:cubicBezTo>
                    <a:cubicBezTo>
                      <a:pt x="15238" y="114444"/>
                      <a:pt x="19047" y="116666"/>
                      <a:pt x="19047" y="118888"/>
                    </a:cubicBezTo>
                    <a:cubicBezTo>
                      <a:pt x="17142" y="120000"/>
                      <a:pt x="24761" y="118888"/>
                      <a:pt x="26666" y="120000"/>
                    </a:cubicBezTo>
                    <a:cubicBezTo>
                      <a:pt x="30476" y="120000"/>
                      <a:pt x="28571" y="118888"/>
                      <a:pt x="28571" y="116666"/>
                    </a:cubicBezTo>
                    <a:cubicBezTo>
                      <a:pt x="28571" y="111111"/>
                      <a:pt x="43809" y="115555"/>
                      <a:pt x="45714" y="112222"/>
                    </a:cubicBezTo>
                    <a:cubicBezTo>
                      <a:pt x="47619" y="108888"/>
                      <a:pt x="49523" y="105555"/>
                      <a:pt x="51428" y="102222"/>
                    </a:cubicBezTo>
                    <a:cubicBezTo>
                      <a:pt x="51428" y="100000"/>
                      <a:pt x="51428" y="97777"/>
                      <a:pt x="49523" y="96666"/>
                    </a:cubicBezTo>
                    <a:cubicBezTo>
                      <a:pt x="47619" y="94444"/>
                      <a:pt x="49523" y="94444"/>
                      <a:pt x="53333" y="93333"/>
                    </a:cubicBezTo>
                    <a:cubicBezTo>
                      <a:pt x="55238" y="93333"/>
                      <a:pt x="60952" y="92222"/>
                      <a:pt x="60952" y="91111"/>
                    </a:cubicBezTo>
                    <a:cubicBezTo>
                      <a:pt x="60952" y="91111"/>
                      <a:pt x="60952" y="90000"/>
                      <a:pt x="60952" y="90000"/>
                    </a:cubicBezTo>
                    <a:cubicBezTo>
                      <a:pt x="62857" y="90000"/>
                      <a:pt x="66666" y="90000"/>
                      <a:pt x="66666" y="88888"/>
                    </a:cubicBezTo>
                    <a:cubicBezTo>
                      <a:pt x="66666" y="87777"/>
                      <a:pt x="64761" y="87777"/>
                      <a:pt x="64761" y="86666"/>
                    </a:cubicBezTo>
                    <a:cubicBezTo>
                      <a:pt x="66666" y="86666"/>
                      <a:pt x="68571" y="85555"/>
                      <a:pt x="68571" y="85555"/>
                    </a:cubicBezTo>
                    <a:cubicBezTo>
                      <a:pt x="72380" y="83333"/>
                      <a:pt x="70476" y="82222"/>
                      <a:pt x="66666" y="81111"/>
                    </a:cubicBezTo>
                    <a:cubicBezTo>
                      <a:pt x="62857" y="78888"/>
                      <a:pt x="55238" y="77777"/>
                      <a:pt x="55238" y="73333"/>
                    </a:cubicBezTo>
                    <a:cubicBezTo>
                      <a:pt x="55238" y="71111"/>
                      <a:pt x="55238" y="68888"/>
                      <a:pt x="57142" y="66666"/>
                    </a:cubicBezTo>
                    <a:cubicBezTo>
                      <a:pt x="59047" y="64444"/>
                      <a:pt x="59047" y="64444"/>
                      <a:pt x="57142" y="62222"/>
                    </a:cubicBezTo>
                    <a:cubicBezTo>
                      <a:pt x="55238" y="62222"/>
                      <a:pt x="62857" y="58888"/>
                      <a:pt x="62857" y="58888"/>
                    </a:cubicBezTo>
                    <a:cubicBezTo>
                      <a:pt x="66666" y="56666"/>
                      <a:pt x="68571" y="54444"/>
                      <a:pt x="74285" y="53333"/>
                    </a:cubicBezTo>
                    <a:cubicBezTo>
                      <a:pt x="80000" y="52222"/>
                      <a:pt x="89523" y="48888"/>
                      <a:pt x="93333" y="45555"/>
                    </a:cubicBezTo>
                    <a:cubicBezTo>
                      <a:pt x="97142" y="42222"/>
                      <a:pt x="87619" y="40000"/>
                      <a:pt x="95238" y="38888"/>
                    </a:cubicBezTo>
                    <a:cubicBezTo>
                      <a:pt x="99047" y="37777"/>
                      <a:pt x="97142" y="37777"/>
                      <a:pt x="95238" y="35555"/>
                    </a:cubicBezTo>
                    <a:cubicBezTo>
                      <a:pt x="95238" y="34444"/>
                      <a:pt x="100952" y="33333"/>
                      <a:pt x="102857" y="33333"/>
                    </a:cubicBezTo>
                    <a:cubicBezTo>
                      <a:pt x="106666" y="31111"/>
                      <a:pt x="108571" y="30000"/>
                      <a:pt x="110476" y="32222"/>
                    </a:cubicBezTo>
                    <a:cubicBezTo>
                      <a:pt x="112380" y="32222"/>
                      <a:pt x="114285" y="31111"/>
                      <a:pt x="114285" y="31111"/>
                    </a:cubicBezTo>
                    <a:cubicBezTo>
                      <a:pt x="116190" y="31111"/>
                      <a:pt x="118095" y="31111"/>
                      <a:pt x="120000" y="31111"/>
                    </a:cubicBezTo>
                    <a:cubicBezTo>
                      <a:pt x="120000" y="30000"/>
                      <a:pt x="118095" y="30000"/>
                      <a:pt x="116190" y="27777"/>
                    </a:cubicBezTo>
                    <a:cubicBezTo>
                      <a:pt x="114285" y="26666"/>
                      <a:pt x="116190" y="28888"/>
                      <a:pt x="116190" y="2777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0" name="Shape 2595">
                <a:extLst>
                  <a:ext uri="{FF2B5EF4-FFF2-40B4-BE49-F238E27FC236}">
                    <a16:creationId xmlns:a16="http://schemas.microsoft.com/office/drawing/2014/main" id="{88D3A426-4CBD-695D-E666-A2E0F5C686F2}"/>
                  </a:ext>
                  <a:ext uri="{C183D7F6-B498-43B3-948B-1728B52AA6E4}">
                    <adec:decorative xmlns:adec="http://schemas.microsoft.com/office/drawing/2017/decorative" val="1"/>
                  </a:ext>
                </a:extLst>
              </p:cNvPr>
              <p:cNvSpPr/>
              <p:nvPr/>
            </p:nvSpPr>
            <p:spPr>
              <a:xfrm>
                <a:off x="8072916" y="2763238"/>
                <a:ext cx="186686" cy="309240"/>
              </a:xfrm>
              <a:custGeom>
                <a:avLst/>
                <a:gdLst/>
                <a:ahLst/>
                <a:cxnLst/>
                <a:rect l="0" t="0" r="0" b="0"/>
                <a:pathLst>
                  <a:path w="120000" h="120000" extrusionOk="0">
                    <a:moveTo>
                      <a:pt x="117777" y="84285"/>
                    </a:moveTo>
                    <a:cubicBezTo>
                      <a:pt x="115555" y="81428"/>
                      <a:pt x="108888" y="80000"/>
                      <a:pt x="104444" y="78571"/>
                    </a:cubicBezTo>
                    <a:cubicBezTo>
                      <a:pt x="97777" y="75714"/>
                      <a:pt x="106666" y="75714"/>
                      <a:pt x="108888" y="72857"/>
                    </a:cubicBezTo>
                    <a:cubicBezTo>
                      <a:pt x="108888" y="72857"/>
                      <a:pt x="100000" y="64285"/>
                      <a:pt x="97777" y="62857"/>
                    </a:cubicBezTo>
                    <a:cubicBezTo>
                      <a:pt x="97777" y="62857"/>
                      <a:pt x="102222" y="61428"/>
                      <a:pt x="102222" y="61428"/>
                    </a:cubicBezTo>
                    <a:cubicBezTo>
                      <a:pt x="102222" y="60000"/>
                      <a:pt x="97777" y="55714"/>
                      <a:pt x="97777" y="54285"/>
                    </a:cubicBezTo>
                    <a:cubicBezTo>
                      <a:pt x="97777" y="52857"/>
                      <a:pt x="100000" y="52857"/>
                      <a:pt x="100000" y="51428"/>
                    </a:cubicBezTo>
                    <a:cubicBezTo>
                      <a:pt x="102222" y="50000"/>
                      <a:pt x="97777" y="47142"/>
                      <a:pt x="97777" y="45714"/>
                    </a:cubicBezTo>
                    <a:cubicBezTo>
                      <a:pt x="93333" y="42857"/>
                      <a:pt x="88888" y="40000"/>
                      <a:pt x="93333" y="37142"/>
                    </a:cubicBezTo>
                    <a:cubicBezTo>
                      <a:pt x="95555" y="35714"/>
                      <a:pt x="100000" y="34285"/>
                      <a:pt x="100000" y="32857"/>
                    </a:cubicBezTo>
                    <a:cubicBezTo>
                      <a:pt x="102222" y="30000"/>
                      <a:pt x="97777" y="28571"/>
                      <a:pt x="97777" y="27142"/>
                    </a:cubicBezTo>
                    <a:cubicBezTo>
                      <a:pt x="95555" y="25714"/>
                      <a:pt x="80000" y="21428"/>
                      <a:pt x="84444" y="18571"/>
                    </a:cubicBezTo>
                    <a:cubicBezTo>
                      <a:pt x="84444" y="18571"/>
                      <a:pt x="88888" y="17142"/>
                      <a:pt x="88888" y="17142"/>
                    </a:cubicBezTo>
                    <a:cubicBezTo>
                      <a:pt x="88888" y="17142"/>
                      <a:pt x="82222" y="14285"/>
                      <a:pt x="86666" y="14285"/>
                    </a:cubicBezTo>
                    <a:cubicBezTo>
                      <a:pt x="93333" y="14285"/>
                      <a:pt x="97777" y="7142"/>
                      <a:pt x="91111" y="4285"/>
                    </a:cubicBezTo>
                    <a:cubicBezTo>
                      <a:pt x="88888" y="2857"/>
                      <a:pt x="84444" y="2857"/>
                      <a:pt x="82222" y="1428"/>
                    </a:cubicBezTo>
                    <a:cubicBezTo>
                      <a:pt x="80000" y="0"/>
                      <a:pt x="77777" y="0"/>
                      <a:pt x="75555" y="0"/>
                    </a:cubicBezTo>
                    <a:cubicBezTo>
                      <a:pt x="71111" y="1428"/>
                      <a:pt x="68888" y="0"/>
                      <a:pt x="64444" y="1428"/>
                    </a:cubicBezTo>
                    <a:cubicBezTo>
                      <a:pt x="62222" y="2857"/>
                      <a:pt x="57777" y="5714"/>
                      <a:pt x="55555" y="7142"/>
                    </a:cubicBezTo>
                    <a:cubicBezTo>
                      <a:pt x="55555" y="8571"/>
                      <a:pt x="55555" y="14285"/>
                      <a:pt x="53333" y="14285"/>
                    </a:cubicBezTo>
                    <a:cubicBezTo>
                      <a:pt x="51111" y="15714"/>
                      <a:pt x="48888" y="17142"/>
                      <a:pt x="46666" y="18571"/>
                    </a:cubicBezTo>
                    <a:cubicBezTo>
                      <a:pt x="44444" y="18571"/>
                      <a:pt x="40000" y="15714"/>
                      <a:pt x="37777" y="15714"/>
                    </a:cubicBezTo>
                    <a:cubicBezTo>
                      <a:pt x="35555" y="15714"/>
                      <a:pt x="33333" y="17142"/>
                      <a:pt x="31111" y="17142"/>
                    </a:cubicBezTo>
                    <a:cubicBezTo>
                      <a:pt x="24444" y="18571"/>
                      <a:pt x="20000" y="17142"/>
                      <a:pt x="15555" y="14285"/>
                    </a:cubicBezTo>
                    <a:cubicBezTo>
                      <a:pt x="15555" y="12857"/>
                      <a:pt x="11111" y="10000"/>
                      <a:pt x="8888" y="10000"/>
                    </a:cubicBezTo>
                    <a:cubicBezTo>
                      <a:pt x="6666" y="10000"/>
                      <a:pt x="2222" y="12857"/>
                      <a:pt x="0" y="12857"/>
                    </a:cubicBezTo>
                    <a:cubicBezTo>
                      <a:pt x="4444" y="15714"/>
                      <a:pt x="11111" y="18571"/>
                      <a:pt x="17777" y="20000"/>
                    </a:cubicBezTo>
                    <a:cubicBezTo>
                      <a:pt x="20000" y="20000"/>
                      <a:pt x="24444" y="21428"/>
                      <a:pt x="26666" y="22857"/>
                    </a:cubicBezTo>
                    <a:cubicBezTo>
                      <a:pt x="28888" y="24285"/>
                      <a:pt x="28888" y="25714"/>
                      <a:pt x="31111" y="27142"/>
                    </a:cubicBezTo>
                    <a:cubicBezTo>
                      <a:pt x="31111" y="28571"/>
                      <a:pt x="28888" y="28571"/>
                      <a:pt x="31111" y="30000"/>
                    </a:cubicBezTo>
                    <a:cubicBezTo>
                      <a:pt x="31111" y="31428"/>
                      <a:pt x="35555" y="32857"/>
                      <a:pt x="33333" y="34285"/>
                    </a:cubicBezTo>
                    <a:cubicBezTo>
                      <a:pt x="33333" y="35714"/>
                      <a:pt x="31111" y="37142"/>
                      <a:pt x="33333" y="38571"/>
                    </a:cubicBezTo>
                    <a:cubicBezTo>
                      <a:pt x="33333" y="38571"/>
                      <a:pt x="35555" y="41428"/>
                      <a:pt x="35555" y="41428"/>
                    </a:cubicBezTo>
                    <a:cubicBezTo>
                      <a:pt x="33333" y="42857"/>
                      <a:pt x="33333" y="45714"/>
                      <a:pt x="33333" y="47142"/>
                    </a:cubicBezTo>
                    <a:cubicBezTo>
                      <a:pt x="33333" y="47142"/>
                      <a:pt x="37777" y="51428"/>
                      <a:pt x="37777" y="51428"/>
                    </a:cubicBezTo>
                    <a:cubicBezTo>
                      <a:pt x="40000" y="52857"/>
                      <a:pt x="44444" y="54285"/>
                      <a:pt x="46666" y="54285"/>
                    </a:cubicBezTo>
                    <a:cubicBezTo>
                      <a:pt x="48888" y="55714"/>
                      <a:pt x="48888" y="57142"/>
                      <a:pt x="48888" y="58571"/>
                    </a:cubicBezTo>
                    <a:cubicBezTo>
                      <a:pt x="48888" y="60000"/>
                      <a:pt x="51111" y="61428"/>
                      <a:pt x="51111" y="62857"/>
                    </a:cubicBezTo>
                    <a:cubicBezTo>
                      <a:pt x="51111" y="64285"/>
                      <a:pt x="46666" y="62857"/>
                      <a:pt x="44444" y="62857"/>
                    </a:cubicBezTo>
                    <a:cubicBezTo>
                      <a:pt x="42222" y="62857"/>
                      <a:pt x="35555" y="68571"/>
                      <a:pt x="35555" y="70000"/>
                    </a:cubicBezTo>
                    <a:cubicBezTo>
                      <a:pt x="33333" y="71428"/>
                      <a:pt x="31111" y="71428"/>
                      <a:pt x="28888" y="72857"/>
                    </a:cubicBezTo>
                    <a:cubicBezTo>
                      <a:pt x="26666" y="74285"/>
                      <a:pt x="24444" y="75714"/>
                      <a:pt x="22222" y="77142"/>
                    </a:cubicBezTo>
                    <a:cubicBezTo>
                      <a:pt x="20000" y="77142"/>
                      <a:pt x="8888" y="82857"/>
                      <a:pt x="8888" y="81428"/>
                    </a:cubicBezTo>
                    <a:cubicBezTo>
                      <a:pt x="8888" y="84285"/>
                      <a:pt x="4444" y="85714"/>
                      <a:pt x="4444" y="88571"/>
                    </a:cubicBezTo>
                    <a:cubicBezTo>
                      <a:pt x="6666" y="91428"/>
                      <a:pt x="4444" y="95714"/>
                      <a:pt x="8888" y="95714"/>
                    </a:cubicBezTo>
                    <a:cubicBezTo>
                      <a:pt x="11111" y="95714"/>
                      <a:pt x="8888" y="102857"/>
                      <a:pt x="8888" y="104285"/>
                    </a:cubicBezTo>
                    <a:cubicBezTo>
                      <a:pt x="8888" y="107142"/>
                      <a:pt x="4444" y="110000"/>
                      <a:pt x="8888" y="111428"/>
                    </a:cubicBezTo>
                    <a:cubicBezTo>
                      <a:pt x="8888" y="111428"/>
                      <a:pt x="17777" y="112857"/>
                      <a:pt x="15555" y="114285"/>
                    </a:cubicBezTo>
                    <a:cubicBezTo>
                      <a:pt x="15555" y="114285"/>
                      <a:pt x="11111" y="115714"/>
                      <a:pt x="11111" y="115714"/>
                    </a:cubicBezTo>
                    <a:cubicBezTo>
                      <a:pt x="15555" y="115714"/>
                      <a:pt x="15555" y="112857"/>
                      <a:pt x="17777" y="112857"/>
                    </a:cubicBezTo>
                    <a:cubicBezTo>
                      <a:pt x="22222" y="111428"/>
                      <a:pt x="17777" y="118571"/>
                      <a:pt x="17777" y="118571"/>
                    </a:cubicBezTo>
                    <a:cubicBezTo>
                      <a:pt x="17777" y="118571"/>
                      <a:pt x="24444" y="114285"/>
                      <a:pt x="24444" y="114285"/>
                    </a:cubicBezTo>
                    <a:cubicBezTo>
                      <a:pt x="26666" y="112857"/>
                      <a:pt x="24444" y="118571"/>
                      <a:pt x="24444" y="118571"/>
                    </a:cubicBezTo>
                    <a:cubicBezTo>
                      <a:pt x="31111" y="120000"/>
                      <a:pt x="44444" y="115714"/>
                      <a:pt x="51111" y="114285"/>
                    </a:cubicBezTo>
                    <a:cubicBezTo>
                      <a:pt x="60000" y="112857"/>
                      <a:pt x="68888" y="112857"/>
                      <a:pt x="80000" y="111428"/>
                    </a:cubicBezTo>
                    <a:cubicBezTo>
                      <a:pt x="86666" y="105714"/>
                      <a:pt x="95555" y="101428"/>
                      <a:pt x="102222" y="97142"/>
                    </a:cubicBezTo>
                    <a:cubicBezTo>
                      <a:pt x="106666" y="94285"/>
                      <a:pt x="120000" y="88571"/>
                      <a:pt x="117777" y="84285"/>
                    </a:cubicBezTo>
                    <a:cubicBezTo>
                      <a:pt x="115555" y="81428"/>
                      <a:pt x="120000" y="88571"/>
                      <a:pt x="117777" y="8428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1" name="Shape 2596">
                <a:extLst>
                  <a:ext uri="{FF2B5EF4-FFF2-40B4-BE49-F238E27FC236}">
                    <a16:creationId xmlns:a16="http://schemas.microsoft.com/office/drawing/2014/main" id="{3B0EC4AB-B76A-FF1C-9AD8-071463B84FBC}"/>
                  </a:ext>
                  <a:ext uri="{C183D7F6-B498-43B3-948B-1728B52AA6E4}">
                    <adec:decorative xmlns:adec="http://schemas.microsoft.com/office/drawing/2017/decorative" val="1"/>
                  </a:ext>
                </a:extLst>
              </p:cNvPr>
              <p:cNvSpPr/>
              <p:nvPr/>
            </p:nvSpPr>
            <p:spPr>
              <a:xfrm>
                <a:off x="7805883" y="2726930"/>
                <a:ext cx="443085" cy="393123"/>
              </a:xfrm>
              <a:custGeom>
                <a:avLst/>
                <a:gdLst/>
                <a:ahLst/>
                <a:cxnLst/>
                <a:rect l="0" t="0" r="0" b="0"/>
                <a:pathLst>
                  <a:path w="120000" h="120000" extrusionOk="0">
                    <a:moveTo>
                      <a:pt x="31875" y="113271"/>
                    </a:moveTo>
                    <a:cubicBezTo>
                      <a:pt x="31875" y="113271"/>
                      <a:pt x="32812" y="109906"/>
                      <a:pt x="32812" y="108785"/>
                    </a:cubicBezTo>
                    <a:cubicBezTo>
                      <a:pt x="32812" y="106542"/>
                      <a:pt x="33750" y="105420"/>
                      <a:pt x="35625" y="104299"/>
                    </a:cubicBezTo>
                    <a:cubicBezTo>
                      <a:pt x="37500" y="102056"/>
                      <a:pt x="35625" y="98691"/>
                      <a:pt x="35625" y="97570"/>
                    </a:cubicBezTo>
                    <a:cubicBezTo>
                      <a:pt x="35625" y="94205"/>
                      <a:pt x="39375" y="94205"/>
                      <a:pt x="36562" y="91962"/>
                    </a:cubicBezTo>
                    <a:cubicBezTo>
                      <a:pt x="34687" y="89719"/>
                      <a:pt x="33750" y="89719"/>
                      <a:pt x="34687" y="86355"/>
                    </a:cubicBezTo>
                    <a:cubicBezTo>
                      <a:pt x="35625" y="84112"/>
                      <a:pt x="34687" y="81869"/>
                      <a:pt x="34687" y="79626"/>
                    </a:cubicBezTo>
                    <a:cubicBezTo>
                      <a:pt x="33750" y="76261"/>
                      <a:pt x="32812" y="72897"/>
                      <a:pt x="35625" y="70654"/>
                    </a:cubicBezTo>
                    <a:cubicBezTo>
                      <a:pt x="36562" y="69532"/>
                      <a:pt x="38437" y="69532"/>
                      <a:pt x="39375" y="68411"/>
                    </a:cubicBezTo>
                    <a:cubicBezTo>
                      <a:pt x="40312" y="68411"/>
                      <a:pt x="41250" y="69532"/>
                      <a:pt x="42187" y="68411"/>
                    </a:cubicBezTo>
                    <a:cubicBezTo>
                      <a:pt x="43125" y="66168"/>
                      <a:pt x="42187" y="65046"/>
                      <a:pt x="41250" y="63925"/>
                    </a:cubicBezTo>
                    <a:cubicBezTo>
                      <a:pt x="41250" y="61682"/>
                      <a:pt x="43125" y="60560"/>
                      <a:pt x="44062" y="58317"/>
                    </a:cubicBezTo>
                    <a:cubicBezTo>
                      <a:pt x="44062" y="57196"/>
                      <a:pt x="45000" y="53831"/>
                      <a:pt x="45000" y="51588"/>
                    </a:cubicBezTo>
                    <a:cubicBezTo>
                      <a:pt x="45000" y="49345"/>
                      <a:pt x="48750" y="49345"/>
                      <a:pt x="47812" y="48224"/>
                    </a:cubicBezTo>
                    <a:cubicBezTo>
                      <a:pt x="47812" y="45981"/>
                      <a:pt x="49687" y="44859"/>
                      <a:pt x="50625" y="42616"/>
                    </a:cubicBezTo>
                    <a:cubicBezTo>
                      <a:pt x="52500" y="40373"/>
                      <a:pt x="52500" y="41495"/>
                      <a:pt x="52500" y="38130"/>
                    </a:cubicBezTo>
                    <a:cubicBezTo>
                      <a:pt x="51562" y="37009"/>
                      <a:pt x="55312" y="31401"/>
                      <a:pt x="56250" y="31401"/>
                    </a:cubicBezTo>
                    <a:cubicBezTo>
                      <a:pt x="57187" y="30280"/>
                      <a:pt x="60000" y="31401"/>
                      <a:pt x="60937" y="31401"/>
                    </a:cubicBezTo>
                    <a:cubicBezTo>
                      <a:pt x="60937" y="29158"/>
                      <a:pt x="60937" y="28037"/>
                      <a:pt x="60937" y="25794"/>
                    </a:cubicBezTo>
                    <a:cubicBezTo>
                      <a:pt x="63750" y="26915"/>
                      <a:pt x="65625" y="26915"/>
                      <a:pt x="67500" y="28037"/>
                    </a:cubicBezTo>
                    <a:cubicBezTo>
                      <a:pt x="71250" y="28037"/>
                      <a:pt x="69375" y="23551"/>
                      <a:pt x="70312" y="21308"/>
                    </a:cubicBezTo>
                    <a:cubicBezTo>
                      <a:pt x="70312" y="21308"/>
                      <a:pt x="72187" y="21308"/>
                      <a:pt x="73125" y="21308"/>
                    </a:cubicBezTo>
                    <a:cubicBezTo>
                      <a:pt x="74062" y="20186"/>
                      <a:pt x="75937" y="17943"/>
                      <a:pt x="76875" y="20186"/>
                    </a:cubicBezTo>
                    <a:cubicBezTo>
                      <a:pt x="78750" y="21308"/>
                      <a:pt x="78750" y="23551"/>
                      <a:pt x="80625" y="24672"/>
                    </a:cubicBezTo>
                    <a:cubicBezTo>
                      <a:pt x="81562" y="24672"/>
                      <a:pt x="83437" y="24672"/>
                      <a:pt x="84375" y="24672"/>
                    </a:cubicBezTo>
                    <a:cubicBezTo>
                      <a:pt x="85312" y="24672"/>
                      <a:pt x="86250" y="23551"/>
                      <a:pt x="88125" y="23551"/>
                    </a:cubicBezTo>
                    <a:cubicBezTo>
                      <a:pt x="89062" y="23551"/>
                      <a:pt x="90000" y="25794"/>
                      <a:pt x="91875" y="25794"/>
                    </a:cubicBezTo>
                    <a:cubicBezTo>
                      <a:pt x="91875" y="24672"/>
                      <a:pt x="95625" y="22429"/>
                      <a:pt x="95625" y="22429"/>
                    </a:cubicBezTo>
                    <a:cubicBezTo>
                      <a:pt x="95625" y="19065"/>
                      <a:pt x="95625" y="17943"/>
                      <a:pt x="96562" y="15700"/>
                    </a:cubicBezTo>
                    <a:cubicBezTo>
                      <a:pt x="97500" y="14579"/>
                      <a:pt x="99375" y="12336"/>
                      <a:pt x="100312" y="12336"/>
                    </a:cubicBezTo>
                    <a:cubicBezTo>
                      <a:pt x="101250" y="12336"/>
                      <a:pt x="102187" y="12336"/>
                      <a:pt x="103125" y="12336"/>
                    </a:cubicBezTo>
                    <a:cubicBezTo>
                      <a:pt x="104062" y="12336"/>
                      <a:pt x="104062" y="11214"/>
                      <a:pt x="105000" y="11214"/>
                    </a:cubicBezTo>
                    <a:cubicBezTo>
                      <a:pt x="105937" y="11214"/>
                      <a:pt x="107812" y="13457"/>
                      <a:pt x="108750" y="13457"/>
                    </a:cubicBezTo>
                    <a:cubicBezTo>
                      <a:pt x="110625" y="14579"/>
                      <a:pt x="111562" y="15700"/>
                      <a:pt x="111562" y="19065"/>
                    </a:cubicBezTo>
                    <a:cubicBezTo>
                      <a:pt x="113437" y="19065"/>
                      <a:pt x="118125" y="15700"/>
                      <a:pt x="116250" y="13457"/>
                    </a:cubicBezTo>
                    <a:cubicBezTo>
                      <a:pt x="118125" y="14579"/>
                      <a:pt x="113437" y="14579"/>
                      <a:pt x="112500" y="14579"/>
                    </a:cubicBezTo>
                    <a:cubicBezTo>
                      <a:pt x="117187" y="13457"/>
                      <a:pt x="110625" y="10093"/>
                      <a:pt x="109687" y="11214"/>
                    </a:cubicBezTo>
                    <a:cubicBezTo>
                      <a:pt x="110625" y="10093"/>
                      <a:pt x="111562" y="11214"/>
                      <a:pt x="111562" y="11214"/>
                    </a:cubicBezTo>
                    <a:cubicBezTo>
                      <a:pt x="113437" y="11214"/>
                      <a:pt x="115312" y="11214"/>
                      <a:pt x="116250" y="10093"/>
                    </a:cubicBezTo>
                    <a:cubicBezTo>
                      <a:pt x="117187" y="10093"/>
                      <a:pt x="120000" y="7850"/>
                      <a:pt x="119062" y="6728"/>
                    </a:cubicBezTo>
                    <a:cubicBezTo>
                      <a:pt x="117187" y="5607"/>
                      <a:pt x="114375" y="4485"/>
                      <a:pt x="111562" y="3364"/>
                    </a:cubicBezTo>
                    <a:cubicBezTo>
                      <a:pt x="110625" y="2242"/>
                      <a:pt x="109687" y="4485"/>
                      <a:pt x="108750" y="5607"/>
                    </a:cubicBezTo>
                    <a:cubicBezTo>
                      <a:pt x="108750" y="5607"/>
                      <a:pt x="106875" y="8971"/>
                      <a:pt x="106875" y="7850"/>
                    </a:cubicBezTo>
                    <a:cubicBezTo>
                      <a:pt x="106875" y="7850"/>
                      <a:pt x="106875" y="6728"/>
                      <a:pt x="106875" y="5607"/>
                    </a:cubicBezTo>
                    <a:cubicBezTo>
                      <a:pt x="106875" y="5607"/>
                      <a:pt x="105000" y="5607"/>
                      <a:pt x="105000" y="5607"/>
                    </a:cubicBezTo>
                    <a:cubicBezTo>
                      <a:pt x="105937" y="4485"/>
                      <a:pt x="107812" y="5607"/>
                      <a:pt x="107812" y="4485"/>
                    </a:cubicBezTo>
                    <a:cubicBezTo>
                      <a:pt x="107812" y="4485"/>
                      <a:pt x="105000" y="4485"/>
                      <a:pt x="105000" y="4485"/>
                    </a:cubicBezTo>
                    <a:cubicBezTo>
                      <a:pt x="105000" y="3364"/>
                      <a:pt x="108750" y="3364"/>
                      <a:pt x="108750" y="2242"/>
                    </a:cubicBezTo>
                    <a:cubicBezTo>
                      <a:pt x="107812" y="1121"/>
                      <a:pt x="102187" y="0"/>
                      <a:pt x="103125" y="2242"/>
                    </a:cubicBezTo>
                    <a:cubicBezTo>
                      <a:pt x="104062" y="3364"/>
                      <a:pt x="104062" y="3364"/>
                      <a:pt x="103125" y="4485"/>
                    </a:cubicBezTo>
                    <a:cubicBezTo>
                      <a:pt x="102187" y="5607"/>
                      <a:pt x="100312" y="7850"/>
                      <a:pt x="99375" y="7850"/>
                    </a:cubicBezTo>
                    <a:cubicBezTo>
                      <a:pt x="98437" y="7850"/>
                      <a:pt x="99375" y="3364"/>
                      <a:pt x="99375" y="3364"/>
                    </a:cubicBezTo>
                    <a:cubicBezTo>
                      <a:pt x="99375" y="2242"/>
                      <a:pt x="94687" y="10093"/>
                      <a:pt x="93750" y="10093"/>
                    </a:cubicBezTo>
                    <a:cubicBezTo>
                      <a:pt x="90937" y="10093"/>
                      <a:pt x="93750" y="5607"/>
                      <a:pt x="94687" y="4485"/>
                    </a:cubicBezTo>
                    <a:cubicBezTo>
                      <a:pt x="95625" y="4485"/>
                      <a:pt x="96562" y="2242"/>
                      <a:pt x="96562" y="2242"/>
                    </a:cubicBezTo>
                    <a:cubicBezTo>
                      <a:pt x="95625" y="1121"/>
                      <a:pt x="93750" y="0"/>
                      <a:pt x="93750" y="1121"/>
                    </a:cubicBezTo>
                    <a:cubicBezTo>
                      <a:pt x="93750" y="1121"/>
                      <a:pt x="94687" y="2242"/>
                      <a:pt x="94687" y="2242"/>
                    </a:cubicBezTo>
                    <a:cubicBezTo>
                      <a:pt x="94687" y="2242"/>
                      <a:pt x="92812" y="2242"/>
                      <a:pt x="91875" y="2242"/>
                    </a:cubicBezTo>
                    <a:cubicBezTo>
                      <a:pt x="90937" y="3364"/>
                      <a:pt x="91875" y="2242"/>
                      <a:pt x="90937" y="1121"/>
                    </a:cubicBezTo>
                    <a:cubicBezTo>
                      <a:pt x="90937" y="1121"/>
                      <a:pt x="89062" y="3364"/>
                      <a:pt x="89062" y="3364"/>
                    </a:cubicBezTo>
                    <a:cubicBezTo>
                      <a:pt x="89062" y="4485"/>
                      <a:pt x="90937" y="5607"/>
                      <a:pt x="90000" y="5607"/>
                    </a:cubicBezTo>
                    <a:cubicBezTo>
                      <a:pt x="89062" y="5607"/>
                      <a:pt x="89062" y="5607"/>
                      <a:pt x="89062" y="5607"/>
                    </a:cubicBezTo>
                    <a:cubicBezTo>
                      <a:pt x="88125" y="5607"/>
                      <a:pt x="88125" y="6728"/>
                      <a:pt x="88125" y="7850"/>
                    </a:cubicBezTo>
                    <a:cubicBezTo>
                      <a:pt x="89062" y="5607"/>
                      <a:pt x="85312" y="6728"/>
                      <a:pt x="85312" y="6728"/>
                    </a:cubicBezTo>
                    <a:cubicBezTo>
                      <a:pt x="85312" y="6728"/>
                      <a:pt x="87187" y="5607"/>
                      <a:pt x="87187" y="4485"/>
                    </a:cubicBezTo>
                    <a:cubicBezTo>
                      <a:pt x="87187" y="5607"/>
                      <a:pt x="83437" y="6728"/>
                      <a:pt x="82500" y="6728"/>
                    </a:cubicBezTo>
                    <a:cubicBezTo>
                      <a:pt x="81562" y="6728"/>
                      <a:pt x="85312" y="10093"/>
                      <a:pt x="85312" y="10093"/>
                    </a:cubicBezTo>
                    <a:cubicBezTo>
                      <a:pt x="85312" y="10093"/>
                      <a:pt x="84375" y="12336"/>
                      <a:pt x="84375" y="12336"/>
                    </a:cubicBezTo>
                    <a:cubicBezTo>
                      <a:pt x="84375" y="12336"/>
                      <a:pt x="81562" y="8971"/>
                      <a:pt x="81562" y="8971"/>
                    </a:cubicBezTo>
                    <a:cubicBezTo>
                      <a:pt x="81562" y="8971"/>
                      <a:pt x="79687" y="12336"/>
                      <a:pt x="79687" y="8971"/>
                    </a:cubicBezTo>
                    <a:cubicBezTo>
                      <a:pt x="78750" y="7850"/>
                      <a:pt x="75937" y="10093"/>
                      <a:pt x="75000" y="8971"/>
                    </a:cubicBezTo>
                    <a:cubicBezTo>
                      <a:pt x="75937" y="10093"/>
                      <a:pt x="78750" y="10093"/>
                      <a:pt x="78750" y="11214"/>
                    </a:cubicBezTo>
                    <a:cubicBezTo>
                      <a:pt x="78750" y="11214"/>
                      <a:pt x="77812" y="11214"/>
                      <a:pt x="77812" y="12336"/>
                    </a:cubicBezTo>
                    <a:cubicBezTo>
                      <a:pt x="77812" y="13457"/>
                      <a:pt x="78750" y="13457"/>
                      <a:pt x="78750" y="14579"/>
                    </a:cubicBezTo>
                    <a:cubicBezTo>
                      <a:pt x="78750" y="14579"/>
                      <a:pt x="75937" y="13457"/>
                      <a:pt x="75937" y="12336"/>
                    </a:cubicBezTo>
                    <a:cubicBezTo>
                      <a:pt x="75000" y="12336"/>
                      <a:pt x="75000" y="13457"/>
                      <a:pt x="75000" y="14579"/>
                    </a:cubicBezTo>
                    <a:cubicBezTo>
                      <a:pt x="74062" y="14579"/>
                      <a:pt x="74062" y="13457"/>
                      <a:pt x="74062" y="12336"/>
                    </a:cubicBezTo>
                    <a:cubicBezTo>
                      <a:pt x="74062" y="12336"/>
                      <a:pt x="72187" y="14579"/>
                      <a:pt x="72187" y="14579"/>
                    </a:cubicBezTo>
                    <a:cubicBezTo>
                      <a:pt x="71250" y="15700"/>
                      <a:pt x="73125" y="15700"/>
                      <a:pt x="73125" y="16822"/>
                    </a:cubicBezTo>
                    <a:cubicBezTo>
                      <a:pt x="73125" y="16822"/>
                      <a:pt x="71250" y="16822"/>
                      <a:pt x="71250" y="16822"/>
                    </a:cubicBezTo>
                    <a:cubicBezTo>
                      <a:pt x="70312" y="15700"/>
                      <a:pt x="71250" y="14579"/>
                      <a:pt x="71250" y="13457"/>
                    </a:cubicBezTo>
                    <a:cubicBezTo>
                      <a:pt x="71250" y="13457"/>
                      <a:pt x="68437" y="15700"/>
                      <a:pt x="68437" y="15700"/>
                    </a:cubicBezTo>
                    <a:cubicBezTo>
                      <a:pt x="68437" y="15700"/>
                      <a:pt x="68437" y="15700"/>
                      <a:pt x="69375" y="15700"/>
                    </a:cubicBezTo>
                    <a:cubicBezTo>
                      <a:pt x="68437" y="15700"/>
                      <a:pt x="67500" y="17943"/>
                      <a:pt x="67500" y="17943"/>
                    </a:cubicBezTo>
                    <a:cubicBezTo>
                      <a:pt x="66562" y="16822"/>
                      <a:pt x="68437" y="15700"/>
                      <a:pt x="67500" y="15700"/>
                    </a:cubicBezTo>
                    <a:cubicBezTo>
                      <a:pt x="66562" y="14579"/>
                      <a:pt x="65625" y="14579"/>
                      <a:pt x="65625" y="13457"/>
                    </a:cubicBezTo>
                    <a:cubicBezTo>
                      <a:pt x="65625" y="13457"/>
                      <a:pt x="67500" y="13457"/>
                      <a:pt x="67500" y="13457"/>
                    </a:cubicBezTo>
                    <a:cubicBezTo>
                      <a:pt x="67500" y="12336"/>
                      <a:pt x="64687" y="11214"/>
                      <a:pt x="63750" y="11214"/>
                    </a:cubicBezTo>
                    <a:cubicBezTo>
                      <a:pt x="63750" y="12336"/>
                      <a:pt x="64687" y="14579"/>
                      <a:pt x="64687" y="14579"/>
                    </a:cubicBezTo>
                    <a:cubicBezTo>
                      <a:pt x="64687" y="14579"/>
                      <a:pt x="60937" y="15700"/>
                      <a:pt x="61875" y="15700"/>
                    </a:cubicBezTo>
                    <a:cubicBezTo>
                      <a:pt x="61875" y="15700"/>
                      <a:pt x="63750" y="15700"/>
                      <a:pt x="63750" y="15700"/>
                    </a:cubicBezTo>
                    <a:cubicBezTo>
                      <a:pt x="63750" y="15700"/>
                      <a:pt x="62812" y="15700"/>
                      <a:pt x="62812" y="15700"/>
                    </a:cubicBezTo>
                    <a:cubicBezTo>
                      <a:pt x="63750" y="17943"/>
                      <a:pt x="65625" y="15700"/>
                      <a:pt x="64687" y="15700"/>
                    </a:cubicBezTo>
                    <a:cubicBezTo>
                      <a:pt x="65625" y="16822"/>
                      <a:pt x="64687" y="17943"/>
                      <a:pt x="64687" y="17943"/>
                    </a:cubicBezTo>
                    <a:cubicBezTo>
                      <a:pt x="64687" y="19065"/>
                      <a:pt x="62812" y="16822"/>
                      <a:pt x="62812" y="16822"/>
                    </a:cubicBezTo>
                    <a:cubicBezTo>
                      <a:pt x="61875" y="16822"/>
                      <a:pt x="61875" y="15700"/>
                      <a:pt x="60937" y="15700"/>
                    </a:cubicBezTo>
                    <a:cubicBezTo>
                      <a:pt x="60937" y="15700"/>
                      <a:pt x="60000" y="17943"/>
                      <a:pt x="59062" y="16822"/>
                    </a:cubicBezTo>
                    <a:cubicBezTo>
                      <a:pt x="59062" y="15700"/>
                      <a:pt x="56250" y="17943"/>
                      <a:pt x="56250" y="17943"/>
                    </a:cubicBezTo>
                    <a:cubicBezTo>
                      <a:pt x="56250" y="17943"/>
                      <a:pt x="56250" y="21308"/>
                      <a:pt x="56250" y="21308"/>
                    </a:cubicBezTo>
                    <a:cubicBezTo>
                      <a:pt x="56250" y="22429"/>
                      <a:pt x="57187" y="19065"/>
                      <a:pt x="58125" y="20186"/>
                    </a:cubicBezTo>
                    <a:cubicBezTo>
                      <a:pt x="58125" y="20186"/>
                      <a:pt x="60000" y="21308"/>
                      <a:pt x="60000" y="20186"/>
                    </a:cubicBezTo>
                    <a:cubicBezTo>
                      <a:pt x="60000" y="21308"/>
                      <a:pt x="59062" y="21308"/>
                      <a:pt x="59062" y="22429"/>
                    </a:cubicBezTo>
                    <a:cubicBezTo>
                      <a:pt x="58125" y="22429"/>
                      <a:pt x="59062" y="24672"/>
                      <a:pt x="58125" y="24672"/>
                    </a:cubicBezTo>
                    <a:cubicBezTo>
                      <a:pt x="58125" y="25794"/>
                      <a:pt x="57187" y="23551"/>
                      <a:pt x="57187" y="23551"/>
                    </a:cubicBezTo>
                    <a:cubicBezTo>
                      <a:pt x="56250" y="23551"/>
                      <a:pt x="56250" y="25794"/>
                      <a:pt x="55312" y="25794"/>
                    </a:cubicBezTo>
                    <a:cubicBezTo>
                      <a:pt x="55312" y="25794"/>
                      <a:pt x="55312" y="23551"/>
                      <a:pt x="55312" y="23551"/>
                    </a:cubicBezTo>
                    <a:cubicBezTo>
                      <a:pt x="54375" y="23551"/>
                      <a:pt x="54375" y="24672"/>
                      <a:pt x="53437" y="24672"/>
                    </a:cubicBezTo>
                    <a:cubicBezTo>
                      <a:pt x="53437" y="24672"/>
                      <a:pt x="53437" y="22429"/>
                      <a:pt x="53437" y="22429"/>
                    </a:cubicBezTo>
                    <a:cubicBezTo>
                      <a:pt x="53437" y="21308"/>
                      <a:pt x="52500" y="24672"/>
                      <a:pt x="51562" y="24672"/>
                    </a:cubicBezTo>
                    <a:cubicBezTo>
                      <a:pt x="49687" y="25794"/>
                      <a:pt x="52500" y="19065"/>
                      <a:pt x="52500" y="19065"/>
                    </a:cubicBezTo>
                    <a:cubicBezTo>
                      <a:pt x="51562" y="19065"/>
                      <a:pt x="49687" y="20186"/>
                      <a:pt x="49687" y="20186"/>
                    </a:cubicBezTo>
                    <a:cubicBezTo>
                      <a:pt x="48750" y="21308"/>
                      <a:pt x="50625" y="22429"/>
                      <a:pt x="50625" y="22429"/>
                    </a:cubicBezTo>
                    <a:cubicBezTo>
                      <a:pt x="49687" y="22429"/>
                      <a:pt x="49687" y="22429"/>
                      <a:pt x="48750" y="22429"/>
                    </a:cubicBezTo>
                    <a:cubicBezTo>
                      <a:pt x="48750" y="22429"/>
                      <a:pt x="48750" y="23551"/>
                      <a:pt x="47812" y="24672"/>
                    </a:cubicBezTo>
                    <a:cubicBezTo>
                      <a:pt x="48750" y="23551"/>
                      <a:pt x="44062" y="23551"/>
                      <a:pt x="45937" y="24672"/>
                    </a:cubicBezTo>
                    <a:cubicBezTo>
                      <a:pt x="45937" y="25794"/>
                      <a:pt x="47812" y="24672"/>
                      <a:pt x="47812" y="24672"/>
                    </a:cubicBezTo>
                    <a:cubicBezTo>
                      <a:pt x="47812" y="24672"/>
                      <a:pt x="46875" y="25794"/>
                      <a:pt x="47812" y="25794"/>
                    </a:cubicBezTo>
                    <a:cubicBezTo>
                      <a:pt x="47812" y="25794"/>
                      <a:pt x="48750" y="25794"/>
                      <a:pt x="48750" y="24672"/>
                    </a:cubicBezTo>
                    <a:cubicBezTo>
                      <a:pt x="48750" y="24672"/>
                      <a:pt x="48750" y="26915"/>
                      <a:pt x="47812" y="26915"/>
                    </a:cubicBezTo>
                    <a:cubicBezTo>
                      <a:pt x="46875" y="26915"/>
                      <a:pt x="46875" y="25794"/>
                      <a:pt x="45937" y="25794"/>
                    </a:cubicBezTo>
                    <a:cubicBezTo>
                      <a:pt x="45000" y="26915"/>
                      <a:pt x="45000" y="29158"/>
                      <a:pt x="44062" y="29158"/>
                    </a:cubicBezTo>
                    <a:cubicBezTo>
                      <a:pt x="44062" y="29158"/>
                      <a:pt x="41250" y="29158"/>
                      <a:pt x="41250" y="29158"/>
                    </a:cubicBezTo>
                    <a:cubicBezTo>
                      <a:pt x="41250" y="32523"/>
                      <a:pt x="47812" y="28037"/>
                      <a:pt x="47812" y="28037"/>
                    </a:cubicBezTo>
                    <a:cubicBezTo>
                      <a:pt x="48750" y="28037"/>
                      <a:pt x="49687" y="26915"/>
                      <a:pt x="50625" y="28037"/>
                    </a:cubicBezTo>
                    <a:cubicBezTo>
                      <a:pt x="52500" y="28037"/>
                      <a:pt x="51562" y="25794"/>
                      <a:pt x="50625" y="25794"/>
                    </a:cubicBezTo>
                    <a:cubicBezTo>
                      <a:pt x="51562" y="25794"/>
                      <a:pt x="51562" y="25794"/>
                      <a:pt x="51562" y="25794"/>
                    </a:cubicBezTo>
                    <a:cubicBezTo>
                      <a:pt x="52500" y="28037"/>
                      <a:pt x="53437" y="25794"/>
                      <a:pt x="54375" y="25794"/>
                    </a:cubicBezTo>
                    <a:cubicBezTo>
                      <a:pt x="53437" y="25794"/>
                      <a:pt x="53437" y="28037"/>
                      <a:pt x="52500" y="28037"/>
                    </a:cubicBezTo>
                    <a:cubicBezTo>
                      <a:pt x="53437" y="28037"/>
                      <a:pt x="54375" y="28037"/>
                      <a:pt x="54375" y="28037"/>
                    </a:cubicBezTo>
                    <a:cubicBezTo>
                      <a:pt x="54375" y="28037"/>
                      <a:pt x="52500" y="29158"/>
                      <a:pt x="52500" y="30280"/>
                    </a:cubicBezTo>
                    <a:cubicBezTo>
                      <a:pt x="52500" y="30280"/>
                      <a:pt x="57187" y="28037"/>
                      <a:pt x="57187" y="29158"/>
                    </a:cubicBezTo>
                    <a:cubicBezTo>
                      <a:pt x="56250" y="30280"/>
                      <a:pt x="53437" y="29158"/>
                      <a:pt x="53437" y="31401"/>
                    </a:cubicBezTo>
                    <a:cubicBezTo>
                      <a:pt x="52500" y="34766"/>
                      <a:pt x="50625" y="30280"/>
                      <a:pt x="50625" y="30280"/>
                    </a:cubicBezTo>
                    <a:cubicBezTo>
                      <a:pt x="50625" y="29158"/>
                      <a:pt x="50625" y="32523"/>
                      <a:pt x="50625" y="32523"/>
                    </a:cubicBezTo>
                    <a:cubicBezTo>
                      <a:pt x="50625" y="32523"/>
                      <a:pt x="49687" y="30280"/>
                      <a:pt x="48750" y="30280"/>
                    </a:cubicBezTo>
                    <a:cubicBezTo>
                      <a:pt x="47812" y="31401"/>
                      <a:pt x="45937" y="33644"/>
                      <a:pt x="45937" y="34766"/>
                    </a:cubicBezTo>
                    <a:cubicBezTo>
                      <a:pt x="45937" y="34766"/>
                      <a:pt x="47812" y="33644"/>
                      <a:pt x="47812" y="33644"/>
                    </a:cubicBezTo>
                    <a:cubicBezTo>
                      <a:pt x="47812" y="34766"/>
                      <a:pt x="49687" y="33644"/>
                      <a:pt x="49687" y="34766"/>
                    </a:cubicBezTo>
                    <a:cubicBezTo>
                      <a:pt x="49687" y="33644"/>
                      <a:pt x="46875" y="34766"/>
                      <a:pt x="46875" y="35887"/>
                    </a:cubicBezTo>
                    <a:cubicBezTo>
                      <a:pt x="47812" y="37009"/>
                      <a:pt x="50625" y="34766"/>
                      <a:pt x="49687" y="37009"/>
                    </a:cubicBezTo>
                    <a:cubicBezTo>
                      <a:pt x="50625" y="34766"/>
                      <a:pt x="44062" y="38130"/>
                      <a:pt x="44062" y="38130"/>
                    </a:cubicBezTo>
                    <a:cubicBezTo>
                      <a:pt x="44062" y="37009"/>
                      <a:pt x="49687" y="39252"/>
                      <a:pt x="48750" y="39252"/>
                    </a:cubicBezTo>
                    <a:cubicBezTo>
                      <a:pt x="47812" y="40373"/>
                      <a:pt x="46875" y="38130"/>
                      <a:pt x="45937" y="39252"/>
                    </a:cubicBezTo>
                    <a:cubicBezTo>
                      <a:pt x="45937" y="39252"/>
                      <a:pt x="45937" y="39252"/>
                      <a:pt x="45937" y="39252"/>
                    </a:cubicBezTo>
                    <a:cubicBezTo>
                      <a:pt x="45937" y="40373"/>
                      <a:pt x="43125" y="38130"/>
                      <a:pt x="42187" y="40373"/>
                    </a:cubicBezTo>
                    <a:cubicBezTo>
                      <a:pt x="42187" y="40373"/>
                      <a:pt x="45000" y="40373"/>
                      <a:pt x="45000" y="40373"/>
                    </a:cubicBezTo>
                    <a:cubicBezTo>
                      <a:pt x="43125" y="42616"/>
                      <a:pt x="41250" y="40373"/>
                      <a:pt x="42187" y="43738"/>
                    </a:cubicBezTo>
                    <a:cubicBezTo>
                      <a:pt x="42187" y="43738"/>
                      <a:pt x="40312" y="44859"/>
                      <a:pt x="40312" y="44859"/>
                    </a:cubicBezTo>
                    <a:cubicBezTo>
                      <a:pt x="39375" y="45981"/>
                      <a:pt x="39375" y="45981"/>
                      <a:pt x="39375" y="45981"/>
                    </a:cubicBezTo>
                    <a:cubicBezTo>
                      <a:pt x="39375" y="47102"/>
                      <a:pt x="38437" y="47102"/>
                      <a:pt x="38437" y="47102"/>
                    </a:cubicBezTo>
                    <a:cubicBezTo>
                      <a:pt x="38437" y="48224"/>
                      <a:pt x="39375" y="47102"/>
                      <a:pt x="39375" y="47102"/>
                    </a:cubicBezTo>
                    <a:cubicBezTo>
                      <a:pt x="40312" y="47102"/>
                      <a:pt x="39375" y="48224"/>
                      <a:pt x="39375" y="48224"/>
                    </a:cubicBezTo>
                    <a:cubicBezTo>
                      <a:pt x="40312" y="48224"/>
                      <a:pt x="42187" y="49345"/>
                      <a:pt x="43125" y="48224"/>
                    </a:cubicBezTo>
                    <a:cubicBezTo>
                      <a:pt x="41250" y="49345"/>
                      <a:pt x="41250" y="49345"/>
                      <a:pt x="39375" y="49345"/>
                    </a:cubicBezTo>
                    <a:cubicBezTo>
                      <a:pt x="38437" y="49345"/>
                      <a:pt x="35625" y="49345"/>
                      <a:pt x="35625" y="50467"/>
                    </a:cubicBezTo>
                    <a:cubicBezTo>
                      <a:pt x="35625" y="50467"/>
                      <a:pt x="36562" y="50467"/>
                      <a:pt x="36562" y="50467"/>
                    </a:cubicBezTo>
                    <a:cubicBezTo>
                      <a:pt x="36562" y="50467"/>
                      <a:pt x="35625" y="51588"/>
                      <a:pt x="35625" y="51588"/>
                    </a:cubicBezTo>
                    <a:cubicBezTo>
                      <a:pt x="35625" y="51588"/>
                      <a:pt x="37500" y="50467"/>
                      <a:pt x="37500" y="51588"/>
                    </a:cubicBezTo>
                    <a:cubicBezTo>
                      <a:pt x="37500" y="51588"/>
                      <a:pt x="35625" y="53831"/>
                      <a:pt x="35625" y="53831"/>
                    </a:cubicBezTo>
                    <a:cubicBezTo>
                      <a:pt x="35625" y="53831"/>
                      <a:pt x="36562" y="53831"/>
                      <a:pt x="36562" y="54953"/>
                    </a:cubicBezTo>
                    <a:cubicBezTo>
                      <a:pt x="36562" y="54953"/>
                      <a:pt x="34687" y="54953"/>
                      <a:pt x="34687" y="54953"/>
                    </a:cubicBezTo>
                    <a:cubicBezTo>
                      <a:pt x="34687" y="54953"/>
                      <a:pt x="36562" y="56074"/>
                      <a:pt x="36562" y="56074"/>
                    </a:cubicBezTo>
                    <a:cubicBezTo>
                      <a:pt x="35625" y="56074"/>
                      <a:pt x="34687" y="56074"/>
                      <a:pt x="34687" y="56074"/>
                    </a:cubicBezTo>
                    <a:cubicBezTo>
                      <a:pt x="34687" y="57196"/>
                      <a:pt x="35625" y="58317"/>
                      <a:pt x="36562" y="58317"/>
                    </a:cubicBezTo>
                    <a:cubicBezTo>
                      <a:pt x="34687" y="58317"/>
                      <a:pt x="32812" y="58317"/>
                      <a:pt x="31875" y="60560"/>
                    </a:cubicBezTo>
                    <a:cubicBezTo>
                      <a:pt x="31875" y="61682"/>
                      <a:pt x="28125" y="60560"/>
                      <a:pt x="28125" y="60560"/>
                    </a:cubicBezTo>
                    <a:cubicBezTo>
                      <a:pt x="28125" y="63925"/>
                      <a:pt x="33750" y="60560"/>
                      <a:pt x="34687" y="60560"/>
                    </a:cubicBezTo>
                    <a:cubicBezTo>
                      <a:pt x="33750" y="60560"/>
                      <a:pt x="32812" y="62803"/>
                      <a:pt x="32812" y="62803"/>
                    </a:cubicBezTo>
                    <a:cubicBezTo>
                      <a:pt x="30000" y="62803"/>
                      <a:pt x="31875" y="63925"/>
                      <a:pt x="30937" y="65046"/>
                    </a:cubicBezTo>
                    <a:cubicBezTo>
                      <a:pt x="30000" y="66168"/>
                      <a:pt x="28125" y="63925"/>
                      <a:pt x="27187" y="65046"/>
                    </a:cubicBezTo>
                    <a:cubicBezTo>
                      <a:pt x="27187" y="66168"/>
                      <a:pt x="24375" y="68411"/>
                      <a:pt x="24375" y="68411"/>
                    </a:cubicBezTo>
                    <a:cubicBezTo>
                      <a:pt x="24375" y="69532"/>
                      <a:pt x="25312" y="69532"/>
                      <a:pt x="25312" y="69532"/>
                    </a:cubicBezTo>
                    <a:cubicBezTo>
                      <a:pt x="25312" y="70654"/>
                      <a:pt x="22500" y="70654"/>
                      <a:pt x="22500" y="70654"/>
                    </a:cubicBezTo>
                    <a:cubicBezTo>
                      <a:pt x="22500" y="70654"/>
                      <a:pt x="23437" y="71775"/>
                      <a:pt x="23437" y="72897"/>
                    </a:cubicBezTo>
                    <a:cubicBezTo>
                      <a:pt x="23437" y="74018"/>
                      <a:pt x="25312" y="72897"/>
                      <a:pt x="26250" y="72897"/>
                    </a:cubicBezTo>
                    <a:cubicBezTo>
                      <a:pt x="27187" y="71775"/>
                      <a:pt x="28125" y="72897"/>
                      <a:pt x="29062" y="71775"/>
                    </a:cubicBezTo>
                    <a:cubicBezTo>
                      <a:pt x="29062" y="71775"/>
                      <a:pt x="28125" y="70654"/>
                      <a:pt x="28125" y="69532"/>
                    </a:cubicBezTo>
                    <a:cubicBezTo>
                      <a:pt x="28125" y="69532"/>
                      <a:pt x="30000" y="70654"/>
                      <a:pt x="30937" y="71775"/>
                    </a:cubicBezTo>
                    <a:cubicBezTo>
                      <a:pt x="30937" y="71775"/>
                      <a:pt x="28125" y="74018"/>
                      <a:pt x="28125" y="74018"/>
                    </a:cubicBezTo>
                    <a:cubicBezTo>
                      <a:pt x="27187" y="74018"/>
                      <a:pt x="26250" y="75140"/>
                      <a:pt x="26250" y="74018"/>
                    </a:cubicBezTo>
                    <a:cubicBezTo>
                      <a:pt x="25312" y="72897"/>
                      <a:pt x="24375" y="75140"/>
                      <a:pt x="23437" y="75140"/>
                    </a:cubicBezTo>
                    <a:cubicBezTo>
                      <a:pt x="22500" y="74018"/>
                      <a:pt x="22500" y="70654"/>
                      <a:pt x="21562" y="74018"/>
                    </a:cubicBezTo>
                    <a:cubicBezTo>
                      <a:pt x="19687" y="78504"/>
                      <a:pt x="18750" y="72897"/>
                      <a:pt x="19687" y="72897"/>
                    </a:cubicBezTo>
                    <a:cubicBezTo>
                      <a:pt x="17812" y="72897"/>
                      <a:pt x="19687" y="77383"/>
                      <a:pt x="17812" y="76261"/>
                    </a:cubicBezTo>
                    <a:cubicBezTo>
                      <a:pt x="14062" y="76261"/>
                      <a:pt x="16875" y="78504"/>
                      <a:pt x="15937" y="79626"/>
                    </a:cubicBezTo>
                    <a:cubicBezTo>
                      <a:pt x="15000" y="79626"/>
                      <a:pt x="15000" y="77383"/>
                      <a:pt x="15000" y="77383"/>
                    </a:cubicBezTo>
                    <a:cubicBezTo>
                      <a:pt x="13125" y="77383"/>
                      <a:pt x="11250" y="78504"/>
                      <a:pt x="10312" y="79626"/>
                    </a:cubicBezTo>
                    <a:cubicBezTo>
                      <a:pt x="10312" y="80747"/>
                      <a:pt x="14062" y="80747"/>
                      <a:pt x="15000" y="80747"/>
                    </a:cubicBezTo>
                    <a:cubicBezTo>
                      <a:pt x="15000" y="80747"/>
                      <a:pt x="17812" y="79626"/>
                      <a:pt x="17812" y="79626"/>
                    </a:cubicBezTo>
                    <a:cubicBezTo>
                      <a:pt x="18750" y="80747"/>
                      <a:pt x="14062" y="80747"/>
                      <a:pt x="14062" y="80747"/>
                    </a:cubicBezTo>
                    <a:cubicBezTo>
                      <a:pt x="13125" y="80747"/>
                      <a:pt x="13125" y="81869"/>
                      <a:pt x="12187" y="81869"/>
                    </a:cubicBezTo>
                    <a:cubicBezTo>
                      <a:pt x="11250" y="81869"/>
                      <a:pt x="10312" y="81869"/>
                      <a:pt x="9375" y="81869"/>
                    </a:cubicBezTo>
                    <a:cubicBezTo>
                      <a:pt x="7500" y="80747"/>
                      <a:pt x="6562" y="81869"/>
                      <a:pt x="8437" y="82990"/>
                    </a:cubicBezTo>
                    <a:cubicBezTo>
                      <a:pt x="9375" y="82990"/>
                      <a:pt x="11250" y="82990"/>
                      <a:pt x="11250" y="85233"/>
                    </a:cubicBezTo>
                    <a:cubicBezTo>
                      <a:pt x="11250" y="85233"/>
                      <a:pt x="10312" y="87476"/>
                      <a:pt x="10312" y="86355"/>
                    </a:cubicBezTo>
                    <a:cubicBezTo>
                      <a:pt x="9375" y="86355"/>
                      <a:pt x="11250" y="84112"/>
                      <a:pt x="9375" y="82990"/>
                    </a:cubicBezTo>
                    <a:cubicBezTo>
                      <a:pt x="6562" y="82990"/>
                      <a:pt x="8437" y="84112"/>
                      <a:pt x="7500" y="85233"/>
                    </a:cubicBezTo>
                    <a:cubicBezTo>
                      <a:pt x="7500" y="85233"/>
                      <a:pt x="7500" y="81869"/>
                      <a:pt x="6562" y="81869"/>
                    </a:cubicBezTo>
                    <a:cubicBezTo>
                      <a:pt x="6562" y="80747"/>
                      <a:pt x="4687" y="87476"/>
                      <a:pt x="5625" y="86355"/>
                    </a:cubicBezTo>
                    <a:cubicBezTo>
                      <a:pt x="4687" y="86355"/>
                      <a:pt x="4687" y="84112"/>
                      <a:pt x="4687" y="84112"/>
                    </a:cubicBezTo>
                    <a:cubicBezTo>
                      <a:pt x="3750" y="84112"/>
                      <a:pt x="3750" y="86355"/>
                      <a:pt x="3750" y="86355"/>
                    </a:cubicBezTo>
                    <a:cubicBezTo>
                      <a:pt x="2812" y="87476"/>
                      <a:pt x="937" y="86355"/>
                      <a:pt x="937" y="87476"/>
                    </a:cubicBezTo>
                    <a:cubicBezTo>
                      <a:pt x="937" y="88598"/>
                      <a:pt x="0" y="89719"/>
                      <a:pt x="937" y="89719"/>
                    </a:cubicBezTo>
                    <a:cubicBezTo>
                      <a:pt x="1875" y="89719"/>
                      <a:pt x="2812" y="89719"/>
                      <a:pt x="3750" y="90841"/>
                    </a:cubicBezTo>
                    <a:cubicBezTo>
                      <a:pt x="3750" y="90841"/>
                      <a:pt x="0" y="91962"/>
                      <a:pt x="937" y="93084"/>
                    </a:cubicBezTo>
                    <a:cubicBezTo>
                      <a:pt x="937" y="94205"/>
                      <a:pt x="2812" y="94205"/>
                      <a:pt x="2812" y="94205"/>
                    </a:cubicBezTo>
                    <a:cubicBezTo>
                      <a:pt x="2812" y="94205"/>
                      <a:pt x="5625" y="93084"/>
                      <a:pt x="5625" y="94205"/>
                    </a:cubicBezTo>
                    <a:cubicBezTo>
                      <a:pt x="4687" y="95327"/>
                      <a:pt x="1875" y="94205"/>
                      <a:pt x="937" y="96448"/>
                    </a:cubicBezTo>
                    <a:cubicBezTo>
                      <a:pt x="0" y="97570"/>
                      <a:pt x="5625" y="97570"/>
                      <a:pt x="3750" y="99813"/>
                    </a:cubicBezTo>
                    <a:cubicBezTo>
                      <a:pt x="3750" y="99813"/>
                      <a:pt x="2812" y="97570"/>
                      <a:pt x="1875" y="98691"/>
                    </a:cubicBezTo>
                    <a:cubicBezTo>
                      <a:pt x="937" y="99813"/>
                      <a:pt x="937" y="100934"/>
                      <a:pt x="1875" y="102056"/>
                    </a:cubicBezTo>
                    <a:cubicBezTo>
                      <a:pt x="2812" y="102056"/>
                      <a:pt x="4687" y="103177"/>
                      <a:pt x="5625" y="103177"/>
                    </a:cubicBezTo>
                    <a:cubicBezTo>
                      <a:pt x="6562" y="102056"/>
                      <a:pt x="7500" y="99813"/>
                      <a:pt x="8437" y="100934"/>
                    </a:cubicBezTo>
                    <a:cubicBezTo>
                      <a:pt x="7500" y="100934"/>
                      <a:pt x="6562" y="102056"/>
                      <a:pt x="6562" y="102056"/>
                    </a:cubicBezTo>
                    <a:cubicBezTo>
                      <a:pt x="6562" y="103177"/>
                      <a:pt x="5625" y="103177"/>
                      <a:pt x="4687" y="103177"/>
                    </a:cubicBezTo>
                    <a:cubicBezTo>
                      <a:pt x="4687" y="103177"/>
                      <a:pt x="6562" y="104299"/>
                      <a:pt x="6562" y="105420"/>
                    </a:cubicBezTo>
                    <a:cubicBezTo>
                      <a:pt x="6562" y="105420"/>
                      <a:pt x="3750" y="103177"/>
                      <a:pt x="4687" y="105420"/>
                    </a:cubicBezTo>
                    <a:cubicBezTo>
                      <a:pt x="4687" y="106542"/>
                      <a:pt x="7500" y="107663"/>
                      <a:pt x="7500" y="107663"/>
                    </a:cubicBezTo>
                    <a:cubicBezTo>
                      <a:pt x="7500" y="108785"/>
                      <a:pt x="4687" y="106542"/>
                      <a:pt x="3750" y="107663"/>
                    </a:cubicBezTo>
                    <a:cubicBezTo>
                      <a:pt x="1875" y="107663"/>
                      <a:pt x="3750" y="104299"/>
                      <a:pt x="2812" y="104299"/>
                    </a:cubicBezTo>
                    <a:cubicBezTo>
                      <a:pt x="2812" y="104299"/>
                      <a:pt x="937" y="106542"/>
                      <a:pt x="1875" y="107663"/>
                    </a:cubicBezTo>
                    <a:cubicBezTo>
                      <a:pt x="2812" y="107663"/>
                      <a:pt x="1875" y="109906"/>
                      <a:pt x="1875" y="109906"/>
                    </a:cubicBezTo>
                    <a:cubicBezTo>
                      <a:pt x="2812" y="111028"/>
                      <a:pt x="3750" y="108785"/>
                      <a:pt x="4687" y="107663"/>
                    </a:cubicBezTo>
                    <a:cubicBezTo>
                      <a:pt x="4687" y="107663"/>
                      <a:pt x="4687" y="108785"/>
                      <a:pt x="4687" y="108785"/>
                    </a:cubicBezTo>
                    <a:cubicBezTo>
                      <a:pt x="5625" y="108785"/>
                      <a:pt x="5625" y="107663"/>
                      <a:pt x="6562" y="107663"/>
                    </a:cubicBezTo>
                    <a:cubicBezTo>
                      <a:pt x="6562" y="107663"/>
                      <a:pt x="6562" y="109906"/>
                      <a:pt x="5625" y="109906"/>
                    </a:cubicBezTo>
                    <a:cubicBezTo>
                      <a:pt x="3750" y="111028"/>
                      <a:pt x="7500" y="113271"/>
                      <a:pt x="7500" y="112149"/>
                    </a:cubicBezTo>
                    <a:cubicBezTo>
                      <a:pt x="7500" y="114392"/>
                      <a:pt x="937" y="112149"/>
                      <a:pt x="4687" y="115514"/>
                    </a:cubicBezTo>
                    <a:cubicBezTo>
                      <a:pt x="6562" y="116635"/>
                      <a:pt x="7500" y="117757"/>
                      <a:pt x="9375" y="117757"/>
                    </a:cubicBezTo>
                    <a:cubicBezTo>
                      <a:pt x="9375" y="117757"/>
                      <a:pt x="12187" y="120000"/>
                      <a:pt x="13125" y="120000"/>
                    </a:cubicBezTo>
                    <a:cubicBezTo>
                      <a:pt x="15937" y="120000"/>
                      <a:pt x="19687" y="116635"/>
                      <a:pt x="21562" y="114392"/>
                    </a:cubicBezTo>
                    <a:cubicBezTo>
                      <a:pt x="22500" y="112149"/>
                      <a:pt x="23437" y="112149"/>
                      <a:pt x="25312" y="111028"/>
                    </a:cubicBezTo>
                    <a:cubicBezTo>
                      <a:pt x="26250" y="109906"/>
                      <a:pt x="26250" y="106542"/>
                      <a:pt x="27187" y="106542"/>
                    </a:cubicBezTo>
                    <a:cubicBezTo>
                      <a:pt x="27187" y="106542"/>
                      <a:pt x="27187" y="109906"/>
                      <a:pt x="28125" y="109906"/>
                    </a:cubicBezTo>
                    <a:cubicBezTo>
                      <a:pt x="30000" y="111028"/>
                      <a:pt x="29062" y="111028"/>
                      <a:pt x="29062" y="112149"/>
                    </a:cubicBezTo>
                    <a:cubicBezTo>
                      <a:pt x="30000" y="112149"/>
                      <a:pt x="30937" y="112149"/>
                      <a:pt x="31875" y="113271"/>
                    </a:cubicBezTo>
                    <a:cubicBezTo>
                      <a:pt x="31875" y="114392"/>
                      <a:pt x="30937" y="112149"/>
                      <a:pt x="31875" y="1132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2" name="Shape 2597">
                <a:extLst>
                  <a:ext uri="{FF2B5EF4-FFF2-40B4-BE49-F238E27FC236}">
                    <a16:creationId xmlns:a16="http://schemas.microsoft.com/office/drawing/2014/main" id="{A4879F7B-614D-9187-8748-86CF2AFBA389}"/>
                  </a:ext>
                  <a:ext uri="{C183D7F6-B498-43B3-948B-1728B52AA6E4}">
                    <adec:decorative xmlns:adec="http://schemas.microsoft.com/office/drawing/2017/decorative" val="1"/>
                  </a:ext>
                </a:extLst>
              </p:cNvPr>
              <p:cNvSpPr/>
              <p:nvPr/>
            </p:nvSpPr>
            <p:spPr>
              <a:xfrm>
                <a:off x="8182800" y="2491557"/>
                <a:ext cx="2806204" cy="1036642"/>
              </a:xfrm>
              <a:custGeom>
                <a:avLst/>
                <a:gdLst/>
                <a:ahLst/>
                <a:cxnLst/>
                <a:rect l="0" t="0" r="0" b="0"/>
                <a:pathLst>
                  <a:path w="120000" h="120000" extrusionOk="0">
                    <a:moveTo>
                      <a:pt x="119703" y="47234"/>
                    </a:moveTo>
                    <a:cubicBezTo>
                      <a:pt x="119407" y="46382"/>
                      <a:pt x="118962" y="45957"/>
                      <a:pt x="118666" y="45106"/>
                    </a:cubicBezTo>
                    <a:cubicBezTo>
                      <a:pt x="118518" y="44680"/>
                      <a:pt x="118370" y="44255"/>
                      <a:pt x="118074" y="43829"/>
                    </a:cubicBezTo>
                    <a:cubicBezTo>
                      <a:pt x="117925" y="43829"/>
                      <a:pt x="117629" y="43829"/>
                      <a:pt x="117481" y="43404"/>
                    </a:cubicBezTo>
                    <a:cubicBezTo>
                      <a:pt x="117481" y="43829"/>
                      <a:pt x="117629" y="43829"/>
                      <a:pt x="117629" y="43829"/>
                    </a:cubicBezTo>
                    <a:cubicBezTo>
                      <a:pt x="117777" y="43829"/>
                      <a:pt x="117333" y="44255"/>
                      <a:pt x="117185" y="43829"/>
                    </a:cubicBezTo>
                    <a:cubicBezTo>
                      <a:pt x="117185" y="43829"/>
                      <a:pt x="117333" y="43829"/>
                      <a:pt x="117333" y="43404"/>
                    </a:cubicBezTo>
                    <a:cubicBezTo>
                      <a:pt x="117185" y="42978"/>
                      <a:pt x="116444" y="43829"/>
                      <a:pt x="116296" y="43404"/>
                    </a:cubicBezTo>
                    <a:cubicBezTo>
                      <a:pt x="116592" y="43829"/>
                      <a:pt x="116592" y="43829"/>
                      <a:pt x="116592" y="45106"/>
                    </a:cubicBezTo>
                    <a:cubicBezTo>
                      <a:pt x="116444" y="45531"/>
                      <a:pt x="116740" y="46382"/>
                      <a:pt x="116740" y="46382"/>
                    </a:cubicBezTo>
                    <a:cubicBezTo>
                      <a:pt x="116592" y="46382"/>
                      <a:pt x="116592" y="45957"/>
                      <a:pt x="116592" y="45957"/>
                    </a:cubicBezTo>
                    <a:cubicBezTo>
                      <a:pt x="116444" y="45531"/>
                      <a:pt x="116444" y="46382"/>
                      <a:pt x="116296" y="46382"/>
                    </a:cubicBezTo>
                    <a:cubicBezTo>
                      <a:pt x="116296" y="46382"/>
                      <a:pt x="116000" y="44680"/>
                      <a:pt x="116000" y="44680"/>
                    </a:cubicBezTo>
                    <a:cubicBezTo>
                      <a:pt x="116000" y="44255"/>
                      <a:pt x="116000" y="44255"/>
                      <a:pt x="116000" y="44255"/>
                    </a:cubicBezTo>
                    <a:cubicBezTo>
                      <a:pt x="116000" y="43829"/>
                      <a:pt x="115851" y="43404"/>
                      <a:pt x="116000" y="42978"/>
                    </a:cubicBezTo>
                    <a:cubicBezTo>
                      <a:pt x="116148" y="42127"/>
                      <a:pt x="115851" y="42553"/>
                      <a:pt x="115703" y="42127"/>
                    </a:cubicBezTo>
                    <a:cubicBezTo>
                      <a:pt x="115703" y="41702"/>
                      <a:pt x="115407" y="41276"/>
                      <a:pt x="115259" y="41276"/>
                    </a:cubicBezTo>
                    <a:cubicBezTo>
                      <a:pt x="114222" y="39574"/>
                      <a:pt x="113333" y="37872"/>
                      <a:pt x="112296" y="37021"/>
                    </a:cubicBezTo>
                    <a:cubicBezTo>
                      <a:pt x="112000" y="36595"/>
                      <a:pt x="111851" y="36170"/>
                      <a:pt x="111703" y="35744"/>
                    </a:cubicBezTo>
                    <a:cubicBezTo>
                      <a:pt x="111555" y="35319"/>
                      <a:pt x="111259" y="34893"/>
                      <a:pt x="110962" y="34893"/>
                    </a:cubicBezTo>
                    <a:cubicBezTo>
                      <a:pt x="110518" y="34468"/>
                      <a:pt x="110074" y="34042"/>
                      <a:pt x="109481" y="33191"/>
                    </a:cubicBezTo>
                    <a:cubicBezTo>
                      <a:pt x="109037" y="33191"/>
                      <a:pt x="108444" y="33191"/>
                      <a:pt x="108148" y="33191"/>
                    </a:cubicBezTo>
                    <a:cubicBezTo>
                      <a:pt x="107851" y="33191"/>
                      <a:pt x="107703" y="33191"/>
                      <a:pt x="107555" y="33191"/>
                    </a:cubicBezTo>
                    <a:cubicBezTo>
                      <a:pt x="107555" y="33191"/>
                      <a:pt x="107407" y="32765"/>
                      <a:pt x="107407" y="32765"/>
                    </a:cubicBezTo>
                    <a:cubicBezTo>
                      <a:pt x="107259" y="33191"/>
                      <a:pt x="107259" y="33617"/>
                      <a:pt x="107111" y="33191"/>
                    </a:cubicBezTo>
                    <a:cubicBezTo>
                      <a:pt x="106666" y="33191"/>
                      <a:pt x="106222" y="32765"/>
                      <a:pt x="105777" y="32340"/>
                    </a:cubicBezTo>
                    <a:cubicBezTo>
                      <a:pt x="105629" y="32340"/>
                      <a:pt x="105185" y="31914"/>
                      <a:pt x="105185" y="32765"/>
                    </a:cubicBezTo>
                    <a:cubicBezTo>
                      <a:pt x="105037" y="33617"/>
                      <a:pt x="104888" y="33617"/>
                      <a:pt x="105185" y="34042"/>
                    </a:cubicBezTo>
                    <a:cubicBezTo>
                      <a:pt x="105481" y="34893"/>
                      <a:pt x="105777" y="36595"/>
                      <a:pt x="105037" y="37021"/>
                    </a:cubicBezTo>
                    <a:cubicBezTo>
                      <a:pt x="104888" y="37446"/>
                      <a:pt x="104444" y="37446"/>
                      <a:pt x="104296" y="36595"/>
                    </a:cubicBezTo>
                    <a:cubicBezTo>
                      <a:pt x="104148" y="36170"/>
                      <a:pt x="104148" y="35744"/>
                      <a:pt x="103703" y="35744"/>
                    </a:cubicBezTo>
                    <a:cubicBezTo>
                      <a:pt x="103259" y="35319"/>
                      <a:pt x="103555" y="34893"/>
                      <a:pt x="103407" y="34468"/>
                    </a:cubicBezTo>
                    <a:cubicBezTo>
                      <a:pt x="103407" y="34042"/>
                      <a:pt x="102962" y="33617"/>
                      <a:pt x="102814" y="34042"/>
                    </a:cubicBezTo>
                    <a:cubicBezTo>
                      <a:pt x="102370" y="35319"/>
                      <a:pt x="101629" y="34042"/>
                      <a:pt x="101037" y="34042"/>
                    </a:cubicBezTo>
                    <a:cubicBezTo>
                      <a:pt x="100444" y="34042"/>
                      <a:pt x="99851" y="33617"/>
                      <a:pt x="99259" y="33617"/>
                    </a:cubicBezTo>
                    <a:cubicBezTo>
                      <a:pt x="98962" y="33617"/>
                      <a:pt x="98814" y="33617"/>
                      <a:pt x="98518" y="34042"/>
                    </a:cubicBezTo>
                    <a:cubicBezTo>
                      <a:pt x="98222" y="34468"/>
                      <a:pt x="98370" y="35744"/>
                      <a:pt x="98370" y="36595"/>
                    </a:cubicBezTo>
                    <a:cubicBezTo>
                      <a:pt x="98370" y="36595"/>
                      <a:pt x="98370" y="36595"/>
                      <a:pt x="98370" y="36595"/>
                    </a:cubicBezTo>
                    <a:cubicBezTo>
                      <a:pt x="98222" y="36595"/>
                      <a:pt x="98074" y="34468"/>
                      <a:pt x="97925" y="34042"/>
                    </a:cubicBezTo>
                    <a:cubicBezTo>
                      <a:pt x="97777" y="34042"/>
                      <a:pt x="97185" y="34042"/>
                      <a:pt x="97037" y="33191"/>
                    </a:cubicBezTo>
                    <a:cubicBezTo>
                      <a:pt x="97037" y="31914"/>
                      <a:pt x="97629" y="31489"/>
                      <a:pt x="97037" y="30212"/>
                    </a:cubicBezTo>
                    <a:cubicBezTo>
                      <a:pt x="96740" y="29787"/>
                      <a:pt x="96444" y="29361"/>
                      <a:pt x="96000" y="28936"/>
                    </a:cubicBezTo>
                    <a:cubicBezTo>
                      <a:pt x="95111" y="28085"/>
                      <a:pt x="94074" y="28936"/>
                      <a:pt x="93185" y="29361"/>
                    </a:cubicBezTo>
                    <a:cubicBezTo>
                      <a:pt x="92740" y="29361"/>
                      <a:pt x="92296" y="29361"/>
                      <a:pt x="91703" y="29361"/>
                    </a:cubicBezTo>
                    <a:cubicBezTo>
                      <a:pt x="91555" y="29361"/>
                      <a:pt x="91555" y="29361"/>
                      <a:pt x="91407" y="29361"/>
                    </a:cubicBezTo>
                    <a:cubicBezTo>
                      <a:pt x="91111" y="28936"/>
                      <a:pt x="91407" y="28936"/>
                      <a:pt x="91555" y="28510"/>
                    </a:cubicBezTo>
                    <a:cubicBezTo>
                      <a:pt x="91555" y="28085"/>
                      <a:pt x="90814" y="27659"/>
                      <a:pt x="90814" y="27659"/>
                    </a:cubicBezTo>
                    <a:cubicBezTo>
                      <a:pt x="90666" y="27234"/>
                      <a:pt x="90074" y="27659"/>
                      <a:pt x="89925" y="27659"/>
                    </a:cubicBezTo>
                    <a:cubicBezTo>
                      <a:pt x="89925" y="27659"/>
                      <a:pt x="90518" y="27234"/>
                      <a:pt x="90370" y="26808"/>
                    </a:cubicBezTo>
                    <a:cubicBezTo>
                      <a:pt x="90222" y="26808"/>
                      <a:pt x="90074" y="27234"/>
                      <a:pt x="89925" y="27234"/>
                    </a:cubicBezTo>
                    <a:cubicBezTo>
                      <a:pt x="89777" y="26808"/>
                      <a:pt x="89481" y="26382"/>
                      <a:pt x="89481" y="26382"/>
                    </a:cubicBezTo>
                    <a:cubicBezTo>
                      <a:pt x="89333" y="26382"/>
                      <a:pt x="88888" y="25531"/>
                      <a:pt x="89185" y="25531"/>
                    </a:cubicBezTo>
                    <a:cubicBezTo>
                      <a:pt x="89333" y="25531"/>
                      <a:pt x="89629" y="25531"/>
                      <a:pt x="89777" y="25531"/>
                    </a:cubicBezTo>
                    <a:cubicBezTo>
                      <a:pt x="90222" y="25531"/>
                      <a:pt x="89629" y="24255"/>
                      <a:pt x="89481" y="24255"/>
                    </a:cubicBezTo>
                    <a:cubicBezTo>
                      <a:pt x="89185" y="23404"/>
                      <a:pt x="88444" y="23829"/>
                      <a:pt x="88000" y="23404"/>
                    </a:cubicBezTo>
                    <a:cubicBezTo>
                      <a:pt x="87703" y="23404"/>
                      <a:pt x="87555" y="24255"/>
                      <a:pt x="87259" y="25106"/>
                    </a:cubicBezTo>
                    <a:cubicBezTo>
                      <a:pt x="87259" y="25106"/>
                      <a:pt x="86222" y="26808"/>
                      <a:pt x="86222" y="25531"/>
                    </a:cubicBezTo>
                    <a:cubicBezTo>
                      <a:pt x="86370" y="24680"/>
                      <a:pt x="86518" y="25531"/>
                      <a:pt x="86814" y="25106"/>
                    </a:cubicBezTo>
                    <a:cubicBezTo>
                      <a:pt x="86814" y="25106"/>
                      <a:pt x="86666" y="23829"/>
                      <a:pt x="86518" y="23829"/>
                    </a:cubicBezTo>
                    <a:cubicBezTo>
                      <a:pt x="86518" y="23829"/>
                      <a:pt x="85629" y="23829"/>
                      <a:pt x="85629" y="23829"/>
                    </a:cubicBezTo>
                    <a:cubicBezTo>
                      <a:pt x="85777" y="23404"/>
                      <a:pt x="86074" y="22978"/>
                      <a:pt x="86370" y="22978"/>
                    </a:cubicBezTo>
                    <a:cubicBezTo>
                      <a:pt x="86518" y="23404"/>
                      <a:pt x="87555" y="23404"/>
                      <a:pt x="87555" y="23404"/>
                    </a:cubicBezTo>
                    <a:cubicBezTo>
                      <a:pt x="87555" y="22978"/>
                      <a:pt x="86666" y="22978"/>
                      <a:pt x="86518" y="22553"/>
                    </a:cubicBezTo>
                    <a:cubicBezTo>
                      <a:pt x="86222" y="22553"/>
                      <a:pt x="85925" y="22553"/>
                      <a:pt x="85629" y="22553"/>
                    </a:cubicBezTo>
                    <a:cubicBezTo>
                      <a:pt x="85037" y="22127"/>
                      <a:pt x="84444" y="22127"/>
                      <a:pt x="83851" y="21702"/>
                    </a:cubicBezTo>
                    <a:cubicBezTo>
                      <a:pt x="83703" y="21702"/>
                      <a:pt x="83111" y="21276"/>
                      <a:pt x="83111" y="21276"/>
                    </a:cubicBezTo>
                    <a:cubicBezTo>
                      <a:pt x="83111" y="21702"/>
                      <a:pt x="83259" y="22127"/>
                      <a:pt x="83111" y="22127"/>
                    </a:cubicBezTo>
                    <a:cubicBezTo>
                      <a:pt x="82962" y="22553"/>
                      <a:pt x="82814" y="22553"/>
                      <a:pt x="82666" y="22553"/>
                    </a:cubicBezTo>
                    <a:cubicBezTo>
                      <a:pt x="82518" y="22553"/>
                      <a:pt x="81777" y="22978"/>
                      <a:pt x="81925" y="23829"/>
                    </a:cubicBezTo>
                    <a:cubicBezTo>
                      <a:pt x="82074" y="24680"/>
                      <a:pt x="82370" y="23404"/>
                      <a:pt x="82518" y="23829"/>
                    </a:cubicBezTo>
                    <a:cubicBezTo>
                      <a:pt x="82518" y="23829"/>
                      <a:pt x="82074" y="24255"/>
                      <a:pt x="82222" y="25106"/>
                    </a:cubicBezTo>
                    <a:cubicBezTo>
                      <a:pt x="82370" y="25106"/>
                      <a:pt x="82222" y="25531"/>
                      <a:pt x="82222" y="25957"/>
                    </a:cubicBezTo>
                    <a:cubicBezTo>
                      <a:pt x="82370" y="25957"/>
                      <a:pt x="82518" y="26382"/>
                      <a:pt x="82518" y="26808"/>
                    </a:cubicBezTo>
                    <a:cubicBezTo>
                      <a:pt x="82518" y="26808"/>
                      <a:pt x="81925" y="26808"/>
                      <a:pt x="81777" y="26808"/>
                    </a:cubicBezTo>
                    <a:cubicBezTo>
                      <a:pt x="81481" y="26808"/>
                      <a:pt x="81777" y="26382"/>
                      <a:pt x="81777" y="26382"/>
                    </a:cubicBezTo>
                    <a:cubicBezTo>
                      <a:pt x="81629" y="25957"/>
                      <a:pt x="81185" y="26382"/>
                      <a:pt x="81185" y="26382"/>
                    </a:cubicBezTo>
                    <a:cubicBezTo>
                      <a:pt x="80888" y="26808"/>
                      <a:pt x="80592" y="26382"/>
                      <a:pt x="80444" y="26382"/>
                    </a:cubicBezTo>
                    <a:cubicBezTo>
                      <a:pt x="80296" y="26382"/>
                      <a:pt x="80888" y="26808"/>
                      <a:pt x="80888" y="26808"/>
                    </a:cubicBezTo>
                    <a:cubicBezTo>
                      <a:pt x="81333" y="27234"/>
                      <a:pt x="80888" y="28085"/>
                      <a:pt x="80740" y="27659"/>
                    </a:cubicBezTo>
                    <a:cubicBezTo>
                      <a:pt x="80592" y="27659"/>
                      <a:pt x="80592" y="27234"/>
                      <a:pt x="80592" y="26808"/>
                    </a:cubicBezTo>
                    <a:cubicBezTo>
                      <a:pt x="80444" y="26808"/>
                      <a:pt x="80296" y="26808"/>
                      <a:pt x="80148" y="26808"/>
                    </a:cubicBezTo>
                    <a:cubicBezTo>
                      <a:pt x="79851" y="26382"/>
                      <a:pt x="79555" y="25957"/>
                      <a:pt x="79111" y="26382"/>
                    </a:cubicBezTo>
                    <a:cubicBezTo>
                      <a:pt x="78666" y="26382"/>
                      <a:pt x="78370" y="27659"/>
                      <a:pt x="77925" y="26808"/>
                    </a:cubicBezTo>
                    <a:cubicBezTo>
                      <a:pt x="77629" y="26382"/>
                      <a:pt x="77333" y="25957"/>
                      <a:pt x="77185" y="25106"/>
                    </a:cubicBezTo>
                    <a:cubicBezTo>
                      <a:pt x="77037" y="24680"/>
                      <a:pt x="76740" y="26382"/>
                      <a:pt x="76592" y="26382"/>
                    </a:cubicBezTo>
                    <a:cubicBezTo>
                      <a:pt x="76444" y="27234"/>
                      <a:pt x="76296" y="29787"/>
                      <a:pt x="75851" y="29361"/>
                    </a:cubicBezTo>
                    <a:cubicBezTo>
                      <a:pt x="75555" y="28936"/>
                      <a:pt x="75259" y="28936"/>
                      <a:pt x="74962" y="28085"/>
                    </a:cubicBezTo>
                    <a:cubicBezTo>
                      <a:pt x="74814" y="27659"/>
                      <a:pt x="74518" y="26808"/>
                      <a:pt x="74370" y="26382"/>
                    </a:cubicBezTo>
                    <a:cubicBezTo>
                      <a:pt x="74222" y="25531"/>
                      <a:pt x="73925" y="25106"/>
                      <a:pt x="73777" y="24680"/>
                    </a:cubicBezTo>
                    <a:cubicBezTo>
                      <a:pt x="73481" y="23829"/>
                      <a:pt x="74074" y="24255"/>
                      <a:pt x="74222" y="24255"/>
                    </a:cubicBezTo>
                    <a:cubicBezTo>
                      <a:pt x="74370" y="24255"/>
                      <a:pt x="74666" y="23829"/>
                      <a:pt x="74666" y="23404"/>
                    </a:cubicBezTo>
                    <a:cubicBezTo>
                      <a:pt x="74666" y="23404"/>
                      <a:pt x="73925" y="22127"/>
                      <a:pt x="73925" y="22127"/>
                    </a:cubicBezTo>
                    <a:cubicBezTo>
                      <a:pt x="73925" y="22127"/>
                      <a:pt x="74370" y="22127"/>
                      <a:pt x="74370" y="21702"/>
                    </a:cubicBezTo>
                    <a:cubicBezTo>
                      <a:pt x="74222" y="21276"/>
                      <a:pt x="73925" y="21276"/>
                      <a:pt x="73925" y="21276"/>
                    </a:cubicBezTo>
                    <a:cubicBezTo>
                      <a:pt x="73925" y="20425"/>
                      <a:pt x="74666" y="20000"/>
                      <a:pt x="73925" y="19574"/>
                    </a:cubicBezTo>
                    <a:cubicBezTo>
                      <a:pt x="73777" y="19574"/>
                      <a:pt x="73629" y="18723"/>
                      <a:pt x="73333" y="18723"/>
                    </a:cubicBezTo>
                    <a:cubicBezTo>
                      <a:pt x="73185" y="18723"/>
                      <a:pt x="72888" y="18297"/>
                      <a:pt x="72740" y="18723"/>
                    </a:cubicBezTo>
                    <a:cubicBezTo>
                      <a:pt x="72592" y="18723"/>
                      <a:pt x="72592" y="19148"/>
                      <a:pt x="72444" y="19148"/>
                    </a:cubicBezTo>
                    <a:cubicBezTo>
                      <a:pt x="72296" y="18723"/>
                      <a:pt x="72296" y="18723"/>
                      <a:pt x="72148" y="18723"/>
                    </a:cubicBezTo>
                    <a:cubicBezTo>
                      <a:pt x="72000" y="18723"/>
                      <a:pt x="71703" y="18723"/>
                      <a:pt x="71555" y="18297"/>
                    </a:cubicBezTo>
                    <a:cubicBezTo>
                      <a:pt x="71407" y="18297"/>
                      <a:pt x="71259" y="18297"/>
                      <a:pt x="71111" y="17446"/>
                    </a:cubicBezTo>
                    <a:cubicBezTo>
                      <a:pt x="70962" y="17446"/>
                      <a:pt x="71111" y="17021"/>
                      <a:pt x="70814" y="17446"/>
                    </a:cubicBezTo>
                    <a:cubicBezTo>
                      <a:pt x="70814" y="17446"/>
                      <a:pt x="70666" y="17872"/>
                      <a:pt x="70518" y="17872"/>
                    </a:cubicBezTo>
                    <a:cubicBezTo>
                      <a:pt x="70370" y="17872"/>
                      <a:pt x="70370" y="17446"/>
                      <a:pt x="70222" y="17872"/>
                    </a:cubicBezTo>
                    <a:cubicBezTo>
                      <a:pt x="70222" y="18297"/>
                      <a:pt x="70074" y="18723"/>
                      <a:pt x="70074" y="19148"/>
                    </a:cubicBezTo>
                    <a:cubicBezTo>
                      <a:pt x="70074" y="19574"/>
                      <a:pt x="70370" y="19574"/>
                      <a:pt x="70222" y="20000"/>
                    </a:cubicBezTo>
                    <a:cubicBezTo>
                      <a:pt x="70074" y="20425"/>
                      <a:pt x="70222" y="20425"/>
                      <a:pt x="70074" y="20425"/>
                    </a:cubicBezTo>
                    <a:cubicBezTo>
                      <a:pt x="69925" y="20425"/>
                      <a:pt x="69629" y="20425"/>
                      <a:pt x="69481" y="20851"/>
                    </a:cubicBezTo>
                    <a:cubicBezTo>
                      <a:pt x="69629" y="20425"/>
                      <a:pt x="70074" y="21276"/>
                      <a:pt x="70074" y="21276"/>
                    </a:cubicBezTo>
                    <a:cubicBezTo>
                      <a:pt x="69925" y="21702"/>
                      <a:pt x="69481" y="20851"/>
                      <a:pt x="69185" y="20851"/>
                    </a:cubicBezTo>
                    <a:cubicBezTo>
                      <a:pt x="68888" y="20851"/>
                      <a:pt x="68444" y="20851"/>
                      <a:pt x="68000" y="20851"/>
                    </a:cubicBezTo>
                    <a:cubicBezTo>
                      <a:pt x="67851" y="20851"/>
                      <a:pt x="67851" y="20425"/>
                      <a:pt x="67703" y="20425"/>
                    </a:cubicBezTo>
                    <a:cubicBezTo>
                      <a:pt x="67555" y="20000"/>
                      <a:pt x="67111" y="20425"/>
                      <a:pt x="66962" y="20425"/>
                    </a:cubicBezTo>
                    <a:cubicBezTo>
                      <a:pt x="66814" y="20000"/>
                      <a:pt x="66518" y="20000"/>
                      <a:pt x="66370" y="19574"/>
                    </a:cubicBezTo>
                    <a:cubicBezTo>
                      <a:pt x="66370" y="19148"/>
                      <a:pt x="66666" y="19148"/>
                      <a:pt x="66666" y="18723"/>
                    </a:cubicBezTo>
                    <a:cubicBezTo>
                      <a:pt x="66814" y="18297"/>
                      <a:pt x="65481" y="18297"/>
                      <a:pt x="65333" y="18297"/>
                    </a:cubicBezTo>
                    <a:cubicBezTo>
                      <a:pt x="64592" y="17872"/>
                      <a:pt x="64000" y="18297"/>
                      <a:pt x="63259" y="18297"/>
                    </a:cubicBezTo>
                    <a:cubicBezTo>
                      <a:pt x="62814" y="18297"/>
                      <a:pt x="62962" y="18297"/>
                      <a:pt x="63111" y="19148"/>
                    </a:cubicBezTo>
                    <a:cubicBezTo>
                      <a:pt x="63111" y="19574"/>
                      <a:pt x="62814" y="19148"/>
                      <a:pt x="62814" y="19148"/>
                    </a:cubicBezTo>
                    <a:cubicBezTo>
                      <a:pt x="62518" y="19148"/>
                      <a:pt x="62666" y="18723"/>
                      <a:pt x="62666" y="18297"/>
                    </a:cubicBezTo>
                    <a:cubicBezTo>
                      <a:pt x="62666" y="17446"/>
                      <a:pt x="62518" y="16170"/>
                      <a:pt x="62222" y="17021"/>
                    </a:cubicBezTo>
                    <a:cubicBezTo>
                      <a:pt x="62222" y="17872"/>
                      <a:pt x="61629" y="17872"/>
                      <a:pt x="61333" y="17446"/>
                    </a:cubicBezTo>
                    <a:cubicBezTo>
                      <a:pt x="61185" y="17021"/>
                      <a:pt x="61481" y="16170"/>
                      <a:pt x="60888" y="16595"/>
                    </a:cubicBezTo>
                    <a:cubicBezTo>
                      <a:pt x="60740" y="16595"/>
                      <a:pt x="60592" y="16595"/>
                      <a:pt x="60444" y="16595"/>
                    </a:cubicBezTo>
                    <a:cubicBezTo>
                      <a:pt x="60296" y="16170"/>
                      <a:pt x="60148" y="16595"/>
                      <a:pt x="59851" y="17021"/>
                    </a:cubicBezTo>
                    <a:cubicBezTo>
                      <a:pt x="59555" y="17872"/>
                      <a:pt x="60296" y="17446"/>
                      <a:pt x="60296" y="17872"/>
                    </a:cubicBezTo>
                    <a:cubicBezTo>
                      <a:pt x="60296" y="18723"/>
                      <a:pt x="59703" y="18297"/>
                      <a:pt x="59555" y="18723"/>
                    </a:cubicBezTo>
                    <a:cubicBezTo>
                      <a:pt x="59407" y="19148"/>
                      <a:pt x="59111" y="19148"/>
                      <a:pt x="58814" y="19574"/>
                    </a:cubicBezTo>
                    <a:cubicBezTo>
                      <a:pt x="58518" y="20000"/>
                      <a:pt x="58222" y="20000"/>
                      <a:pt x="57777" y="20000"/>
                    </a:cubicBezTo>
                    <a:cubicBezTo>
                      <a:pt x="57481" y="20000"/>
                      <a:pt x="57481" y="20000"/>
                      <a:pt x="57333" y="20851"/>
                    </a:cubicBezTo>
                    <a:cubicBezTo>
                      <a:pt x="57185" y="21276"/>
                      <a:pt x="56592" y="21702"/>
                      <a:pt x="56444" y="21702"/>
                    </a:cubicBezTo>
                    <a:cubicBezTo>
                      <a:pt x="56444" y="21276"/>
                      <a:pt x="56740" y="21276"/>
                      <a:pt x="56740" y="21276"/>
                    </a:cubicBezTo>
                    <a:cubicBezTo>
                      <a:pt x="57037" y="20851"/>
                      <a:pt x="57037" y="20000"/>
                      <a:pt x="57185" y="19574"/>
                    </a:cubicBezTo>
                    <a:cubicBezTo>
                      <a:pt x="57333" y="18723"/>
                      <a:pt x="57481" y="19574"/>
                      <a:pt x="57629" y="19148"/>
                    </a:cubicBezTo>
                    <a:cubicBezTo>
                      <a:pt x="57777" y="19148"/>
                      <a:pt x="57777" y="18723"/>
                      <a:pt x="57925" y="18723"/>
                    </a:cubicBezTo>
                    <a:cubicBezTo>
                      <a:pt x="58370" y="17872"/>
                      <a:pt x="58962" y="17446"/>
                      <a:pt x="59407" y="16595"/>
                    </a:cubicBezTo>
                    <a:cubicBezTo>
                      <a:pt x="59703" y="16170"/>
                      <a:pt x="60000" y="15744"/>
                      <a:pt x="60296" y="15319"/>
                    </a:cubicBezTo>
                    <a:cubicBezTo>
                      <a:pt x="60888" y="14042"/>
                      <a:pt x="61629" y="13191"/>
                      <a:pt x="62222" y="12340"/>
                    </a:cubicBezTo>
                    <a:cubicBezTo>
                      <a:pt x="62666" y="11914"/>
                      <a:pt x="63111" y="11063"/>
                      <a:pt x="62666" y="9787"/>
                    </a:cubicBezTo>
                    <a:cubicBezTo>
                      <a:pt x="62518" y="9361"/>
                      <a:pt x="62518" y="10212"/>
                      <a:pt x="62370" y="9787"/>
                    </a:cubicBezTo>
                    <a:cubicBezTo>
                      <a:pt x="62222" y="9361"/>
                      <a:pt x="62074" y="9361"/>
                      <a:pt x="61925" y="8936"/>
                    </a:cubicBezTo>
                    <a:cubicBezTo>
                      <a:pt x="61925" y="8510"/>
                      <a:pt x="62666" y="9361"/>
                      <a:pt x="62666" y="9361"/>
                    </a:cubicBezTo>
                    <a:cubicBezTo>
                      <a:pt x="62814" y="9361"/>
                      <a:pt x="63259" y="9361"/>
                      <a:pt x="62962" y="8510"/>
                    </a:cubicBezTo>
                    <a:cubicBezTo>
                      <a:pt x="62814" y="8085"/>
                      <a:pt x="62814" y="7659"/>
                      <a:pt x="62666" y="7234"/>
                    </a:cubicBezTo>
                    <a:cubicBezTo>
                      <a:pt x="62518" y="6382"/>
                      <a:pt x="62370" y="8085"/>
                      <a:pt x="62222" y="8085"/>
                    </a:cubicBezTo>
                    <a:cubicBezTo>
                      <a:pt x="62222" y="7659"/>
                      <a:pt x="62222" y="7234"/>
                      <a:pt x="62222" y="7234"/>
                    </a:cubicBezTo>
                    <a:cubicBezTo>
                      <a:pt x="62222" y="6808"/>
                      <a:pt x="62222" y="6808"/>
                      <a:pt x="62074" y="6382"/>
                    </a:cubicBezTo>
                    <a:cubicBezTo>
                      <a:pt x="62074" y="5957"/>
                      <a:pt x="61777" y="5531"/>
                      <a:pt x="61629" y="5531"/>
                    </a:cubicBezTo>
                    <a:cubicBezTo>
                      <a:pt x="61333" y="5106"/>
                      <a:pt x="61185" y="5106"/>
                      <a:pt x="60888" y="4680"/>
                    </a:cubicBezTo>
                    <a:cubicBezTo>
                      <a:pt x="60592" y="4680"/>
                      <a:pt x="60592" y="4680"/>
                      <a:pt x="60148" y="5106"/>
                    </a:cubicBezTo>
                    <a:cubicBezTo>
                      <a:pt x="59851" y="5106"/>
                      <a:pt x="58814" y="3829"/>
                      <a:pt x="58666" y="5106"/>
                    </a:cubicBezTo>
                    <a:cubicBezTo>
                      <a:pt x="58518" y="5531"/>
                      <a:pt x="57629" y="5957"/>
                      <a:pt x="57481" y="5531"/>
                    </a:cubicBezTo>
                    <a:cubicBezTo>
                      <a:pt x="57481" y="5531"/>
                      <a:pt x="58370" y="3829"/>
                      <a:pt x="58074" y="3404"/>
                    </a:cubicBezTo>
                    <a:cubicBezTo>
                      <a:pt x="58074" y="3404"/>
                      <a:pt x="57037" y="3829"/>
                      <a:pt x="56888" y="3404"/>
                    </a:cubicBezTo>
                    <a:cubicBezTo>
                      <a:pt x="56888" y="2978"/>
                      <a:pt x="57185" y="2978"/>
                      <a:pt x="57185" y="2978"/>
                    </a:cubicBezTo>
                    <a:cubicBezTo>
                      <a:pt x="57185" y="2553"/>
                      <a:pt x="56000" y="2978"/>
                      <a:pt x="56000" y="2978"/>
                    </a:cubicBezTo>
                    <a:cubicBezTo>
                      <a:pt x="56148" y="2127"/>
                      <a:pt x="56740" y="2553"/>
                      <a:pt x="56888" y="2127"/>
                    </a:cubicBezTo>
                    <a:cubicBezTo>
                      <a:pt x="57037" y="1702"/>
                      <a:pt x="57333" y="2127"/>
                      <a:pt x="57185" y="1702"/>
                    </a:cubicBezTo>
                    <a:cubicBezTo>
                      <a:pt x="57185" y="1276"/>
                      <a:pt x="57185" y="851"/>
                      <a:pt x="57037" y="851"/>
                    </a:cubicBezTo>
                    <a:cubicBezTo>
                      <a:pt x="56592" y="851"/>
                      <a:pt x="56444" y="425"/>
                      <a:pt x="56000" y="425"/>
                    </a:cubicBezTo>
                    <a:cubicBezTo>
                      <a:pt x="55703" y="0"/>
                      <a:pt x="55407" y="425"/>
                      <a:pt x="55111" y="851"/>
                    </a:cubicBezTo>
                    <a:cubicBezTo>
                      <a:pt x="54518" y="1276"/>
                      <a:pt x="53925" y="2553"/>
                      <a:pt x="53629" y="3404"/>
                    </a:cubicBezTo>
                    <a:cubicBezTo>
                      <a:pt x="53481" y="3829"/>
                      <a:pt x="53481" y="3829"/>
                      <a:pt x="53629" y="4255"/>
                    </a:cubicBezTo>
                    <a:cubicBezTo>
                      <a:pt x="53777" y="4255"/>
                      <a:pt x="53629" y="4680"/>
                      <a:pt x="53629" y="5106"/>
                    </a:cubicBezTo>
                    <a:cubicBezTo>
                      <a:pt x="53629" y="5957"/>
                      <a:pt x="54222" y="5531"/>
                      <a:pt x="54222" y="5957"/>
                    </a:cubicBezTo>
                    <a:cubicBezTo>
                      <a:pt x="54222" y="5531"/>
                      <a:pt x="53481" y="5957"/>
                      <a:pt x="53333" y="5957"/>
                    </a:cubicBezTo>
                    <a:cubicBezTo>
                      <a:pt x="53185" y="5957"/>
                      <a:pt x="52296" y="5531"/>
                      <a:pt x="52148" y="5957"/>
                    </a:cubicBezTo>
                    <a:cubicBezTo>
                      <a:pt x="52148" y="5531"/>
                      <a:pt x="52592" y="7234"/>
                      <a:pt x="52592" y="7234"/>
                    </a:cubicBezTo>
                    <a:cubicBezTo>
                      <a:pt x="52740" y="7659"/>
                      <a:pt x="52000" y="6808"/>
                      <a:pt x="51851" y="6808"/>
                    </a:cubicBezTo>
                    <a:cubicBezTo>
                      <a:pt x="51703" y="6808"/>
                      <a:pt x="51407" y="7234"/>
                      <a:pt x="51111" y="7659"/>
                    </a:cubicBezTo>
                    <a:cubicBezTo>
                      <a:pt x="51111" y="7659"/>
                      <a:pt x="51111" y="7659"/>
                      <a:pt x="50962" y="7659"/>
                    </a:cubicBezTo>
                    <a:cubicBezTo>
                      <a:pt x="50666" y="7659"/>
                      <a:pt x="50962" y="7659"/>
                      <a:pt x="50814" y="7234"/>
                    </a:cubicBezTo>
                    <a:cubicBezTo>
                      <a:pt x="50814" y="7659"/>
                      <a:pt x="50074" y="8510"/>
                      <a:pt x="50074" y="8510"/>
                    </a:cubicBezTo>
                    <a:cubicBezTo>
                      <a:pt x="50074" y="8085"/>
                      <a:pt x="50370" y="7659"/>
                      <a:pt x="50370" y="7659"/>
                    </a:cubicBezTo>
                    <a:cubicBezTo>
                      <a:pt x="50370" y="7234"/>
                      <a:pt x="49629" y="7659"/>
                      <a:pt x="49481" y="7234"/>
                    </a:cubicBezTo>
                    <a:cubicBezTo>
                      <a:pt x="49481" y="7234"/>
                      <a:pt x="49777" y="6808"/>
                      <a:pt x="49777" y="6808"/>
                    </a:cubicBezTo>
                    <a:cubicBezTo>
                      <a:pt x="49629" y="7234"/>
                      <a:pt x="48888" y="7659"/>
                      <a:pt x="48592" y="7659"/>
                    </a:cubicBezTo>
                    <a:cubicBezTo>
                      <a:pt x="47851" y="8085"/>
                      <a:pt x="48740" y="8085"/>
                      <a:pt x="48888" y="8510"/>
                    </a:cubicBezTo>
                    <a:cubicBezTo>
                      <a:pt x="48740" y="8085"/>
                      <a:pt x="48000" y="8936"/>
                      <a:pt x="47851" y="8936"/>
                    </a:cubicBezTo>
                    <a:cubicBezTo>
                      <a:pt x="47703" y="8936"/>
                      <a:pt x="47555" y="8936"/>
                      <a:pt x="47407" y="9361"/>
                    </a:cubicBezTo>
                    <a:cubicBezTo>
                      <a:pt x="47259" y="9787"/>
                      <a:pt x="46962" y="9361"/>
                      <a:pt x="46666" y="9361"/>
                    </a:cubicBezTo>
                    <a:cubicBezTo>
                      <a:pt x="46518" y="9361"/>
                      <a:pt x="46370" y="10212"/>
                      <a:pt x="46074" y="10212"/>
                    </a:cubicBezTo>
                    <a:cubicBezTo>
                      <a:pt x="45777" y="10638"/>
                      <a:pt x="45629" y="10212"/>
                      <a:pt x="45481" y="10638"/>
                    </a:cubicBezTo>
                    <a:cubicBezTo>
                      <a:pt x="45333" y="11063"/>
                      <a:pt x="45185" y="11489"/>
                      <a:pt x="45037" y="11489"/>
                    </a:cubicBezTo>
                    <a:cubicBezTo>
                      <a:pt x="44740" y="11489"/>
                      <a:pt x="44444" y="11489"/>
                      <a:pt x="44296" y="11489"/>
                    </a:cubicBezTo>
                    <a:cubicBezTo>
                      <a:pt x="44296" y="11489"/>
                      <a:pt x="44740" y="12340"/>
                      <a:pt x="44740" y="12340"/>
                    </a:cubicBezTo>
                    <a:cubicBezTo>
                      <a:pt x="44592" y="12765"/>
                      <a:pt x="43703" y="12765"/>
                      <a:pt x="43703" y="12765"/>
                    </a:cubicBezTo>
                    <a:cubicBezTo>
                      <a:pt x="43703" y="12765"/>
                      <a:pt x="44296" y="12765"/>
                      <a:pt x="44296" y="12765"/>
                    </a:cubicBezTo>
                    <a:cubicBezTo>
                      <a:pt x="44296" y="12765"/>
                      <a:pt x="44000" y="12765"/>
                      <a:pt x="43851" y="12765"/>
                    </a:cubicBezTo>
                    <a:cubicBezTo>
                      <a:pt x="44000" y="12765"/>
                      <a:pt x="44296" y="13191"/>
                      <a:pt x="44296" y="13191"/>
                    </a:cubicBezTo>
                    <a:cubicBezTo>
                      <a:pt x="44148" y="13191"/>
                      <a:pt x="44148" y="13191"/>
                      <a:pt x="44000" y="13191"/>
                    </a:cubicBezTo>
                    <a:cubicBezTo>
                      <a:pt x="44148" y="13191"/>
                      <a:pt x="44000" y="13617"/>
                      <a:pt x="44000" y="13617"/>
                    </a:cubicBezTo>
                    <a:cubicBezTo>
                      <a:pt x="44000" y="14042"/>
                      <a:pt x="43555" y="13617"/>
                      <a:pt x="43555" y="13617"/>
                    </a:cubicBezTo>
                    <a:cubicBezTo>
                      <a:pt x="43555" y="14042"/>
                      <a:pt x="43851" y="14042"/>
                      <a:pt x="43851" y="14468"/>
                    </a:cubicBezTo>
                    <a:cubicBezTo>
                      <a:pt x="44000" y="14468"/>
                      <a:pt x="43703" y="14468"/>
                      <a:pt x="43703" y="14468"/>
                    </a:cubicBezTo>
                    <a:cubicBezTo>
                      <a:pt x="43703" y="15319"/>
                      <a:pt x="44296" y="14468"/>
                      <a:pt x="44148" y="15319"/>
                    </a:cubicBezTo>
                    <a:cubicBezTo>
                      <a:pt x="43851" y="16170"/>
                      <a:pt x="44592" y="16595"/>
                      <a:pt x="44148" y="17021"/>
                    </a:cubicBezTo>
                    <a:cubicBezTo>
                      <a:pt x="43851" y="17021"/>
                      <a:pt x="43555" y="17021"/>
                      <a:pt x="43259" y="17021"/>
                    </a:cubicBezTo>
                    <a:cubicBezTo>
                      <a:pt x="43111" y="17446"/>
                      <a:pt x="43111" y="17872"/>
                      <a:pt x="42814" y="17446"/>
                    </a:cubicBezTo>
                    <a:cubicBezTo>
                      <a:pt x="42666" y="17446"/>
                      <a:pt x="42518" y="17446"/>
                      <a:pt x="42370" y="17446"/>
                    </a:cubicBezTo>
                    <a:cubicBezTo>
                      <a:pt x="41777" y="17872"/>
                      <a:pt x="41185" y="17872"/>
                      <a:pt x="40592" y="17872"/>
                    </a:cubicBezTo>
                    <a:cubicBezTo>
                      <a:pt x="40296" y="17872"/>
                      <a:pt x="40000" y="17872"/>
                      <a:pt x="39851" y="18297"/>
                    </a:cubicBezTo>
                    <a:cubicBezTo>
                      <a:pt x="39703" y="18723"/>
                      <a:pt x="39555" y="19148"/>
                      <a:pt x="39555" y="19574"/>
                    </a:cubicBezTo>
                    <a:cubicBezTo>
                      <a:pt x="39555" y="20000"/>
                      <a:pt x="39851" y="20425"/>
                      <a:pt x="39851" y="20851"/>
                    </a:cubicBezTo>
                    <a:cubicBezTo>
                      <a:pt x="39703" y="21702"/>
                      <a:pt x="39703" y="22127"/>
                      <a:pt x="39851" y="22553"/>
                    </a:cubicBezTo>
                    <a:cubicBezTo>
                      <a:pt x="40148" y="23404"/>
                      <a:pt x="40592" y="22978"/>
                      <a:pt x="40888" y="23829"/>
                    </a:cubicBezTo>
                    <a:cubicBezTo>
                      <a:pt x="40888" y="23829"/>
                      <a:pt x="41185" y="25531"/>
                      <a:pt x="41185" y="25531"/>
                    </a:cubicBezTo>
                    <a:cubicBezTo>
                      <a:pt x="40592" y="25531"/>
                      <a:pt x="40444" y="25531"/>
                      <a:pt x="40000" y="24680"/>
                    </a:cubicBezTo>
                    <a:cubicBezTo>
                      <a:pt x="39555" y="23829"/>
                      <a:pt x="38814" y="22978"/>
                      <a:pt x="38222" y="22978"/>
                    </a:cubicBezTo>
                    <a:cubicBezTo>
                      <a:pt x="37925" y="22978"/>
                      <a:pt x="38074" y="22553"/>
                      <a:pt x="37777" y="22127"/>
                    </a:cubicBezTo>
                    <a:cubicBezTo>
                      <a:pt x="37629" y="22127"/>
                      <a:pt x="37037" y="22127"/>
                      <a:pt x="37037" y="22978"/>
                    </a:cubicBezTo>
                    <a:cubicBezTo>
                      <a:pt x="37037" y="23404"/>
                      <a:pt x="37629" y="23404"/>
                      <a:pt x="37629" y="23404"/>
                    </a:cubicBezTo>
                    <a:cubicBezTo>
                      <a:pt x="37629" y="23404"/>
                      <a:pt x="37185" y="23829"/>
                      <a:pt x="37333" y="23829"/>
                    </a:cubicBezTo>
                    <a:cubicBezTo>
                      <a:pt x="37629" y="24255"/>
                      <a:pt x="37777" y="23829"/>
                      <a:pt x="37925" y="24680"/>
                    </a:cubicBezTo>
                    <a:cubicBezTo>
                      <a:pt x="37925" y="25531"/>
                      <a:pt x="37481" y="25106"/>
                      <a:pt x="37333" y="25106"/>
                    </a:cubicBezTo>
                    <a:cubicBezTo>
                      <a:pt x="37037" y="24680"/>
                      <a:pt x="36888" y="24255"/>
                      <a:pt x="36592" y="24680"/>
                    </a:cubicBezTo>
                    <a:cubicBezTo>
                      <a:pt x="36296" y="24680"/>
                      <a:pt x="36444" y="25957"/>
                      <a:pt x="36592" y="26382"/>
                    </a:cubicBezTo>
                    <a:cubicBezTo>
                      <a:pt x="36740" y="26808"/>
                      <a:pt x="37037" y="26808"/>
                      <a:pt x="37185" y="26808"/>
                    </a:cubicBezTo>
                    <a:cubicBezTo>
                      <a:pt x="37481" y="27234"/>
                      <a:pt x="37777" y="27234"/>
                      <a:pt x="37925" y="27659"/>
                    </a:cubicBezTo>
                    <a:cubicBezTo>
                      <a:pt x="38074" y="28085"/>
                      <a:pt x="38074" y="28510"/>
                      <a:pt x="38074" y="28510"/>
                    </a:cubicBezTo>
                    <a:cubicBezTo>
                      <a:pt x="38222" y="28510"/>
                      <a:pt x="38370" y="28510"/>
                      <a:pt x="38518" y="28510"/>
                    </a:cubicBezTo>
                    <a:cubicBezTo>
                      <a:pt x="38518" y="28510"/>
                      <a:pt x="38074" y="28936"/>
                      <a:pt x="38074" y="28936"/>
                    </a:cubicBezTo>
                    <a:cubicBezTo>
                      <a:pt x="37777" y="28936"/>
                      <a:pt x="37777" y="28510"/>
                      <a:pt x="37629" y="28085"/>
                    </a:cubicBezTo>
                    <a:cubicBezTo>
                      <a:pt x="37333" y="27659"/>
                      <a:pt x="36888" y="27659"/>
                      <a:pt x="36444" y="27659"/>
                    </a:cubicBezTo>
                    <a:cubicBezTo>
                      <a:pt x="36296" y="27659"/>
                      <a:pt x="35555" y="27234"/>
                      <a:pt x="35851" y="26382"/>
                    </a:cubicBezTo>
                    <a:cubicBezTo>
                      <a:pt x="36000" y="26382"/>
                      <a:pt x="35851" y="25957"/>
                      <a:pt x="35851" y="25531"/>
                    </a:cubicBezTo>
                    <a:cubicBezTo>
                      <a:pt x="35703" y="25106"/>
                      <a:pt x="35851" y="24680"/>
                      <a:pt x="35851" y="24255"/>
                    </a:cubicBezTo>
                    <a:cubicBezTo>
                      <a:pt x="36000" y="23404"/>
                      <a:pt x="36148" y="21702"/>
                      <a:pt x="35851" y="21276"/>
                    </a:cubicBezTo>
                    <a:cubicBezTo>
                      <a:pt x="35259" y="20851"/>
                      <a:pt x="35703" y="22978"/>
                      <a:pt x="35555" y="23829"/>
                    </a:cubicBezTo>
                    <a:cubicBezTo>
                      <a:pt x="35259" y="24680"/>
                      <a:pt x="34814" y="25106"/>
                      <a:pt x="34518" y="25957"/>
                    </a:cubicBezTo>
                    <a:cubicBezTo>
                      <a:pt x="34074" y="27234"/>
                      <a:pt x="34222" y="26808"/>
                      <a:pt x="34518" y="27659"/>
                    </a:cubicBezTo>
                    <a:cubicBezTo>
                      <a:pt x="34666" y="28085"/>
                      <a:pt x="35111" y="29361"/>
                      <a:pt x="35111" y="30212"/>
                    </a:cubicBezTo>
                    <a:cubicBezTo>
                      <a:pt x="35111" y="30212"/>
                      <a:pt x="34962" y="31063"/>
                      <a:pt x="34814" y="31063"/>
                    </a:cubicBezTo>
                    <a:cubicBezTo>
                      <a:pt x="34666" y="31914"/>
                      <a:pt x="34518" y="32765"/>
                      <a:pt x="34518" y="33617"/>
                    </a:cubicBezTo>
                    <a:cubicBezTo>
                      <a:pt x="34518" y="33617"/>
                      <a:pt x="34666" y="35744"/>
                      <a:pt x="34814" y="35744"/>
                    </a:cubicBezTo>
                    <a:cubicBezTo>
                      <a:pt x="35111" y="35744"/>
                      <a:pt x="35407" y="35744"/>
                      <a:pt x="35703" y="35319"/>
                    </a:cubicBezTo>
                    <a:cubicBezTo>
                      <a:pt x="36000" y="34893"/>
                      <a:pt x="36444" y="35319"/>
                      <a:pt x="36740" y="35744"/>
                    </a:cubicBezTo>
                    <a:cubicBezTo>
                      <a:pt x="37185" y="35744"/>
                      <a:pt x="37481" y="36595"/>
                      <a:pt x="37629" y="37872"/>
                    </a:cubicBezTo>
                    <a:cubicBezTo>
                      <a:pt x="37777" y="38723"/>
                      <a:pt x="37185" y="40000"/>
                      <a:pt x="37481" y="40425"/>
                    </a:cubicBezTo>
                    <a:cubicBezTo>
                      <a:pt x="37481" y="40425"/>
                      <a:pt x="38370" y="41276"/>
                      <a:pt x="38370" y="41276"/>
                    </a:cubicBezTo>
                    <a:cubicBezTo>
                      <a:pt x="38370" y="41702"/>
                      <a:pt x="37333" y="40851"/>
                      <a:pt x="37185" y="40851"/>
                    </a:cubicBezTo>
                    <a:cubicBezTo>
                      <a:pt x="37185" y="40851"/>
                      <a:pt x="37037" y="39574"/>
                      <a:pt x="37037" y="39574"/>
                    </a:cubicBezTo>
                    <a:cubicBezTo>
                      <a:pt x="37185" y="38723"/>
                      <a:pt x="37333" y="38297"/>
                      <a:pt x="37037" y="37872"/>
                    </a:cubicBezTo>
                    <a:cubicBezTo>
                      <a:pt x="36740" y="37446"/>
                      <a:pt x="36888" y="36595"/>
                      <a:pt x="36592" y="36170"/>
                    </a:cubicBezTo>
                    <a:cubicBezTo>
                      <a:pt x="36296" y="36170"/>
                      <a:pt x="36000" y="36595"/>
                      <a:pt x="35703" y="36595"/>
                    </a:cubicBezTo>
                    <a:cubicBezTo>
                      <a:pt x="35703" y="36595"/>
                      <a:pt x="35111" y="37021"/>
                      <a:pt x="35111" y="37446"/>
                    </a:cubicBezTo>
                    <a:cubicBezTo>
                      <a:pt x="35259" y="37446"/>
                      <a:pt x="35407" y="37446"/>
                      <a:pt x="35259" y="37446"/>
                    </a:cubicBezTo>
                    <a:cubicBezTo>
                      <a:pt x="35259" y="37872"/>
                      <a:pt x="34962" y="38297"/>
                      <a:pt x="35111" y="38723"/>
                    </a:cubicBezTo>
                    <a:cubicBezTo>
                      <a:pt x="35703" y="39574"/>
                      <a:pt x="35259" y="40851"/>
                      <a:pt x="34962" y="41702"/>
                    </a:cubicBezTo>
                    <a:cubicBezTo>
                      <a:pt x="34814" y="42127"/>
                      <a:pt x="34666" y="42978"/>
                      <a:pt x="34666" y="43404"/>
                    </a:cubicBezTo>
                    <a:cubicBezTo>
                      <a:pt x="34518" y="43829"/>
                      <a:pt x="34222" y="44255"/>
                      <a:pt x="33925" y="44255"/>
                    </a:cubicBezTo>
                    <a:cubicBezTo>
                      <a:pt x="33777" y="44680"/>
                      <a:pt x="33629" y="44680"/>
                      <a:pt x="33629" y="45531"/>
                    </a:cubicBezTo>
                    <a:cubicBezTo>
                      <a:pt x="33481" y="46382"/>
                      <a:pt x="33185" y="45957"/>
                      <a:pt x="33037" y="45957"/>
                    </a:cubicBezTo>
                    <a:cubicBezTo>
                      <a:pt x="32592" y="45531"/>
                      <a:pt x="32296" y="45957"/>
                      <a:pt x="32000" y="45531"/>
                    </a:cubicBezTo>
                    <a:cubicBezTo>
                      <a:pt x="31851" y="45531"/>
                      <a:pt x="31703" y="45106"/>
                      <a:pt x="31555" y="45106"/>
                    </a:cubicBezTo>
                    <a:cubicBezTo>
                      <a:pt x="31259" y="45106"/>
                      <a:pt x="31259" y="44680"/>
                      <a:pt x="31111" y="44255"/>
                    </a:cubicBezTo>
                    <a:cubicBezTo>
                      <a:pt x="31111" y="44255"/>
                      <a:pt x="31407" y="43829"/>
                      <a:pt x="31407" y="44255"/>
                    </a:cubicBezTo>
                    <a:cubicBezTo>
                      <a:pt x="31555" y="45106"/>
                      <a:pt x="31851" y="45106"/>
                      <a:pt x="31851" y="44680"/>
                    </a:cubicBezTo>
                    <a:cubicBezTo>
                      <a:pt x="32000" y="44255"/>
                      <a:pt x="32740" y="45531"/>
                      <a:pt x="33037" y="44680"/>
                    </a:cubicBezTo>
                    <a:cubicBezTo>
                      <a:pt x="33037" y="44255"/>
                      <a:pt x="32740" y="43829"/>
                      <a:pt x="33037" y="43829"/>
                    </a:cubicBezTo>
                    <a:cubicBezTo>
                      <a:pt x="33185" y="43404"/>
                      <a:pt x="33481" y="42978"/>
                      <a:pt x="33629" y="42553"/>
                    </a:cubicBezTo>
                    <a:cubicBezTo>
                      <a:pt x="33777" y="41702"/>
                      <a:pt x="33629" y="41702"/>
                      <a:pt x="34074" y="41276"/>
                    </a:cubicBezTo>
                    <a:cubicBezTo>
                      <a:pt x="34518" y="40425"/>
                      <a:pt x="33925" y="39574"/>
                      <a:pt x="34222" y="38723"/>
                    </a:cubicBezTo>
                    <a:cubicBezTo>
                      <a:pt x="34518" y="38297"/>
                      <a:pt x="34518" y="37872"/>
                      <a:pt x="34222" y="37446"/>
                    </a:cubicBezTo>
                    <a:cubicBezTo>
                      <a:pt x="34074" y="37446"/>
                      <a:pt x="33925" y="37021"/>
                      <a:pt x="33777" y="36595"/>
                    </a:cubicBezTo>
                    <a:cubicBezTo>
                      <a:pt x="33629" y="35744"/>
                      <a:pt x="33777" y="34468"/>
                      <a:pt x="33777" y="33617"/>
                    </a:cubicBezTo>
                    <a:cubicBezTo>
                      <a:pt x="33777" y="32765"/>
                      <a:pt x="33629" y="31914"/>
                      <a:pt x="33777" y="31063"/>
                    </a:cubicBezTo>
                    <a:cubicBezTo>
                      <a:pt x="33777" y="30212"/>
                      <a:pt x="34074" y="30212"/>
                      <a:pt x="34074" y="29361"/>
                    </a:cubicBezTo>
                    <a:cubicBezTo>
                      <a:pt x="33925" y="28510"/>
                      <a:pt x="33629" y="28085"/>
                      <a:pt x="33481" y="27659"/>
                    </a:cubicBezTo>
                    <a:cubicBezTo>
                      <a:pt x="33333" y="27234"/>
                      <a:pt x="33185" y="26808"/>
                      <a:pt x="33333" y="26382"/>
                    </a:cubicBezTo>
                    <a:cubicBezTo>
                      <a:pt x="33629" y="25957"/>
                      <a:pt x="33629" y="25106"/>
                      <a:pt x="33777" y="24255"/>
                    </a:cubicBezTo>
                    <a:cubicBezTo>
                      <a:pt x="33925" y="23829"/>
                      <a:pt x="34074" y="22553"/>
                      <a:pt x="33925" y="22127"/>
                    </a:cubicBezTo>
                    <a:cubicBezTo>
                      <a:pt x="33925" y="21702"/>
                      <a:pt x="33333" y="21276"/>
                      <a:pt x="33037" y="20851"/>
                    </a:cubicBezTo>
                    <a:cubicBezTo>
                      <a:pt x="32740" y="20851"/>
                      <a:pt x="32444" y="20851"/>
                      <a:pt x="32148" y="20851"/>
                    </a:cubicBezTo>
                    <a:cubicBezTo>
                      <a:pt x="32000" y="20851"/>
                      <a:pt x="31555" y="20425"/>
                      <a:pt x="31407" y="20851"/>
                    </a:cubicBezTo>
                    <a:cubicBezTo>
                      <a:pt x="30962" y="21702"/>
                      <a:pt x="30962" y="24680"/>
                      <a:pt x="30518" y="25531"/>
                    </a:cubicBezTo>
                    <a:cubicBezTo>
                      <a:pt x="30222" y="26808"/>
                      <a:pt x="29333" y="27234"/>
                      <a:pt x="29333" y="28936"/>
                    </a:cubicBezTo>
                    <a:cubicBezTo>
                      <a:pt x="29333" y="29361"/>
                      <a:pt x="29777" y="28936"/>
                      <a:pt x="29777" y="28936"/>
                    </a:cubicBezTo>
                    <a:cubicBezTo>
                      <a:pt x="29925" y="29361"/>
                      <a:pt x="29777" y="31063"/>
                      <a:pt x="29777" y="31063"/>
                    </a:cubicBezTo>
                    <a:cubicBezTo>
                      <a:pt x="29629" y="31914"/>
                      <a:pt x="29925" y="32340"/>
                      <a:pt x="29481" y="32340"/>
                    </a:cubicBezTo>
                    <a:cubicBezTo>
                      <a:pt x="29481" y="32765"/>
                      <a:pt x="29333" y="32765"/>
                      <a:pt x="29333" y="33191"/>
                    </a:cubicBezTo>
                    <a:cubicBezTo>
                      <a:pt x="29481" y="33617"/>
                      <a:pt x="29629" y="33617"/>
                      <a:pt x="29777" y="33617"/>
                    </a:cubicBezTo>
                    <a:cubicBezTo>
                      <a:pt x="29925" y="33617"/>
                      <a:pt x="30518" y="33617"/>
                      <a:pt x="30518" y="34042"/>
                    </a:cubicBezTo>
                    <a:cubicBezTo>
                      <a:pt x="30518" y="34893"/>
                      <a:pt x="30518" y="35744"/>
                      <a:pt x="30814" y="36170"/>
                    </a:cubicBezTo>
                    <a:cubicBezTo>
                      <a:pt x="31111" y="36595"/>
                      <a:pt x="31407" y="36170"/>
                      <a:pt x="31111" y="37021"/>
                    </a:cubicBezTo>
                    <a:cubicBezTo>
                      <a:pt x="30962" y="37446"/>
                      <a:pt x="30962" y="38297"/>
                      <a:pt x="30814" y="38723"/>
                    </a:cubicBezTo>
                    <a:cubicBezTo>
                      <a:pt x="30666" y="39574"/>
                      <a:pt x="29925" y="37446"/>
                      <a:pt x="29777" y="37021"/>
                    </a:cubicBezTo>
                    <a:cubicBezTo>
                      <a:pt x="29333" y="36170"/>
                      <a:pt x="28740" y="35744"/>
                      <a:pt x="28296" y="35319"/>
                    </a:cubicBezTo>
                    <a:cubicBezTo>
                      <a:pt x="28000" y="34893"/>
                      <a:pt x="27851" y="34468"/>
                      <a:pt x="27555" y="34042"/>
                    </a:cubicBezTo>
                    <a:cubicBezTo>
                      <a:pt x="27407" y="34042"/>
                      <a:pt x="27111" y="33617"/>
                      <a:pt x="26962" y="33617"/>
                    </a:cubicBezTo>
                    <a:cubicBezTo>
                      <a:pt x="26518" y="33617"/>
                      <a:pt x="26074" y="33191"/>
                      <a:pt x="25629" y="33191"/>
                    </a:cubicBezTo>
                    <a:cubicBezTo>
                      <a:pt x="25037" y="33191"/>
                      <a:pt x="24444" y="33191"/>
                      <a:pt x="24888" y="35319"/>
                    </a:cubicBezTo>
                    <a:cubicBezTo>
                      <a:pt x="25185" y="35744"/>
                      <a:pt x="25037" y="36595"/>
                      <a:pt x="24740" y="37021"/>
                    </a:cubicBezTo>
                    <a:cubicBezTo>
                      <a:pt x="24592" y="37446"/>
                      <a:pt x="24148" y="36595"/>
                      <a:pt x="24296" y="37872"/>
                    </a:cubicBezTo>
                    <a:cubicBezTo>
                      <a:pt x="24444" y="38297"/>
                      <a:pt x="23259" y="38297"/>
                      <a:pt x="23851" y="37021"/>
                    </a:cubicBezTo>
                    <a:cubicBezTo>
                      <a:pt x="24000" y="36595"/>
                      <a:pt x="23555" y="35744"/>
                      <a:pt x="23407" y="36170"/>
                    </a:cubicBezTo>
                    <a:cubicBezTo>
                      <a:pt x="23111" y="36170"/>
                      <a:pt x="22814" y="36595"/>
                      <a:pt x="22666" y="37021"/>
                    </a:cubicBezTo>
                    <a:cubicBezTo>
                      <a:pt x="22222" y="37872"/>
                      <a:pt x="21777" y="37021"/>
                      <a:pt x="21333" y="37446"/>
                    </a:cubicBezTo>
                    <a:cubicBezTo>
                      <a:pt x="20888" y="37872"/>
                      <a:pt x="20592" y="38723"/>
                      <a:pt x="20296" y="38723"/>
                    </a:cubicBezTo>
                    <a:cubicBezTo>
                      <a:pt x="20148" y="38723"/>
                      <a:pt x="19259" y="38723"/>
                      <a:pt x="19407" y="38297"/>
                    </a:cubicBezTo>
                    <a:cubicBezTo>
                      <a:pt x="19703" y="38297"/>
                      <a:pt x="19703" y="38297"/>
                      <a:pt x="19703" y="37872"/>
                    </a:cubicBezTo>
                    <a:cubicBezTo>
                      <a:pt x="19703" y="36595"/>
                      <a:pt x="20000" y="37021"/>
                      <a:pt x="20000" y="36170"/>
                    </a:cubicBezTo>
                    <a:cubicBezTo>
                      <a:pt x="20148" y="35744"/>
                      <a:pt x="19111" y="36595"/>
                      <a:pt x="19111" y="36595"/>
                    </a:cubicBezTo>
                    <a:cubicBezTo>
                      <a:pt x="18962" y="36595"/>
                      <a:pt x="18814" y="36595"/>
                      <a:pt x="18814" y="37021"/>
                    </a:cubicBezTo>
                    <a:cubicBezTo>
                      <a:pt x="18814" y="37446"/>
                      <a:pt x="18814" y="37872"/>
                      <a:pt x="18814" y="38297"/>
                    </a:cubicBezTo>
                    <a:cubicBezTo>
                      <a:pt x="18666" y="38297"/>
                      <a:pt x="18370" y="37872"/>
                      <a:pt x="18222" y="37872"/>
                    </a:cubicBezTo>
                    <a:cubicBezTo>
                      <a:pt x="17925" y="37872"/>
                      <a:pt x="17481" y="38297"/>
                      <a:pt x="17185" y="38723"/>
                    </a:cubicBezTo>
                    <a:cubicBezTo>
                      <a:pt x="16740" y="39148"/>
                      <a:pt x="16296" y="40000"/>
                      <a:pt x="15851" y="40425"/>
                    </a:cubicBezTo>
                    <a:cubicBezTo>
                      <a:pt x="15555" y="40425"/>
                      <a:pt x="15407" y="40851"/>
                      <a:pt x="15259" y="41702"/>
                    </a:cubicBezTo>
                    <a:cubicBezTo>
                      <a:pt x="15259" y="42127"/>
                      <a:pt x="15259" y="43404"/>
                      <a:pt x="14962" y="43404"/>
                    </a:cubicBezTo>
                    <a:cubicBezTo>
                      <a:pt x="14666" y="43404"/>
                      <a:pt x="14370" y="43829"/>
                      <a:pt x="14074" y="43829"/>
                    </a:cubicBezTo>
                    <a:cubicBezTo>
                      <a:pt x="13925" y="43829"/>
                      <a:pt x="13777" y="42978"/>
                      <a:pt x="13629" y="42553"/>
                    </a:cubicBezTo>
                    <a:cubicBezTo>
                      <a:pt x="13333" y="41702"/>
                      <a:pt x="12888" y="42127"/>
                      <a:pt x="13185" y="40851"/>
                    </a:cubicBezTo>
                    <a:cubicBezTo>
                      <a:pt x="13333" y="40000"/>
                      <a:pt x="13777" y="40425"/>
                      <a:pt x="13925" y="40000"/>
                    </a:cubicBezTo>
                    <a:cubicBezTo>
                      <a:pt x="14222" y="40000"/>
                      <a:pt x="14518" y="40425"/>
                      <a:pt x="14370" y="39574"/>
                    </a:cubicBezTo>
                    <a:cubicBezTo>
                      <a:pt x="14222" y="39148"/>
                      <a:pt x="14074" y="38297"/>
                      <a:pt x="13925" y="37872"/>
                    </a:cubicBezTo>
                    <a:cubicBezTo>
                      <a:pt x="13629" y="37021"/>
                      <a:pt x="13185" y="37446"/>
                      <a:pt x="12888" y="37446"/>
                    </a:cubicBezTo>
                    <a:cubicBezTo>
                      <a:pt x="12740" y="37446"/>
                      <a:pt x="11851" y="37021"/>
                      <a:pt x="11851" y="37021"/>
                    </a:cubicBezTo>
                    <a:cubicBezTo>
                      <a:pt x="11851" y="37021"/>
                      <a:pt x="12296" y="37446"/>
                      <a:pt x="12296" y="37446"/>
                    </a:cubicBezTo>
                    <a:cubicBezTo>
                      <a:pt x="12444" y="37872"/>
                      <a:pt x="12444" y="38297"/>
                      <a:pt x="12444" y="38723"/>
                    </a:cubicBezTo>
                    <a:cubicBezTo>
                      <a:pt x="12444" y="39148"/>
                      <a:pt x="12444" y="40000"/>
                      <a:pt x="12444" y="40425"/>
                    </a:cubicBezTo>
                    <a:cubicBezTo>
                      <a:pt x="12296" y="40851"/>
                      <a:pt x="12148" y="41276"/>
                      <a:pt x="12148" y="41702"/>
                    </a:cubicBezTo>
                    <a:cubicBezTo>
                      <a:pt x="12296" y="42553"/>
                      <a:pt x="12888" y="42553"/>
                      <a:pt x="12740" y="43829"/>
                    </a:cubicBezTo>
                    <a:cubicBezTo>
                      <a:pt x="12592" y="44255"/>
                      <a:pt x="12444" y="45106"/>
                      <a:pt x="12444" y="45531"/>
                    </a:cubicBezTo>
                    <a:cubicBezTo>
                      <a:pt x="12444" y="45531"/>
                      <a:pt x="12444" y="47234"/>
                      <a:pt x="12444" y="47234"/>
                    </a:cubicBezTo>
                    <a:cubicBezTo>
                      <a:pt x="12444" y="47234"/>
                      <a:pt x="12296" y="45957"/>
                      <a:pt x="12296" y="45957"/>
                    </a:cubicBezTo>
                    <a:cubicBezTo>
                      <a:pt x="12148" y="45957"/>
                      <a:pt x="12000" y="46808"/>
                      <a:pt x="11851" y="46382"/>
                    </a:cubicBezTo>
                    <a:cubicBezTo>
                      <a:pt x="11851" y="46382"/>
                      <a:pt x="12148" y="45957"/>
                      <a:pt x="12148" y="45531"/>
                    </a:cubicBezTo>
                    <a:cubicBezTo>
                      <a:pt x="12000" y="45106"/>
                      <a:pt x="11703" y="45106"/>
                      <a:pt x="11555" y="45106"/>
                    </a:cubicBezTo>
                    <a:cubicBezTo>
                      <a:pt x="11407" y="45106"/>
                      <a:pt x="11259" y="44680"/>
                      <a:pt x="11111" y="45106"/>
                    </a:cubicBezTo>
                    <a:cubicBezTo>
                      <a:pt x="10814" y="45106"/>
                      <a:pt x="10666" y="45957"/>
                      <a:pt x="10370" y="45957"/>
                    </a:cubicBezTo>
                    <a:cubicBezTo>
                      <a:pt x="10074" y="46808"/>
                      <a:pt x="9925" y="46808"/>
                      <a:pt x="9629" y="47659"/>
                    </a:cubicBezTo>
                    <a:cubicBezTo>
                      <a:pt x="9333" y="48510"/>
                      <a:pt x="9037" y="48510"/>
                      <a:pt x="9481" y="49361"/>
                    </a:cubicBezTo>
                    <a:cubicBezTo>
                      <a:pt x="9629" y="49787"/>
                      <a:pt x="9925" y="51063"/>
                      <a:pt x="9777" y="51489"/>
                    </a:cubicBezTo>
                    <a:cubicBezTo>
                      <a:pt x="9629" y="51914"/>
                      <a:pt x="8740" y="51063"/>
                      <a:pt x="8592" y="51063"/>
                    </a:cubicBezTo>
                    <a:cubicBezTo>
                      <a:pt x="8444" y="50638"/>
                      <a:pt x="8000" y="51063"/>
                      <a:pt x="7851" y="51063"/>
                    </a:cubicBezTo>
                    <a:cubicBezTo>
                      <a:pt x="8000" y="50638"/>
                      <a:pt x="7259" y="48936"/>
                      <a:pt x="7111" y="49787"/>
                    </a:cubicBezTo>
                    <a:cubicBezTo>
                      <a:pt x="6370" y="51489"/>
                      <a:pt x="8000" y="51914"/>
                      <a:pt x="8000" y="52765"/>
                    </a:cubicBezTo>
                    <a:cubicBezTo>
                      <a:pt x="7851" y="54468"/>
                      <a:pt x="7407" y="53617"/>
                      <a:pt x="6962" y="53617"/>
                    </a:cubicBezTo>
                    <a:cubicBezTo>
                      <a:pt x="6518" y="53191"/>
                      <a:pt x="6370" y="52340"/>
                      <a:pt x="5925" y="51914"/>
                    </a:cubicBezTo>
                    <a:cubicBezTo>
                      <a:pt x="5629" y="51489"/>
                      <a:pt x="5629" y="51063"/>
                      <a:pt x="5481" y="50212"/>
                    </a:cubicBezTo>
                    <a:cubicBezTo>
                      <a:pt x="5481" y="49361"/>
                      <a:pt x="5333" y="49361"/>
                      <a:pt x="5185" y="48936"/>
                    </a:cubicBezTo>
                    <a:cubicBezTo>
                      <a:pt x="5185" y="48510"/>
                      <a:pt x="5629" y="47659"/>
                      <a:pt x="5629" y="47659"/>
                    </a:cubicBezTo>
                    <a:cubicBezTo>
                      <a:pt x="5777" y="46382"/>
                      <a:pt x="5037" y="45531"/>
                      <a:pt x="4740" y="45531"/>
                    </a:cubicBezTo>
                    <a:cubicBezTo>
                      <a:pt x="4444" y="45106"/>
                      <a:pt x="4444" y="44255"/>
                      <a:pt x="4148" y="44255"/>
                    </a:cubicBezTo>
                    <a:cubicBezTo>
                      <a:pt x="4296" y="43829"/>
                      <a:pt x="3555" y="42127"/>
                      <a:pt x="3555" y="42127"/>
                    </a:cubicBezTo>
                    <a:cubicBezTo>
                      <a:pt x="3851" y="41702"/>
                      <a:pt x="4148" y="42978"/>
                      <a:pt x="4296" y="43404"/>
                    </a:cubicBezTo>
                    <a:cubicBezTo>
                      <a:pt x="4444" y="43829"/>
                      <a:pt x="4592" y="43829"/>
                      <a:pt x="4592" y="43404"/>
                    </a:cubicBezTo>
                    <a:cubicBezTo>
                      <a:pt x="4740" y="43404"/>
                      <a:pt x="4888" y="43829"/>
                      <a:pt x="4888" y="43829"/>
                    </a:cubicBezTo>
                    <a:cubicBezTo>
                      <a:pt x="5333" y="44255"/>
                      <a:pt x="5629" y="44680"/>
                      <a:pt x="6074" y="44680"/>
                    </a:cubicBezTo>
                    <a:cubicBezTo>
                      <a:pt x="6370" y="45106"/>
                      <a:pt x="6814" y="45106"/>
                      <a:pt x="7259" y="45531"/>
                    </a:cubicBezTo>
                    <a:cubicBezTo>
                      <a:pt x="8000" y="46382"/>
                      <a:pt x="8592" y="46382"/>
                      <a:pt x="9333" y="45106"/>
                    </a:cubicBezTo>
                    <a:cubicBezTo>
                      <a:pt x="9629" y="44680"/>
                      <a:pt x="9777" y="44255"/>
                      <a:pt x="10074" y="43829"/>
                    </a:cubicBezTo>
                    <a:cubicBezTo>
                      <a:pt x="10518" y="42978"/>
                      <a:pt x="10222" y="42553"/>
                      <a:pt x="10222" y="41276"/>
                    </a:cubicBezTo>
                    <a:cubicBezTo>
                      <a:pt x="10222" y="40000"/>
                      <a:pt x="9185" y="39574"/>
                      <a:pt x="8888" y="38723"/>
                    </a:cubicBezTo>
                    <a:cubicBezTo>
                      <a:pt x="8444" y="37872"/>
                      <a:pt x="7851" y="37021"/>
                      <a:pt x="7407" y="36595"/>
                    </a:cubicBezTo>
                    <a:cubicBezTo>
                      <a:pt x="6962" y="35744"/>
                      <a:pt x="6370" y="34893"/>
                      <a:pt x="5925" y="34893"/>
                    </a:cubicBezTo>
                    <a:cubicBezTo>
                      <a:pt x="5777" y="34468"/>
                      <a:pt x="5777" y="34893"/>
                      <a:pt x="5629" y="34893"/>
                    </a:cubicBezTo>
                    <a:cubicBezTo>
                      <a:pt x="5481" y="34893"/>
                      <a:pt x="5333" y="34468"/>
                      <a:pt x="5185" y="34468"/>
                    </a:cubicBezTo>
                    <a:cubicBezTo>
                      <a:pt x="4888" y="34042"/>
                      <a:pt x="4592" y="35744"/>
                      <a:pt x="4296" y="35744"/>
                    </a:cubicBezTo>
                    <a:cubicBezTo>
                      <a:pt x="4296" y="35319"/>
                      <a:pt x="4888" y="34042"/>
                      <a:pt x="4296" y="34042"/>
                    </a:cubicBezTo>
                    <a:cubicBezTo>
                      <a:pt x="4148" y="34042"/>
                      <a:pt x="3555" y="33191"/>
                      <a:pt x="3555" y="33191"/>
                    </a:cubicBezTo>
                    <a:cubicBezTo>
                      <a:pt x="3703" y="32765"/>
                      <a:pt x="4296" y="34042"/>
                      <a:pt x="4296" y="33191"/>
                    </a:cubicBezTo>
                    <a:cubicBezTo>
                      <a:pt x="4296" y="32765"/>
                      <a:pt x="3703" y="31914"/>
                      <a:pt x="3555" y="31914"/>
                    </a:cubicBezTo>
                    <a:cubicBezTo>
                      <a:pt x="3407" y="32340"/>
                      <a:pt x="2962" y="33191"/>
                      <a:pt x="2962" y="33191"/>
                    </a:cubicBezTo>
                    <a:cubicBezTo>
                      <a:pt x="2962" y="32765"/>
                      <a:pt x="2962" y="32765"/>
                      <a:pt x="2814" y="32340"/>
                    </a:cubicBezTo>
                    <a:cubicBezTo>
                      <a:pt x="2518" y="32340"/>
                      <a:pt x="2518" y="32765"/>
                      <a:pt x="2370" y="33191"/>
                    </a:cubicBezTo>
                    <a:cubicBezTo>
                      <a:pt x="2370" y="33191"/>
                      <a:pt x="2370" y="33191"/>
                      <a:pt x="2370" y="32765"/>
                    </a:cubicBezTo>
                    <a:cubicBezTo>
                      <a:pt x="2222" y="33191"/>
                      <a:pt x="2074" y="34042"/>
                      <a:pt x="1925" y="34042"/>
                    </a:cubicBezTo>
                    <a:cubicBezTo>
                      <a:pt x="1777" y="34468"/>
                      <a:pt x="1481" y="34468"/>
                      <a:pt x="1481" y="34468"/>
                    </a:cubicBezTo>
                    <a:cubicBezTo>
                      <a:pt x="1333" y="35319"/>
                      <a:pt x="740" y="35319"/>
                      <a:pt x="888" y="36170"/>
                    </a:cubicBezTo>
                    <a:cubicBezTo>
                      <a:pt x="1333" y="37021"/>
                      <a:pt x="740" y="36170"/>
                      <a:pt x="740" y="37446"/>
                    </a:cubicBezTo>
                    <a:cubicBezTo>
                      <a:pt x="740" y="38297"/>
                      <a:pt x="1333" y="38723"/>
                      <a:pt x="1481" y="39148"/>
                    </a:cubicBezTo>
                    <a:cubicBezTo>
                      <a:pt x="1777" y="39574"/>
                      <a:pt x="2074" y="40425"/>
                      <a:pt x="1925" y="41276"/>
                    </a:cubicBezTo>
                    <a:cubicBezTo>
                      <a:pt x="1777" y="42127"/>
                      <a:pt x="1333" y="42553"/>
                      <a:pt x="1333" y="43404"/>
                    </a:cubicBezTo>
                    <a:cubicBezTo>
                      <a:pt x="1481" y="44255"/>
                      <a:pt x="1777" y="45106"/>
                      <a:pt x="1925" y="45957"/>
                    </a:cubicBezTo>
                    <a:cubicBezTo>
                      <a:pt x="2074" y="46808"/>
                      <a:pt x="1777" y="46808"/>
                      <a:pt x="1777" y="47659"/>
                    </a:cubicBezTo>
                    <a:cubicBezTo>
                      <a:pt x="1777" y="48510"/>
                      <a:pt x="2222" y="49361"/>
                      <a:pt x="1925" y="49787"/>
                    </a:cubicBezTo>
                    <a:cubicBezTo>
                      <a:pt x="1629" y="50212"/>
                      <a:pt x="2074" y="51489"/>
                      <a:pt x="2074" y="51914"/>
                    </a:cubicBezTo>
                    <a:cubicBezTo>
                      <a:pt x="2370" y="52765"/>
                      <a:pt x="2666" y="52765"/>
                      <a:pt x="2222" y="53617"/>
                    </a:cubicBezTo>
                    <a:cubicBezTo>
                      <a:pt x="1925" y="54468"/>
                      <a:pt x="2074" y="54468"/>
                      <a:pt x="2222" y="54893"/>
                    </a:cubicBezTo>
                    <a:cubicBezTo>
                      <a:pt x="2962" y="56170"/>
                      <a:pt x="3407" y="57021"/>
                      <a:pt x="2666" y="58723"/>
                    </a:cubicBezTo>
                    <a:cubicBezTo>
                      <a:pt x="1925" y="60851"/>
                      <a:pt x="1185" y="62553"/>
                      <a:pt x="592" y="64680"/>
                    </a:cubicBezTo>
                    <a:cubicBezTo>
                      <a:pt x="888" y="64680"/>
                      <a:pt x="888" y="64255"/>
                      <a:pt x="1037" y="64680"/>
                    </a:cubicBezTo>
                    <a:cubicBezTo>
                      <a:pt x="1185" y="65531"/>
                      <a:pt x="1481" y="65531"/>
                      <a:pt x="1629" y="65957"/>
                    </a:cubicBezTo>
                    <a:cubicBezTo>
                      <a:pt x="2518" y="66808"/>
                      <a:pt x="1333" y="66808"/>
                      <a:pt x="1037" y="66808"/>
                    </a:cubicBezTo>
                    <a:cubicBezTo>
                      <a:pt x="740" y="66808"/>
                      <a:pt x="592" y="67234"/>
                      <a:pt x="592" y="68085"/>
                    </a:cubicBezTo>
                    <a:cubicBezTo>
                      <a:pt x="592" y="68936"/>
                      <a:pt x="296" y="69361"/>
                      <a:pt x="148" y="70212"/>
                    </a:cubicBezTo>
                    <a:cubicBezTo>
                      <a:pt x="0" y="70638"/>
                      <a:pt x="148" y="71489"/>
                      <a:pt x="296" y="72340"/>
                    </a:cubicBezTo>
                    <a:cubicBezTo>
                      <a:pt x="296" y="73191"/>
                      <a:pt x="0" y="74042"/>
                      <a:pt x="148" y="74468"/>
                    </a:cubicBezTo>
                    <a:cubicBezTo>
                      <a:pt x="444" y="74893"/>
                      <a:pt x="444" y="74893"/>
                      <a:pt x="444" y="75744"/>
                    </a:cubicBezTo>
                    <a:cubicBezTo>
                      <a:pt x="296" y="76595"/>
                      <a:pt x="592" y="77021"/>
                      <a:pt x="592" y="77872"/>
                    </a:cubicBezTo>
                    <a:cubicBezTo>
                      <a:pt x="592" y="78297"/>
                      <a:pt x="1037" y="79148"/>
                      <a:pt x="1185" y="79148"/>
                    </a:cubicBezTo>
                    <a:cubicBezTo>
                      <a:pt x="1185" y="79148"/>
                      <a:pt x="1333" y="78723"/>
                      <a:pt x="1481" y="78723"/>
                    </a:cubicBezTo>
                    <a:cubicBezTo>
                      <a:pt x="1629" y="78723"/>
                      <a:pt x="1629" y="79574"/>
                      <a:pt x="1777" y="79574"/>
                    </a:cubicBezTo>
                    <a:cubicBezTo>
                      <a:pt x="2074" y="79148"/>
                      <a:pt x="2074" y="78723"/>
                      <a:pt x="2370" y="79574"/>
                    </a:cubicBezTo>
                    <a:cubicBezTo>
                      <a:pt x="2666" y="80000"/>
                      <a:pt x="2666" y="80000"/>
                      <a:pt x="2666" y="80851"/>
                    </a:cubicBezTo>
                    <a:cubicBezTo>
                      <a:pt x="2518" y="82978"/>
                      <a:pt x="3111" y="84680"/>
                      <a:pt x="3555" y="85531"/>
                    </a:cubicBezTo>
                    <a:cubicBezTo>
                      <a:pt x="3851" y="85957"/>
                      <a:pt x="4000" y="86382"/>
                      <a:pt x="3703" y="86808"/>
                    </a:cubicBezTo>
                    <a:cubicBezTo>
                      <a:pt x="3555" y="87659"/>
                      <a:pt x="3407" y="87234"/>
                      <a:pt x="3111" y="87234"/>
                    </a:cubicBezTo>
                    <a:cubicBezTo>
                      <a:pt x="2814" y="87234"/>
                      <a:pt x="3259" y="91063"/>
                      <a:pt x="3555" y="90638"/>
                    </a:cubicBezTo>
                    <a:cubicBezTo>
                      <a:pt x="3703" y="90212"/>
                      <a:pt x="3851" y="88936"/>
                      <a:pt x="4000" y="89361"/>
                    </a:cubicBezTo>
                    <a:cubicBezTo>
                      <a:pt x="4148" y="89361"/>
                      <a:pt x="4296" y="89787"/>
                      <a:pt x="4592" y="89787"/>
                    </a:cubicBezTo>
                    <a:cubicBezTo>
                      <a:pt x="4888" y="89787"/>
                      <a:pt x="5185" y="90212"/>
                      <a:pt x="5185" y="91063"/>
                    </a:cubicBezTo>
                    <a:cubicBezTo>
                      <a:pt x="5185" y="91489"/>
                      <a:pt x="5037" y="91489"/>
                      <a:pt x="5037" y="91489"/>
                    </a:cubicBezTo>
                    <a:cubicBezTo>
                      <a:pt x="4888" y="91914"/>
                      <a:pt x="5037" y="92765"/>
                      <a:pt x="5185" y="92765"/>
                    </a:cubicBezTo>
                    <a:cubicBezTo>
                      <a:pt x="5333" y="93191"/>
                      <a:pt x="5629" y="92765"/>
                      <a:pt x="5777" y="93191"/>
                    </a:cubicBezTo>
                    <a:cubicBezTo>
                      <a:pt x="5925" y="93617"/>
                      <a:pt x="5925" y="94468"/>
                      <a:pt x="5925" y="94893"/>
                    </a:cubicBezTo>
                    <a:cubicBezTo>
                      <a:pt x="5925" y="95319"/>
                      <a:pt x="6370" y="94893"/>
                      <a:pt x="6518" y="94893"/>
                    </a:cubicBezTo>
                    <a:cubicBezTo>
                      <a:pt x="6666" y="95319"/>
                      <a:pt x="6962" y="96595"/>
                      <a:pt x="7111" y="95744"/>
                    </a:cubicBezTo>
                    <a:cubicBezTo>
                      <a:pt x="7259" y="94893"/>
                      <a:pt x="7407" y="95319"/>
                      <a:pt x="7555" y="95744"/>
                    </a:cubicBezTo>
                    <a:cubicBezTo>
                      <a:pt x="7851" y="96595"/>
                      <a:pt x="7851" y="96170"/>
                      <a:pt x="8148" y="96170"/>
                    </a:cubicBezTo>
                    <a:cubicBezTo>
                      <a:pt x="8296" y="96170"/>
                      <a:pt x="8444" y="97446"/>
                      <a:pt x="8592" y="97021"/>
                    </a:cubicBezTo>
                    <a:cubicBezTo>
                      <a:pt x="8888" y="96595"/>
                      <a:pt x="9185" y="97446"/>
                      <a:pt x="9333" y="97872"/>
                    </a:cubicBezTo>
                    <a:cubicBezTo>
                      <a:pt x="9629" y="98297"/>
                      <a:pt x="9185" y="98723"/>
                      <a:pt x="9185" y="98723"/>
                    </a:cubicBezTo>
                    <a:cubicBezTo>
                      <a:pt x="8888" y="99148"/>
                      <a:pt x="9333" y="99574"/>
                      <a:pt x="9333" y="99574"/>
                    </a:cubicBezTo>
                    <a:cubicBezTo>
                      <a:pt x="9333" y="99574"/>
                      <a:pt x="8888" y="99574"/>
                      <a:pt x="9037" y="100425"/>
                    </a:cubicBezTo>
                    <a:cubicBezTo>
                      <a:pt x="9333" y="100851"/>
                      <a:pt x="9185" y="101276"/>
                      <a:pt x="9037" y="101702"/>
                    </a:cubicBezTo>
                    <a:cubicBezTo>
                      <a:pt x="9037" y="102127"/>
                      <a:pt x="8592" y="102127"/>
                      <a:pt x="8444" y="102127"/>
                    </a:cubicBezTo>
                    <a:cubicBezTo>
                      <a:pt x="8148" y="102127"/>
                      <a:pt x="8000" y="102978"/>
                      <a:pt x="7851" y="103829"/>
                    </a:cubicBezTo>
                    <a:cubicBezTo>
                      <a:pt x="8000" y="103829"/>
                      <a:pt x="8592" y="103829"/>
                      <a:pt x="8592" y="104255"/>
                    </a:cubicBezTo>
                    <a:cubicBezTo>
                      <a:pt x="8592" y="104680"/>
                      <a:pt x="7851" y="105106"/>
                      <a:pt x="7851" y="105531"/>
                    </a:cubicBezTo>
                    <a:cubicBezTo>
                      <a:pt x="7851" y="105957"/>
                      <a:pt x="8148" y="105957"/>
                      <a:pt x="8148" y="106808"/>
                    </a:cubicBezTo>
                    <a:cubicBezTo>
                      <a:pt x="8148" y="106808"/>
                      <a:pt x="7703" y="107234"/>
                      <a:pt x="7703" y="107234"/>
                    </a:cubicBezTo>
                    <a:cubicBezTo>
                      <a:pt x="7555" y="107659"/>
                      <a:pt x="7555" y="108085"/>
                      <a:pt x="7407" y="108510"/>
                    </a:cubicBezTo>
                    <a:cubicBezTo>
                      <a:pt x="7407" y="108936"/>
                      <a:pt x="7111" y="108510"/>
                      <a:pt x="7111" y="109361"/>
                    </a:cubicBezTo>
                    <a:cubicBezTo>
                      <a:pt x="6962" y="109787"/>
                      <a:pt x="7259" y="110638"/>
                      <a:pt x="7555" y="110638"/>
                    </a:cubicBezTo>
                    <a:cubicBezTo>
                      <a:pt x="7851" y="111063"/>
                      <a:pt x="8148" y="111489"/>
                      <a:pt x="8592" y="112340"/>
                    </a:cubicBezTo>
                    <a:cubicBezTo>
                      <a:pt x="8740" y="112765"/>
                      <a:pt x="8888" y="113191"/>
                      <a:pt x="9037" y="113191"/>
                    </a:cubicBezTo>
                    <a:cubicBezTo>
                      <a:pt x="9185" y="114042"/>
                      <a:pt x="9185" y="113617"/>
                      <a:pt x="9481" y="113191"/>
                    </a:cubicBezTo>
                    <a:cubicBezTo>
                      <a:pt x="9925" y="113191"/>
                      <a:pt x="10370" y="114468"/>
                      <a:pt x="10814" y="114468"/>
                    </a:cubicBezTo>
                    <a:cubicBezTo>
                      <a:pt x="11259" y="114468"/>
                      <a:pt x="11703" y="115319"/>
                      <a:pt x="12148" y="115744"/>
                    </a:cubicBezTo>
                    <a:cubicBezTo>
                      <a:pt x="12592" y="116170"/>
                      <a:pt x="12888" y="115744"/>
                      <a:pt x="13333" y="115744"/>
                    </a:cubicBezTo>
                    <a:cubicBezTo>
                      <a:pt x="13481" y="116170"/>
                      <a:pt x="13629" y="116595"/>
                      <a:pt x="13629" y="117021"/>
                    </a:cubicBezTo>
                    <a:cubicBezTo>
                      <a:pt x="13629" y="117446"/>
                      <a:pt x="13777" y="117446"/>
                      <a:pt x="13925" y="117446"/>
                    </a:cubicBezTo>
                    <a:cubicBezTo>
                      <a:pt x="14370" y="117872"/>
                      <a:pt x="14666" y="120000"/>
                      <a:pt x="15259" y="119148"/>
                    </a:cubicBezTo>
                    <a:cubicBezTo>
                      <a:pt x="15407" y="118723"/>
                      <a:pt x="15703" y="118297"/>
                      <a:pt x="15555" y="117872"/>
                    </a:cubicBezTo>
                    <a:cubicBezTo>
                      <a:pt x="15407" y="117446"/>
                      <a:pt x="15259" y="117021"/>
                      <a:pt x="15111" y="116595"/>
                    </a:cubicBezTo>
                    <a:cubicBezTo>
                      <a:pt x="14814" y="115744"/>
                      <a:pt x="14666" y="114893"/>
                      <a:pt x="14814" y="113617"/>
                    </a:cubicBezTo>
                    <a:cubicBezTo>
                      <a:pt x="14814" y="112765"/>
                      <a:pt x="14666" y="111914"/>
                      <a:pt x="14370" y="111489"/>
                    </a:cubicBezTo>
                    <a:cubicBezTo>
                      <a:pt x="14074" y="111063"/>
                      <a:pt x="14518" y="110212"/>
                      <a:pt x="14666" y="109787"/>
                    </a:cubicBezTo>
                    <a:cubicBezTo>
                      <a:pt x="14814" y="108936"/>
                      <a:pt x="14814" y="108085"/>
                      <a:pt x="15259" y="108085"/>
                    </a:cubicBezTo>
                    <a:cubicBezTo>
                      <a:pt x="15407" y="108085"/>
                      <a:pt x="15555" y="107659"/>
                      <a:pt x="15703" y="107234"/>
                    </a:cubicBezTo>
                    <a:cubicBezTo>
                      <a:pt x="15851" y="106808"/>
                      <a:pt x="16000" y="106808"/>
                      <a:pt x="16148" y="106382"/>
                    </a:cubicBezTo>
                    <a:cubicBezTo>
                      <a:pt x="16000" y="106382"/>
                      <a:pt x="15703" y="105957"/>
                      <a:pt x="15703" y="105531"/>
                    </a:cubicBezTo>
                    <a:cubicBezTo>
                      <a:pt x="15703" y="105106"/>
                      <a:pt x="16000" y="105531"/>
                      <a:pt x="16000" y="105531"/>
                    </a:cubicBezTo>
                    <a:cubicBezTo>
                      <a:pt x="16000" y="105106"/>
                      <a:pt x="15703" y="103829"/>
                      <a:pt x="15555" y="103404"/>
                    </a:cubicBezTo>
                    <a:cubicBezTo>
                      <a:pt x="15407" y="102553"/>
                      <a:pt x="15259" y="102553"/>
                      <a:pt x="14962" y="102553"/>
                    </a:cubicBezTo>
                    <a:cubicBezTo>
                      <a:pt x="14518" y="102553"/>
                      <a:pt x="14814" y="101702"/>
                      <a:pt x="14518" y="101276"/>
                    </a:cubicBezTo>
                    <a:cubicBezTo>
                      <a:pt x="14370" y="100851"/>
                      <a:pt x="13925" y="100851"/>
                      <a:pt x="14222" y="100000"/>
                    </a:cubicBezTo>
                    <a:cubicBezTo>
                      <a:pt x="14370" y="99148"/>
                      <a:pt x="14666" y="98723"/>
                      <a:pt x="14370" y="98297"/>
                    </a:cubicBezTo>
                    <a:cubicBezTo>
                      <a:pt x="14222" y="97446"/>
                      <a:pt x="14518" y="97021"/>
                      <a:pt x="14666" y="96595"/>
                    </a:cubicBezTo>
                    <a:cubicBezTo>
                      <a:pt x="14666" y="96170"/>
                      <a:pt x="14962" y="94893"/>
                      <a:pt x="14962" y="95319"/>
                    </a:cubicBezTo>
                    <a:cubicBezTo>
                      <a:pt x="15111" y="95744"/>
                      <a:pt x="15259" y="96595"/>
                      <a:pt x="15407" y="97021"/>
                    </a:cubicBezTo>
                    <a:cubicBezTo>
                      <a:pt x="15703" y="97021"/>
                      <a:pt x="15851" y="96595"/>
                      <a:pt x="15851" y="96170"/>
                    </a:cubicBezTo>
                    <a:cubicBezTo>
                      <a:pt x="15703" y="95319"/>
                      <a:pt x="15703" y="94893"/>
                      <a:pt x="16000" y="94468"/>
                    </a:cubicBezTo>
                    <a:cubicBezTo>
                      <a:pt x="16296" y="94042"/>
                      <a:pt x="16296" y="93191"/>
                      <a:pt x="16592" y="93191"/>
                    </a:cubicBezTo>
                    <a:cubicBezTo>
                      <a:pt x="16888" y="92765"/>
                      <a:pt x="17185" y="91489"/>
                      <a:pt x="17481" y="91914"/>
                    </a:cubicBezTo>
                    <a:cubicBezTo>
                      <a:pt x="17777" y="91914"/>
                      <a:pt x="17777" y="92765"/>
                      <a:pt x="18074" y="91914"/>
                    </a:cubicBezTo>
                    <a:cubicBezTo>
                      <a:pt x="18370" y="91489"/>
                      <a:pt x="18370" y="91914"/>
                      <a:pt x="18666" y="92340"/>
                    </a:cubicBezTo>
                    <a:cubicBezTo>
                      <a:pt x="18962" y="92340"/>
                      <a:pt x="19259" y="92340"/>
                      <a:pt x="19555" y="92765"/>
                    </a:cubicBezTo>
                    <a:cubicBezTo>
                      <a:pt x="19851" y="93191"/>
                      <a:pt x="19851" y="94042"/>
                      <a:pt x="20148" y="94893"/>
                    </a:cubicBezTo>
                    <a:cubicBezTo>
                      <a:pt x="20148" y="94893"/>
                      <a:pt x="20148" y="93617"/>
                      <a:pt x="20444" y="94042"/>
                    </a:cubicBezTo>
                    <a:cubicBezTo>
                      <a:pt x="20592" y="94042"/>
                      <a:pt x="20740" y="94893"/>
                      <a:pt x="21037" y="94893"/>
                    </a:cubicBezTo>
                    <a:cubicBezTo>
                      <a:pt x="21185" y="95319"/>
                      <a:pt x="21333" y="94468"/>
                      <a:pt x="21481" y="94042"/>
                    </a:cubicBezTo>
                    <a:cubicBezTo>
                      <a:pt x="21777" y="93191"/>
                      <a:pt x="21925" y="94042"/>
                      <a:pt x="22222" y="94042"/>
                    </a:cubicBezTo>
                    <a:cubicBezTo>
                      <a:pt x="22518" y="94042"/>
                      <a:pt x="22666" y="93191"/>
                      <a:pt x="22962" y="93617"/>
                    </a:cubicBezTo>
                    <a:cubicBezTo>
                      <a:pt x="23259" y="94042"/>
                      <a:pt x="23407" y="94468"/>
                      <a:pt x="23703" y="94893"/>
                    </a:cubicBezTo>
                    <a:cubicBezTo>
                      <a:pt x="24000" y="95319"/>
                      <a:pt x="23851" y="94893"/>
                      <a:pt x="24148" y="94468"/>
                    </a:cubicBezTo>
                    <a:cubicBezTo>
                      <a:pt x="24296" y="94042"/>
                      <a:pt x="24888" y="94468"/>
                      <a:pt x="25037" y="94468"/>
                    </a:cubicBezTo>
                    <a:cubicBezTo>
                      <a:pt x="25185" y="94468"/>
                      <a:pt x="25481" y="93617"/>
                      <a:pt x="25481" y="93191"/>
                    </a:cubicBezTo>
                    <a:cubicBezTo>
                      <a:pt x="25481" y="92340"/>
                      <a:pt x="25037" y="92340"/>
                      <a:pt x="24888" y="91914"/>
                    </a:cubicBezTo>
                    <a:cubicBezTo>
                      <a:pt x="23851" y="90638"/>
                      <a:pt x="25333" y="91063"/>
                      <a:pt x="25037" y="89361"/>
                    </a:cubicBezTo>
                    <a:cubicBezTo>
                      <a:pt x="24888" y="88936"/>
                      <a:pt x="24592" y="88936"/>
                      <a:pt x="25037" y="88510"/>
                    </a:cubicBezTo>
                    <a:cubicBezTo>
                      <a:pt x="25185" y="88085"/>
                      <a:pt x="25481" y="88510"/>
                      <a:pt x="25629" y="88085"/>
                    </a:cubicBezTo>
                    <a:cubicBezTo>
                      <a:pt x="26222" y="88085"/>
                      <a:pt x="24592" y="85957"/>
                      <a:pt x="25333" y="85106"/>
                    </a:cubicBezTo>
                    <a:cubicBezTo>
                      <a:pt x="25481" y="85106"/>
                      <a:pt x="25777" y="85106"/>
                      <a:pt x="25925" y="85106"/>
                    </a:cubicBezTo>
                    <a:cubicBezTo>
                      <a:pt x="26370" y="85106"/>
                      <a:pt x="26666" y="85106"/>
                      <a:pt x="27111" y="84680"/>
                    </a:cubicBezTo>
                    <a:cubicBezTo>
                      <a:pt x="27407" y="84255"/>
                      <a:pt x="27703" y="84255"/>
                      <a:pt x="28000" y="84255"/>
                    </a:cubicBezTo>
                    <a:cubicBezTo>
                      <a:pt x="28296" y="83829"/>
                      <a:pt x="28592" y="83404"/>
                      <a:pt x="29037" y="83404"/>
                    </a:cubicBezTo>
                    <a:cubicBezTo>
                      <a:pt x="29629" y="82978"/>
                      <a:pt x="30222" y="82553"/>
                      <a:pt x="30814" y="81702"/>
                    </a:cubicBezTo>
                    <a:cubicBezTo>
                      <a:pt x="31259" y="80851"/>
                      <a:pt x="32148" y="80851"/>
                      <a:pt x="32444" y="82553"/>
                    </a:cubicBezTo>
                    <a:cubicBezTo>
                      <a:pt x="32592" y="83404"/>
                      <a:pt x="32444" y="83404"/>
                      <a:pt x="32592" y="84255"/>
                    </a:cubicBezTo>
                    <a:cubicBezTo>
                      <a:pt x="32592" y="85531"/>
                      <a:pt x="33185" y="84255"/>
                      <a:pt x="33481" y="84680"/>
                    </a:cubicBezTo>
                    <a:cubicBezTo>
                      <a:pt x="33629" y="84680"/>
                      <a:pt x="33481" y="85106"/>
                      <a:pt x="33629" y="85106"/>
                    </a:cubicBezTo>
                    <a:cubicBezTo>
                      <a:pt x="33777" y="85531"/>
                      <a:pt x="33777" y="85106"/>
                      <a:pt x="33777" y="85106"/>
                    </a:cubicBezTo>
                    <a:cubicBezTo>
                      <a:pt x="33925" y="84680"/>
                      <a:pt x="34074" y="85106"/>
                      <a:pt x="34222" y="85531"/>
                    </a:cubicBezTo>
                    <a:cubicBezTo>
                      <a:pt x="34370" y="85531"/>
                      <a:pt x="34370" y="85531"/>
                      <a:pt x="34222" y="85957"/>
                    </a:cubicBezTo>
                    <a:cubicBezTo>
                      <a:pt x="34074" y="87234"/>
                      <a:pt x="35111" y="86382"/>
                      <a:pt x="35407" y="85957"/>
                    </a:cubicBezTo>
                    <a:cubicBezTo>
                      <a:pt x="35407" y="85957"/>
                      <a:pt x="36740" y="83829"/>
                      <a:pt x="36740" y="84255"/>
                    </a:cubicBezTo>
                    <a:cubicBezTo>
                      <a:pt x="36740" y="84680"/>
                      <a:pt x="36444" y="85531"/>
                      <a:pt x="36740" y="85957"/>
                    </a:cubicBezTo>
                    <a:cubicBezTo>
                      <a:pt x="37037" y="85957"/>
                      <a:pt x="37185" y="86382"/>
                      <a:pt x="37333" y="86808"/>
                    </a:cubicBezTo>
                    <a:cubicBezTo>
                      <a:pt x="37777" y="88085"/>
                      <a:pt x="37925" y="89361"/>
                      <a:pt x="38222" y="90638"/>
                    </a:cubicBezTo>
                    <a:cubicBezTo>
                      <a:pt x="38518" y="91914"/>
                      <a:pt x="38666" y="93191"/>
                      <a:pt x="38962" y="94042"/>
                    </a:cubicBezTo>
                    <a:cubicBezTo>
                      <a:pt x="39407" y="95319"/>
                      <a:pt x="39407" y="92340"/>
                      <a:pt x="39851" y="93617"/>
                    </a:cubicBezTo>
                    <a:cubicBezTo>
                      <a:pt x="40444" y="95319"/>
                      <a:pt x="40740" y="94468"/>
                      <a:pt x="41481" y="94042"/>
                    </a:cubicBezTo>
                    <a:cubicBezTo>
                      <a:pt x="41777" y="93617"/>
                      <a:pt x="41925" y="94893"/>
                      <a:pt x="42074" y="95319"/>
                    </a:cubicBezTo>
                    <a:cubicBezTo>
                      <a:pt x="42222" y="96170"/>
                      <a:pt x="42518" y="96170"/>
                      <a:pt x="42666" y="97021"/>
                    </a:cubicBezTo>
                    <a:cubicBezTo>
                      <a:pt x="42814" y="97872"/>
                      <a:pt x="43111" y="97872"/>
                      <a:pt x="43407" y="97872"/>
                    </a:cubicBezTo>
                    <a:cubicBezTo>
                      <a:pt x="43851" y="97446"/>
                      <a:pt x="43703" y="97872"/>
                      <a:pt x="43851" y="98297"/>
                    </a:cubicBezTo>
                    <a:cubicBezTo>
                      <a:pt x="44148" y="100000"/>
                      <a:pt x="45037" y="97872"/>
                      <a:pt x="45481" y="97872"/>
                    </a:cubicBezTo>
                    <a:cubicBezTo>
                      <a:pt x="45925" y="97446"/>
                      <a:pt x="46370" y="96170"/>
                      <a:pt x="46814" y="95744"/>
                    </a:cubicBezTo>
                    <a:cubicBezTo>
                      <a:pt x="47407" y="94468"/>
                      <a:pt x="47703" y="94468"/>
                      <a:pt x="48444" y="94893"/>
                    </a:cubicBezTo>
                    <a:cubicBezTo>
                      <a:pt x="48740" y="94893"/>
                      <a:pt x="48740" y="95319"/>
                      <a:pt x="49037" y="96170"/>
                    </a:cubicBezTo>
                    <a:cubicBezTo>
                      <a:pt x="49185" y="96595"/>
                      <a:pt x="49481" y="96595"/>
                      <a:pt x="49777" y="96595"/>
                    </a:cubicBezTo>
                    <a:cubicBezTo>
                      <a:pt x="50074" y="96595"/>
                      <a:pt x="50222" y="97021"/>
                      <a:pt x="50518" y="97021"/>
                    </a:cubicBezTo>
                    <a:cubicBezTo>
                      <a:pt x="50814" y="97872"/>
                      <a:pt x="50962" y="97021"/>
                      <a:pt x="51259" y="96595"/>
                    </a:cubicBezTo>
                    <a:cubicBezTo>
                      <a:pt x="51703" y="95319"/>
                      <a:pt x="50962" y="94468"/>
                      <a:pt x="51259" y="93191"/>
                    </a:cubicBezTo>
                    <a:cubicBezTo>
                      <a:pt x="51407" y="92340"/>
                      <a:pt x="52000" y="90638"/>
                      <a:pt x="52296" y="91063"/>
                    </a:cubicBezTo>
                    <a:cubicBezTo>
                      <a:pt x="52888" y="91914"/>
                      <a:pt x="53629" y="91914"/>
                      <a:pt x="54222" y="92765"/>
                    </a:cubicBezTo>
                    <a:cubicBezTo>
                      <a:pt x="54518" y="93191"/>
                      <a:pt x="54370" y="94042"/>
                      <a:pt x="54518" y="94468"/>
                    </a:cubicBezTo>
                    <a:cubicBezTo>
                      <a:pt x="54666" y="95744"/>
                      <a:pt x="54962" y="95744"/>
                      <a:pt x="55407" y="96170"/>
                    </a:cubicBezTo>
                    <a:cubicBezTo>
                      <a:pt x="56000" y="96595"/>
                      <a:pt x="56592" y="95319"/>
                      <a:pt x="57185" y="95744"/>
                    </a:cubicBezTo>
                    <a:cubicBezTo>
                      <a:pt x="57333" y="95744"/>
                      <a:pt x="57629" y="95744"/>
                      <a:pt x="57777" y="96170"/>
                    </a:cubicBezTo>
                    <a:cubicBezTo>
                      <a:pt x="58074" y="96595"/>
                      <a:pt x="58370" y="96595"/>
                      <a:pt x="58666" y="97446"/>
                    </a:cubicBezTo>
                    <a:cubicBezTo>
                      <a:pt x="59407" y="99148"/>
                      <a:pt x="60592" y="99148"/>
                      <a:pt x="61481" y="98297"/>
                    </a:cubicBezTo>
                    <a:cubicBezTo>
                      <a:pt x="62074" y="97872"/>
                      <a:pt x="62518" y="97021"/>
                      <a:pt x="63111" y="96595"/>
                    </a:cubicBezTo>
                    <a:cubicBezTo>
                      <a:pt x="63407" y="95744"/>
                      <a:pt x="63851" y="96595"/>
                      <a:pt x="64148" y="96595"/>
                    </a:cubicBezTo>
                    <a:cubicBezTo>
                      <a:pt x="64444" y="97021"/>
                      <a:pt x="64592" y="96170"/>
                      <a:pt x="64888" y="96595"/>
                    </a:cubicBezTo>
                    <a:cubicBezTo>
                      <a:pt x="65037" y="97021"/>
                      <a:pt x="65629" y="98297"/>
                      <a:pt x="65925" y="97872"/>
                    </a:cubicBezTo>
                    <a:cubicBezTo>
                      <a:pt x="66074" y="97872"/>
                      <a:pt x="66370" y="97446"/>
                      <a:pt x="66518" y="97021"/>
                    </a:cubicBezTo>
                    <a:cubicBezTo>
                      <a:pt x="66962" y="96595"/>
                      <a:pt x="67111" y="96595"/>
                      <a:pt x="67111" y="95744"/>
                    </a:cubicBezTo>
                    <a:cubicBezTo>
                      <a:pt x="67111" y="94042"/>
                      <a:pt x="67555" y="92340"/>
                      <a:pt x="67851" y="91489"/>
                    </a:cubicBezTo>
                    <a:cubicBezTo>
                      <a:pt x="68000" y="91063"/>
                      <a:pt x="68148" y="90212"/>
                      <a:pt x="68000" y="89787"/>
                    </a:cubicBezTo>
                    <a:cubicBezTo>
                      <a:pt x="67851" y="89361"/>
                      <a:pt x="67407" y="89361"/>
                      <a:pt x="67703" y="88510"/>
                    </a:cubicBezTo>
                    <a:cubicBezTo>
                      <a:pt x="68148" y="87234"/>
                      <a:pt x="68888" y="87234"/>
                      <a:pt x="69629" y="86808"/>
                    </a:cubicBezTo>
                    <a:cubicBezTo>
                      <a:pt x="69925" y="86808"/>
                      <a:pt x="70222" y="86808"/>
                      <a:pt x="70518" y="87234"/>
                    </a:cubicBezTo>
                    <a:cubicBezTo>
                      <a:pt x="70814" y="87659"/>
                      <a:pt x="71259" y="87659"/>
                      <a:pt x="71555" y="88085"/>
                    </a:cubicBezTo>
                    <a:cubicBezTo>
                      <a:pt x="72000" y="88510"/>
                      <a:pt x="72148" y="90212"/>
                      <a:pt x="72444" y="91489"/>
                    </a:cubicBezTo>
                    <a:cubicBezTo>
                      <a:pt x="72592" y="92765"/>
                      <a:pt x="72888" y="94042"/>
                      <a:pt x="73037" y="95319"/>
                    </a:cubicBezTo>
                    <a:cubicBezTo>
                      <a:pt x="73037" y="95744"/>
                      <a:pt x="73037" y="96595"/>
                      <a:pt x="73185" y="97446"/>
                    </a:cubicBezTo>
                    <a:cubicBezTo>
                      <a:pt x="73185" y="97872"/>
                      <a:pt x="73629" y="97872"/>
                      <a:pt x="73777" y="97872"/>
                    </a:cubicBezTo>
                    <a:cubicBezTo>
                      <a:pt x="74370" y="98297"/>
                      <a:pt x="75111" y="99148"/>
                      <a:pt x="75259" y="100851"/>
                    </a:cubicBezTo>
                    <a:cubicBezTo>
                      <a:pt x="75407" y="102127"/>
                      <a:pt x="75555" y="102978"/>
                      <a:pt x="76148" y="102978"/>
                    </a:cubicBezTo>
                    <a:cubicBezTo>
                      <a:pt x="76296" y="102978"/>
                      <a:pt x="76592" y="102978"/>
                      <a:pt x="76740" y="102978"/>
                    </a:cubicBezTo>
                    <a:cubicBezTo>
                      <a:pt x="77037" y="102978"/>
                      <a:pt x="77037" y="102127"/>
                      <a:pt x="77333" y="102127"/>
                    </a:cubicBezTo>
                    <a:cubicBezTo>
                      <a:pt x="77777" y="102127"/>
                      <a:pt x="78222" y="100851"/>
                      <a:pt x="78518" y="102553"/>
                    </a:cubicBezTo>
                    <a:cubicBezTo>
                      <a:pt x="78518" y="103404"/>
                      <a:pt x="78518" y="103404"/>
                      <a:pt x="78370" y="103829"/>
                    </a:cubicBezTo>
                    <a:cubicBezTo>
                      <a:pt x="78074" y="104680"/>
                      <a:pt x="78074" y="105106"/>
                      <a:pt x="77925" y="105957"/>
                    </a:cubicBezTo>
                    <a:cubicBezTo>
                      <a:pt x="77777" y="107234"/>
                      <a:pt x="77481" y="108510"/>
                      <a:pt x="77185" y="109787"/>
                    </a:cubicBezTo>
                    <a:cubicBezTo>
                      <a:pt x="77037" y="110638"/>
                      <a:pt x="76888" y="110212"/>
                      <a:pt x="76740" y="109787"/>
                    </a:cubicBezTo>
                    <a:cubicBezTo>
                      <a:pt x="76444" y="109361"/>
                      <a:pt x="76444" y="109787"/>
                      <a:pt x="76148" y="110212"/>
                    </a:cubicBezTo>
                    <a:cubicBezTo>
                      <a:pt x="76000" y="110212"/>
                      <a:pt x="75703" y="110638"/>
                      <a:pt x="75703" y="110638"/>
                    </a:cubicBezTo>
                    <a:cubicBezTo>
                      <a:pt x="75555" y="111063"/>
                      <a:pt x="76000" y="112765"/>
                      <a:pt x="76000" y="113617"/>
                    </a:cubicBezTo>
                    <a:cubicBezTo>
                      <a:pt x="75851" y="114042"/>
                      <a:pt x="75851" y="114893"/>
                      <a:pt x="75851" y="115319"/>
                    </a:cubicBezTo>
                    <a:cubicBezTo>
                      <a:pt x="75703" y="116170"/>
                      <a:pt x="75407" y="115744"/>
                      <a:pt x="75407" y="116595"/>
                    </a:cubicBezTo>
                    <a:cubicBezTo>
                      <a:pt x="75703" y="116170"/>
                      <a:pt x="75851" y="116595"/>
                      <a:pt x="76148" y="115744"/>
                    </a:cubicBezTo>
                    <a:cubicBezTo>
                      <a:pt x="76296" y="114893"/>
                      <a:pt x="76592" y="115744"/>
                      <a:pt x="76888" y="115744"/>
                    </a:cubicBezTo>
                    <a:cubicBezTo>
                      <a:pt x="77481" y="116595"/>
                      <a:pt x="78074" y="115744"/>
                      <a:pt x="78666" y="114468"/>
                    </a:cubicBezTo>
                    <a:cubicBezTo>
                      <a:pt x="79111" y="113191"/>
                      <a:pt x="79555" y="111489"/>
                      <a:pt x="80000" y="110212"/>
                    </a:cubicBezTo>
                    <a:cubicBezTo>
                      <a:pt x="80444" y="108510"/>
                      <a:pt x="80888" y="106808"/>
                      <a:pt x="81333" y="105106"/>
                    </a:cubicBezTo>
                    <a:cubicBezTo>
                      <a:pt x="82074" y="102127"/>
                      <a:pt x="82814" y="100000"/>
                      <a:pt x="82666" y="96170"/>
                    </a:cubicBezTo>
                    <a:cubicBezTo>
                      <a:pt x="82666" y="94468"/>
                      <a:pt x="82814" y="93617"/>
                      <a:pt x="83111" y="92340"/>
                    </a:cubicBezTo>
                    <a:cubicBezTo>
                      <a:pt x="83259" y="91489"/>
                      <a:pt x="83259" y="91063"/>
                      <a:pt x="83407" y="90212"/>
                    </a:cubicBezTo>
                    <a:cubicBezTo>
                      <a:pt x="83407" y="90212"/>
                      <a:pt x="83407" y="89787"/>
                      <a:pt x="83407" y="89361"/>
                    </a:cubicBezTo>
                    <a:cubicBezTo>
                      <a:pt x="83407" y="88936"/>
                      <a:pt x="83111" y="88510"/>
                      <a:pt x="83111" y="88085"/>
                    </a:cubicBezTo>
                    <a:cubicBezTo>
                      <a:pt x="83111" y="88085"/>
                      <a:pt x="83407" y="88510"/>
                      <a:pt x="83407" y="88085"/>
                    </a:cubicBezTo>
                    <a:cubicBezTo>
                      <a:pt x="83259" y="87659"/>
                      <a:pt x="83259" y="87234"/>
                      <a:pt x="83111" y="87234"/>
                    </a:cubicBezTo>
                    <a:cubicBezTo>
                      <a:pt x="82962" y="86808"/>
                      <a:pt x="82666" y="85531"/>
                      <a:pt x="82518" y="85106"/>
                    </a:cubicBezTo>
                    <a:cubicBezTo>
                      <a:pt x="82370" y="85106"/>
                      <a:pt x="81629" y="84255"/>
                      <a:pt x="81481" y="84680"/>
                    </a:cubicBezTo>
                    <a:cubicBezTo>
                      <a:pt x="81481" y="85106"/>
                      <a:pt x="81629" y="85531"/>
                      <a:pt x="81481" y="85531"/>
                    </a:cubicBezTo>
                    <a:cubicBezTo>
                      <a:pt x="81185" y="85531"/>
                      <a:pt x="81185" y="86382"/>
                      <a:pt x="81037" y="86382"/>
                    </a:cubicBezTo>
                    <a:cubicBezTo>
                      <a:pt x="80740" y="87234"/>
                      <a:pt x="80592" y="85957"/>
                      <a:pt x="80592" y="85531"/>
                    </a:cubicBezTo>
                    <a:cubicBezTo>
                      <a:pt x="80592" y="84680"/>
                      <a:pt x="80888" y="84255"/>
                      <a:pt x="80444" y="84680"/>
                    </a:cubicBezTo>
                    <a:cubicBezTo>
                      <a:pt x="80000" y="85106"/>
                      <a:pt x="80592" y="85957"/>
                      <a:pt x="80000" y="85957"/>
                    </a:cubicBezTo>
                    <a:cubicBezTo>
                      <a:pt x="79851" y="85957"/>
                      <a:pt x="80148" y="83829"/>
                      <a:pt x="80000" y="83404"/>
                    </a:cubicBezTo>
                    <a:cubicBezTo>
                      <a:pt x="80000" y="83829"/>
                      <a:pt x="78370" y="83829"/>
                      <a:pt x="79111" y="82553"/>
                    </a:cubicBezTo>
                    <a:cubicBezTo>
                      <a:pt x="79703" y="81276"/>
                      <a:pt x="80296" y="80000"/>
                      <a:pt x="80888" y="78723"/>
                    </a:cubicBezTo>
                    <a:cubicBezTo>
                      <a:pt x="81037" y="78297"/>
                      <a:pt x="81185" y="77446"/>
                      <a:pt x="81333" y="77021"/>
                    </a:cubicBezTo>
                    <a:cubicBezTo>
                      <a:pt x="81777" y="76170"/>
                      <a:pt x="82222" y="75319"/>
                      <a:pt x="82518" y="74468"/>
                    </a:cubicBezTo>
                    <a:cubicBezTo>
                      <a:pt x="82666" y="74042"/>
                      <a:pt x="82814" y="73191"/>
                      <a:pt x="83111" y="72765"/>
                    </a:cubicBezTo>
                    <a:cubicBezTo>
                      <a:pt x="83407" y="71914"/>
                      <a:pt x="83703" y="71063"/>
                      <a:pt x="84000" y="70212"/>
                    </a:cubicBezTo>
                    <a:cubicBezTo>
                      <a:pt x="84592" y="68936"/>
                      <a:pt x="85481" y="68936"/>
                      <a:pt x="86222" y="68936"/>
                    </a:cubicBezTo>
                    <a:cubicBezTo>
                      <a:pt x="86370" y="68936"/>
                      <a:pt x="86518" y="68936"/>
                      <a:pt x="86666" y="68936"/>
                    </a:cubicBezTo>
                    <a:cubicBezTo>
                      <a:pt x="86814" y="69361"/>
                      <a:pt x="86814" y="69787"/>
                      <a:pt x="86962" y="69787"/>
                    </a:cubicBezTo>
                    <a:cubicBezTo>
                      <a:pt x="87111" y="69361"/>
                      <a:pt x="87407" y="69361"/>
                      <a:pt x="87555" y="68936"/>
                    </a:cubicBezTo>
                    <a:cubicBezTo>
                      <a:pt x="87703" y="68936"/>
                      <a:pt x="87851" y="69361"/>
                      <a:pt x="88000" y="69361"/>
                    </a:cubicBezTo>
                    <a:cubicBezTo>
                      <a:pt x="88148" y="69361"/>
                      <a:pt x="88296" y="69361"/>
                      <a:pt x="88444" y="69361"/>
                    </a:cubicBezTo>
                    <a:cubicBezTo>
                      <a:pt x="88444" y="68936"/>
                      <a:pt x="88592" y="69361"/>
                      <a:pt x="88740" y="69361"/>
                    </a:cubicBezTo>
                    <a:cubicBezTo>
                      <a:pt x="89037" y="69361"/>
                      <a:pt x="89037" y="68085"/>
                      <a:pt x="89481" y="68085"/>
                    </a:cubicBezTo>
                    <a:cubicBezTo>
                      <a:pt x="89629" y="68085"/>
                      <a:pt x="89925" y="68085"/>
                      <a:pt x="90074" y="68085"/>
                    </a:cubicBezTo>
                    <a:cubicBezTo>
                      <a:pt x="90222" y="68510"/>
                      <a:pt x="90370" y="68936"/>
                      <a:pt x="90518" y="68936"/>
                    </a:cubicBezTo>
                    <a:cubicBezTo>
                      <a:pt x="90666" y="69361"/>
                      <a:pt x="91259" y="68510"/>
                      <a:pt x="91259" y="69787"/>
                    </a:cubicBezTo>
                    <a:cubicBezTo>
                      <a:pt x="91259" y="69787"/>
                      <a:pt x="90814" y="69787"/>
                      <a:pt x="90814" y="70212"/>
                    </a:cubicBezTo>
                    <a:cubicBezTo>
                      <a:pt x="90666" y="71063"/>
                      <a:pt x="91259" y="70638"/>
                      <a:pt x="91259" y="70638"/>
                    </a:cubicBezTo>
                    <a:cubicBezTo>
                      <a:pt x="91555" y="70638"/>
                      <a:pt x="91851" y="70638"/>
                      <a:pt x="92000" y="70638"/>
                    </a:cubicBezTo>
                    <a:cubicBezTo>
                      <a:pt x="92148" y="70212"/>
                      <a:pt x="92148" y="70212"/>
                      <a:pt x="92296" y="69787"/>
                    </a:cubicBezTo>
                    <a:cubicBezTo>
                      <a:pt x="92444" y="69787"/>
                      <a:pt x="92592" y="70212"/>
                      <a:pt x="92888" y="70212"/>
                    </a:cubicBezTo>
                    <a:cubicBezTo>
                      <a:pt x="93037" y="70212"/>
                      <a:pt x="94074" y="69361"/>
                      <a:pt x="93481" y="68936"/>
                    </a:cubicBezTo>
                    <a:cubicBezTo>
                      <a:pt x="93185" y="68936"/>
                      <a:pt x="93037" y="69361"/>
                      <a:pt x="93037" y="68085"/>
                    </a:cubicBezTo>
                    <a:cubicBezTo>
                      <a:pt x="93037" y="67659"/>
                      <a:pt x="93333" y="66382"/>
                      <a:pt x="93481" y="65957"/>
                    </a:cubicBezTo>
                    <a:cubicBezTo>
                      <a:pt x="93777" y="65531"/>
                      <a:pt x="93925" y="65106"/>
                      <a:pt x="94222" y="64255"/>
                    </a:cubicBezTo>
                    <a:cubicBezTo>
                      <a:pt x="94370" y="63829"/>
                      <a:pt x="94666" y="63829"/>
                      <a:pt x="94814" y="62978"/>
                    </a:cubicBezTo>
                    <a:cubicBezTo>
                      <a:pt x="94962" y="62127"/>
                      <a:pt x="95111" y="61702"/>
                      <a:pt x="95407" y="61702"/>
                    </a:cubicBezTo>
                    <a:cubicBezTo>
                      <a:pt x="95703" y="61702"/>
                      <a:pt x="96148" y="61276"/>
                      <a:pt x="96444" y="61276"/>
                    </a:cubicBezTo>
                    <a:cubicBezTo>
                      <a:pt x="96740" y="61276"/>
                      <a:pt x="96888" y="62127"/>
                      <a:pt x="97037" y="62127"/>
                    </a:cubicBezTo>
                    <a:cubicBezTo>
                      <a:pt x="97185" y="61702"/>
                      <a:pt x="97333" y="60851"/>
                      <a:pt x="97481" y="61276"/>
                    </a:cubicBezTo>
                    <a:cubicBezTo>
                      <a:pt x="97629" y="61702"/>
                      <a:pt x="97185" y="62978"/>
                      <a:pt x="97185" y="63404"/>
                    </a:cubicBezTo>
                    <a:cubicBezTo>
                      <a:pt x="97185" y="64255"/>
                      <a:pt x="97333" y="63404"/>
                      <a:pt x="97629" y="63829"/>
                    </a:cubicBezTo>
                    <a:cubicBezTo>
                      <a:pt x="97629" y="63829"/>
                      <a:pt x="97333" y="64680"/>
                      <a:pt x="97333" y="65106"/>
                    </a:cubicBezTo>
                    <a:cubicBezTo>
                      <a:pt x="97333" y="65531"/>
                      <a:pt x="98370" y="63404"/>
                      <a:pt x="98370" y="63404"/>
                    </a:cubicBezTo>
                    <a:cubicBezTo>
                      <a:pt x="98518" y="62978"/>
                      <a:pt x="98666" y="62553"/>
                      <a:pt x="98962" y="62127"/>
                    </a:cubicBezTo>
                    <a:cubicBezTo>
                      <a:pt x="99111" y="61702"/>
                      <a:pt x="99555" y="62553"/>
                      <a:pt x="99555" y="61702"/>
                    </a:cubicBezTo>
                    <a:cubicBezTo>
                      <a:pt x="99407" y="60851"/>
                      <a:pt x="99555" y="59148"/>
                      <a:pt x="100000" y="59148"/>
                    </a:cubicBezTo>
                    <a:cubicBezTo>
                      <a:pt x="100148" y="58723"/>
                      <a:pt x="100444" y="58297"/>
                      <a:pt x="100592" y="58723"/>
                    </a:cubicBezTo>
                    <a:cubicBezTo>
                      <a:pt x="100740" y="58723"/>
                      <a:pt x="101037" y="59574"/>
                      <a:pt x="101185" y="59148"/>
                    </a:cubicBezTo>
                    <a:cubicBezTo>
                      <a:pt x="100888" y="59574"/>
                      <a:pt x="100444" y="59148"/>
                      <a:pt x="100296" y="60425"/>
                    </a:cubicBezTo>
                    <a:cubicBezTo>
                      <a:pt x="100296" y="60851"/>
                      <a:pt x="100296" y="61276"/>
                      <a:pt x="100296" y="61702"/>
                    </a:cubicBezTo>
                    <a:cubicBezTo>
                      <a:pt x="100296" y="62127"/>
                      <a:pt x="100000" y="62127"/>
                      <a:pt x="100148" y="62553"/>
                    </a:cubicBezTo>
                    <a:cubicBezTo>
                      <a:pt x="100148" y="62978"/>
                      <a:pt x="100296" y="62978"/>
                      <a:pt x="100148" y="63404"/>
                    </a:cubicBezTo>
                    <a:cubicBezTo>
                      <a:pt x="100000" y="63404"/>
                      <a:pt x="99851" y="63829"/>
                      <a:pt x="100000" y="64255"/>
                    </a:cubicBezTo>
                    <a:cubicBezTo>
                      <a:pt x="100000" y="64255"/>
                      <a:pt x="99111" y="65106"/>
                      <a:pt x="99111" y="65531"/>
                    </a:cubicBezTo>
                    <a:cubicBezTo>
                      <a:pt x="98814" y="65957"/>
                      <a:pt x="98666" y="66808"/>
                      <a:pt x="98370" y="67234"/>
                    </a:cubicBezTo>
                    <a:cubicBezTo>
                      <a:pt x="98074" y="68085"/>
                      <a:pt x="97777" y="68510"/>
                      <a:pt x="97481" y="69361"/>
                    </a:cubicBezTo>
                    <a:cubicBezTo>
                      <a:pt x="96888" y="70638"/>
                      <a:pt x="96444" y="73617"/>
                      <a:pt x="95703" y="73617"/>
                    </a:cubicBezTo>
                    <a:cubicBezTo>
                      <a:pt x="95555" y="73617"/>
                      <a:pt x="94962" y="74042"/>
                      <a:pt x="94962" y="74468"/>
                    </a:cubicBezTo>
                    <a:cubicBezTo>
                      <a:pt x="94962" y="75744"/>
                      <a:pt x="94962" y="76170"/>
                      <a:pt x="94518" y="77021"/>
                    </a:cubicBezTo>
                    <a:cubicBezTo>
                      <a:pt x="93925" y="78297"/>
                      <a:pt x="93925" y="80851"/>
                      <a:pt x="94074" y="82978"/>
                    </a:cubicBezTo>
                    <a:cubicBezTo>
                      <a:pt x="94222" y="85106"/>
                      <a:pt x="94074" y="87659"/>
                      <a:pt x="94518" y="89361"/>
                    </a:cubicBezTo>
                    <a:cubicBezTo>
                      <a:pt x="94666" y="90212"/>
                      <a:pt x="94666" y="91489"/>
                      <a:pt x="94666" y="92340"/>
                    </a:cubicBezTo>
                    <a:cubicBezTo>
                      <a:pt x="94666" y="92340"/>
                      <a:pt x="94666" y="93191"/>
                      <a:pt x="94814" y="93191"/>
                    </a:cubicBezTo>
                    <a:cubicBezTo>
                      <a:pt x="94962" y="93191"/>
                      <a:pt x="94666" y="94468"/>
                      <a:pt x="94814" y="94468"/>
                    </a:cubicBezTo>
                    <a:cubicBezTo>
                      <a:pt x="94814" y="94468"/>
                      <a:pt x="95555" y="92765"/>
                      <a:pt x="95555" y="92340"/>
                    </a:cubicBezTo>
                    <a:cubicBezTo>
                      <a:pt x="95851" y="91489"/>
                      <a:pt x="96000" y="90638"/>
                      <a:pt x="96148" y="89361"/>
                    </a:cubicBezTo>
                    <a:cubicBezTo>
                      <a:pt x="96296" y="88510"/>
                      <a:pt x="96888" y="87659"/>
                      <a:pt x="97037" y="87659"/>
                    </a:cubicBezTo>
                    <a:cubicBezTo>
                      <a:pt x="97481" y="88510"/>
                      <a:pt x="97037" y="85957"/>
                      <a:pt x="97185" y="85531"/>
                    </a:cubicBezTo>
                    <a:cubicBezTo>
                      <a:pt x="97481" y="84255"/>
                      <a:pt x="97629" y="83829"/>
                      <a:pt x="98074" y="83829"/>
                    </a:cubicBezTo>
                    <a:cubicBezTo>
                      <a:pt x="98518" y="83829"/>
                      <a:pt x="99111" y="83829"/>
                      <a:pt x="98814" y="82553"/>
                    </a:cubicBezTo>
                    <a:cubicBezTo>
                      <a:pt x="98370" y="81276"/>
                      <a:pt x="98666" y="80000"/>
                      <a:pt x="99111" y="79148"/>
                    </a:cubicBezTo>
                    <a:cubicBezTo>
                      <a:pt x="99259" y="78723"/>
                      <a:pt x="99259" y="79574"/>
                      <a:pt x="99407" y="79574"/>
                    </a:cubicBezTo>
                    <a:cubicBezTo>
                      <a:pt x="99703" y="79574"/>
                      <a:pt x="99703" y="78297"/>
                      <a:pt x="99703" y="77872"/>
                    </a:cubicBezTo>
                    <a:cubicBezTo>
                      <a:pt x="99407" y="77021"/>
                      <a:pt x="99111" y="76595"/>
                      <a:pt x="99407" y="75319"/>
                    </a:cubicBezTo>
                    <a:cubicBezTo>
                      <a:pt x="99407" y="75319"/>
                      <a:pt x="99851" y="74893"/>
                      <a:pt x="99703" y="74468"/>
                    </a:cubicBezTo>
                    <a:cubicBezTo>
                      <a:pt x="99555" y="74468"/>
                      <a:pt x="99407" y="73617"/>
                      <a:pt x="99259" y="73617"/>
                    </a:cubicBezTo>
                    <a:cubicBezTo>
                      <a:pt x="99111" y="73617"/>
                      <a:pt x="99259" y="74042"/>
                      <a:pt x="99111" y="74042"/>
                    </a:cubicBezTo>
                    <a:cubicBezTo>
                      <a:pt x="98814" y="74042"/>
                      <a:pt x="98666" y="73617"/>
                      <a:pt x="98814" y="72765"/>
                    </a:cubicBezTo>
                    <a:cubicBezTo>
                      <a:pt x="98962" y="71914"/>
                      <a:pt x="99259" y="71489"/>
                      <a:pt x="99555" y="70212"/>
                    </a:cubicBezTo>
                    <a:cubicBezTo>
                      <a:pt x="99703" y="69361"/>
                      <a:pt x="99703" y="68085"/>
                      <a:pt x="100148" y="67234"/>
                    </a:cubicBezTo>
                    <a:cubicBezTo>
                      <a:pt x="100296" y="66808"/>
                      <a:pt x="100296" y="67659"/>
                      <a:pt x="100296" y="67659"/>
                    </a:cubicBezTo>
                    <a:cubicBezTo>
                      <a:pt x="100592" y="67659"/>
                      <a:pt x="100592" y="66808"/>
                      <a:pt x="100740" y="67234"/>
                    </a:cubicBezTo>
                    <a:cubicBezTo>
                      <a:pt x="100888" y="67234"/>
                      <a:pt x="100888" y="67659"/>
                      <a:pt x="101037" y="67234"/>
                    </a:cubicBezTo>
                    <a:cubicBezTo>
                      <a:pt x="101333" y="66808"/>
                      <a:pt x="101481" y="66382"/>
                      <a:pt x="101777" y="65957"/>
                    </a:cubicBezTo>
                    <a:cubicBezTo>
                      <a:pt x="102222" y="65531"/>
                      <a:pt x="101629" y="67234"/>
                      <a:pt x="101925" y="67659"/>
                    </a:cubicBezTo>
                    <a:cubicBezTo>
                      <a:pt x="101925" y="68085"/>
                      <a:pt x="102518" y="66382"/>
                      <a:pt x="102666" y="66382"/>
                    </a:cubicBezTo>
                    <a:cubicBezTo>
                      <a:pt x="102962" y="65957"/>
                      <a:pt x="103259" y="65531"/>
                      <a:pt x="103703" y="65531"/>
                    </a:cubicBezTo>
                    <a:cubicBezTo>
                      <a:pt x="104000" y="65531"/>
                      <a:pt x="104296" y="65531"/>
                      <a:pt x="104444" y="66382"/>
                    </a:cubicBezTo>
                    <a:cubicBezTo>
                      <a:pt x="104592" y="66382"/>
                      <a:pt x="104740" y="66808"/>
                      <a:pt x="104888" y="67234"/>
                    </a:cubicBezTo>
                    <a:cubicBezTo>
                      <a:pt x="105037" y="67659"/>
                      <a:pt x="105037" y="66382"/>
                      <a:pt x="105185" y="66382"/>
                    </a:cubicBezTo>
                    <a:cubicBezTo>
                      <a:pt x="106370" y="63404"/>
                      <a:pt x="107703" y="62127"/>
                      <a:pt x="109037" y="60425"/>
                    </a:cubicBezTo>
                    <a:cubicBezTo>
                      <a:pt x="109333" y="60000"/>
                      <a:pt x="109777" y="59574"/>
                      <a:pt x="109925" y="58723"/>
                    </a:cubicBezTo>
                    <a:cubicBezTo>
                      <a:pt x="110074" y="57872"/>
                      <a:pt x="110074" y="59148"/>
                      <a:pt x="110370" y="59148"/>
                    </a:cubicBezTo>
                    <a:cubicBezTo>
                      <a:pt x="110518" y="59148"/>
                      <a:pt x="110814" y="59148"/>
                      <a:pt x="110962" y="59148"/>
                    </a:cubicBezTo>
                    <a:cubicBezTo>
                      <a:pt x="111111" y="59574"/>
                      <a:pt x="111259" y="60000"/>
                      <a:pt x="111407" y="60000"/>
                    </a:cubicBezTo>
                    <a:cubicBezTo>
                      <a:pt x="111851" y="60000"/>
                      <a:pt x="111851" y="58297"/>
                      <a:pt x="111703" y="57446"/>
                    </a:cubicBezTo>
                    <a:cubicBezTo>
                      <a:pt x="111703" y="57021"/>
                      <a:pt x="111111" y="56170"/>
                      <a:pt x="111259" y="55744"/>
                    </a:cubicBezTo>
                    <a:cubicBezTo>
                      <a:pt x="111259" y="55319"/>
                      <a:pt x="110962" y="53191"/>
                      <a:pt x="110814" y="53617"/>
                    </a:cubicBezTo>
                    <a:cubicBezTo>
                      <a:pt x="110814" y="54042"/>
                      <a:pt x="110518" y="53191"/>
                      <a:pt x="110370" y="53191"/>
                    </a:cubicBezTo>
                    <a:cubicBezTo>
                      <a:pt x="110222" y="52765"/>
                      <a:pt x="110370" y="52340"/>
                      <a:pt x="110222" y="51914"/>
                    </a:cubicBezTo>
                    <a:cubicBezTo>
                      <a:pt x="110222" y="51489"/>
                      <a:pt x="109777" y="51914"/>
                      <a:pt x="109777" y="51914"/>
                    </a:cubicBezTo>
                    <a:cubicBezTo>
                      <a:pt x="109629" y="52340"/>
                      <a:pt x="109185" y="51914"/>
                      <a:pt x="109333" y="51489"/>
                    </a:cubicBezTo>
                    <a:cubicBezTo>
                      <a:pt x="109333" y="51063"/>
                      <a:pt x="109777" y="51489"/>
                      <a:pt x="109925" y="51489"/>
                    </a:cubicBezTo>
                    <a:cubicBezTo>
                      <a:pt x="109925" y="51063"/>
                      <a:pt x="109481" y="51063"/>
                      <a:pt x="109481" y="51063"/>
                    </a:cubicBezTo>
                    <a:cubicBezTo>
                      <a:pt x="109481" y="49787"/>
                      <a:pt x="110666" y="51914"/>
                      <a:pt x="110814" y="51914"/>
                    </a:cubicBezTo>
                    <a:cubicBezTo>
                      <a:pt x="111111" y="52340"/>
                      <a:pt x="112000" y="51489"/>
                      <a:pt x="112296" y="50638"/>
                    </a:cubicBezTo>
                    <a:cubicBezTo>
                      <a:pt x="112444" y="50212"/>
                      <a:pt x="112148" y="50212"/>
                      <a:pt x="112148" y="49787"/>
                    </a:cubicBezTo>
                    <a:cubicBezTo>
                      <a:pt x="112148" y="49787"/>
                      <a:pt x="112740" y="49787"/>
                      <a:pt x="112740" y="48936"/>
                    </a:cubicBezTo>
                    <a:cubicBezTo>
                      <a:pt x="112592" y="48510"/>
                      <a:pt x="112296" y="48085"/>
                      <a:pt x="112444" y="47659"/>
                    </a:cubicBezTo>
                    <a:cubicBezTo>
                      <a:pt x="112444" y="47234"/>
                      <a:pt x="112740" y="46382"/>
                      <a:pt x="112740" y="46382"/>
                    </a:cubicBezTo>
                    <a:cubicBezTo>
                      <a:pt x="112888" y="46382"/>
                      <a:pt x="113481" y="46808"/>
                      <a:pt x="113481" y="46382"/>
                    </a:cubicBezTo>
                    <a:cubicBezTo>
                      <a:pt x="113333" y="46808"/>
                      <a:pt x="112888" y="47234"/>
                      <a:pt x="113037" y="47659"/>
                    </a:cubicBezTo>
                    <a:cubicBezTo>
                      <a:pt x="113185" y="48085"/>
                      <a:pt x="113333" y="48510"/>
                      <a:pt x="113333" y="48510"/>
                    </a:cubicBezTo>
                    <a:cubicBezTo>
                      <a:pt x="113333" y="48936"/>
                      <a:pt x="113185" y="49361"/>
                      <a:pt x="113333" y="49361"/>
                    </a:cubicBezTo>
                    <a:cubicBezTo>
                      <a:pt x="113629" y="49361"/>
                      <a:pt x="113925" y="48936"/>
                      <a:pt x="114222" y="48936"/>
                    </a:cubicBezTo>
                    <a:cubicBezTo>
                      <a:pt x="114518" y="48936"/>
                      <a:pt x="114814" y="48936"/>
                      <a:pt x="115111" y="49361"/>
                    </a:cubicBezTo>
                    <a:cubicBezTo>
                      <a:pt x="115259" y="49787"/>
                      <a:pt x="115259" y="49787"/>
                      <a:pt x="115259" y="50638"/>
                    </a:cubicBezTo>
                    <a:cubicBezTo>
                      <a:pt x="115259" y="51063"/>
                      <a:pt x="115851" y="51489"/>
                      <a:pt x="116000" y="51489"/>
                    </a:cubicBezTo>
                    <a:cubicBezTo>
                      <a:pt x="116148" y="51914"/>
                      <a:pt x="117037" y="53617"/>
                      <a:pt x="117185" y="52765"/>
                    </a:cubicBezTo>
                    <a:cubicBezTo>
                      <a:pt x="117037" y="54042"/>
                      <a:pt x="117925" y="52765"/>
                      <a:pt x="117925" y="52765"/>
                    </a:cubicBezTo>
                    <a:cubicBezTo>
                      <a:pt x="117925" y="52340"/>
                      <a:pt x="117333" y="52340"/>
                      <a:pt x="117481" y="51914"/>
                    </a:cubicBezTo>
                    <a:cubicBezTo>
                      <a:pt x="117481" y="51063"/>
                      <a:pt x="117925" y="51914"/>
                      <a:pt x="117925" y="51914"/>
                    </a:cubicBezTo>
                    <a:cubicBezTo>
                      <a:pt x="117925" y="51063"/>
                      <a:pt x="117777" y="51914"/>
                      <a:pt x="117925" y="50638"/>
                    </a:cubicBezTo>
                    <a:cubicBezTo>
                      <a:pt x="117925" y="50212"/>
                      <a:pt x="117925" y="49787"/>
                      <a:pt x="117925" y="49361"/>
                    </a:cubicBezTo>
                    <a:cubicBezTo>
                      <a:pt x="117777" y="48936"/>
                      <a:pt x="117629" y="48936"/>
                      <a:pt x="117629" y="48510"/>
                    </a:cubicBezTo>
                    <a:cubicBezTo>
                      <a:pt x="117629" y="48510"/>
                      <a:pt x="118666" y="49361"/>
                      <a:pt x="118814" y="48936"/>
                    </a:cubicBezTo>
                    <a:cubicBezTo>
                      <a:pt x="118814" y="48936"/>
                      <a:pt x="118666" y="48510"/>
                      <a:pt x="118518" y="48510"/>
                    </a:cubicBezTo>
                    <a:cubicBezTo>
                      <a:pt x="118666" y="48510"/>
                      <a:pt x="119111" y="48936"/>
                      <a:pt x="119259" y="48510"/>
                    </a:cubicBezTo>
                    <a:cubicBezTo>
                      <a:pt x="119259" y="48085"/>
                      <a:pt x="119259" y="47659"/>
                      <a:pt x="119407" y="47234"/>
                    </a:cubicBezTo>
                    <a:cubicBezTo>
                      <a:pt x="119407" y="47234"/>
                      <a:pt x="119851" y="47234"/>
                      <a:pt x="119851" y="47234"/>
                    </a:cubicBezTo>
                    <a:cubicBezTo>
                      <a:pt x="119851" y="47234"/>
                      <a:pt x="119703" y="47234"/>
                      <a:pt x="119703" y="47234"/>
                    </a:cubicBezTo>
                    <a:cubicBezTo>
                      <a:pt x="119555" y="46808"/>
                      <a:pt x="120000" y="47234"/>
                      <a:pt x="119703" y="47234"/>
                    </a:cubicBezTo>
                    <a:close/>
                    <a:moveTo>
                      <a:pt x="60000" y="81702"/>
                    </a:moveTo>
                    <a:cubicBezTo>
                      <a:pt x="59851" y="82978"/>
                      <a:pt x="59851" y="84255"/>
                      <a:pt x="59703" y="85531"/>
                    </a:cubicBezTo>
                    <a:cubicBezTo>
                      <a:pt x="59555" y="86382"/>
                      <a:pt x="59111" y="85957"/>
                      <a:pt x="59111" y="86808"/>
                    </a:cubicBezTo>
                    <a:cubicBezTo>
                      <a:pt x="59111" y="86808"/>
                      <a:pt x="59407" y="86808"/>
                      <a:pt x="59555" y="86808"/>
                    </a:cubicBezTo>
                    <a:cubicBezTo>
                      <a:pt x="59555" y="86808"/>
                      <a:pt x="58222" y="89361"/>
                      <a:pt x="58074" y="89361"/>
                    </a:cubicBezTo>
                    <a:cubicBezTo>
                      <a:pt x="57925" y="89787"/>
                      <a:pt x="57777" y="90212"/>
                      <a:pt x="57481" y="90212"/>
                    </a:cubicBezTo>
                    <a:cubicBezTo>
                      <a:pt x="57333" y="90638"/>
                      <a:pt x="57185" y="91489"/>
                      <a:pt x="57037" y="91914"/>
                    </a:cubicBezTo>
                    <a:cubicBezTo>
                      <a:pt x="56888" y="92340"/>
                      <a:pt x="55851" y="93191"/>
                      <a:pt x="55703" y="92340"/>
                    </a:cubicBezTo>
                    <a:cubicBezTo>
                      <a:pt x="55703" y="91914"/>
                      <a:pt x="56740" y="91063"/>
                      <a:pt x="56888" y="90638"/>
                    </a:cubicBezTo>
                    <a:cubicBezTo>
                      <a:pt x="57333" y="89787"/>
                      <a:pt x="57777" y="88510"/>
                      <a:pt x="58222" y="87659"/>
                    </a:cubicBezTo>
                    <a:cubicBezTo>
                      <a:pt x="58518" y="87234"/>
                      <a:pt x="58518" y="85957"/>
                      <a:pt x="58814" y="85531"/>
                    </a:cubicBezTo>
                    <a:cubicBezTo>
                      <a:pt x="59111" y="84255"/>
                      <a:pt x="59407" y="82978"/>
                      <a:pt x="59555" y="81702"/>
                    </a:cubicBezTo>
                    <a:cubicBezTo>
                      <a:pt x="59555" y="80851"/>
                      <a:pt x="59555" y="80851"/>
                      <a:pt x="59851" y="80425"/>
                    </a:cubicBezTo>
                    <a:cubicBezTo>
                      <a:pt x="60148" y="80000"/>
                      <a:pt x="60000" y="81276"/>
                      <a:pt x="60000" y="81702"/>
                    </a:cubicBezTo>
                    <a:cubicBezTo>
                      <a:pt x="59851" y="82127"/>
                      <a:pt x="60000" y="80851"/>
                      <a:pt x="60000" y="8170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3" name="Shape 2598">
                <a:extLst>
                  <a:ext uri="{FF2B5EF4-FFF2-40B4-BE49-F238E27FC236}">
                    <a16:creationId xmlns:a16="http://schemas.microsoft.com/office/drawing/2014/main" id="{540CDFA2-CF9E-84AE-6483-2A4AEE40C392}"/>
                  </a:ext>
                  <a:ext uri="{C183D7F6-B498-43B3-948B-1728B52AA6E4}">
                    <adec:decorative xmlns:adec="http://schemas.microsoft.com/office/drawing/2017/decorative" val="1"/>
                  </a:ext>
                </a:extLst>
              </p:cNvPr>
              <p:cNvSpPr/>
              <p:nvPr/>
            </p:nvSpPr>
            <p:spPr>
              <a:xfrm>
                <a:off x="10130010" y="3222716"/>
                <a:ext cx="51988" cy="117686"/>
              </a:xfrm>
              <a:custGeom>
                <a:avLst/>
                <a:gdLst/>
                <a:ahLst/>
                <a:cxnLst/>
                <a:rect l="0" t="0" r="0" b="0"/>
                <a:pathLst>
                  <a:path w="120000" h="120000" extrusionOk="0">
                    <a:moveTo>
                      <a:pt x="104000" y="97500"/>
                    </a:moveTo>
                    <a:cubicBezTo>
                      <a:pt x="104000" y="82500"/>
                      <a:pt x="72000" y="63750"/>
                      <a:pt x="80000" y="48750"/>
                    </a:cubicBezTo>
                    <a:cubicBezTo>
                      <a:pt x="88000" y="37500"/>
                      <a:pt x="80000" y="26250"/>
                      <a:pt x="72000" y="15000"/>
                    </a:cubicBezTo>
                    <a:cubicBezTo>
                      <a:pt x="72000" y="11250"/>
                      <a:pt x="72000" y="7500"/>
                      <a:pt x="72000" y="3750"/>
                    </a:cubicBezTo>
                    <a:cubicBezTo>
                      <a:pt x="72000" y="0"/>
                      <a:pt x="48000" y="0"/>
                      <a:pt x="48000" y="0"/>
                    </a:cubicBezTo>
                    <a:cubicBezTo>
                      <a:pt x="48000" y="3750"/>
                      <a:pt x="56000" y="7500"/>
                      <a:pt x="56000" y="11250"/>
                    </a:cubicBezTo>
                    <a:cubicBezTo>
                      <a:pt x="64000" y="15000"/>
                      <a:pt x="56000" y="18750"/>
                      <a:pt x="48000" y="18750"/>
                    </a:cubicBezTo>
                    <a:cubicBezTo>
                      <a:pt x="40000" y="22500"/>
                      <a:pt x="32000" y="18750"/>
                      <a:pt x="32000" y="26250"/>
                    </a:cubicBezTo>
                    <a:cubicBezTo>
                      <a:pt x="32000" y="30000"/>
                      <a:pt x="32000" y="30000"/>
                      <a:pt x="32000" y="33750"/>
                    </a:cubicBezTo>
                    <a:cubicBezTo>
                      <a:pt x="24000" y="41250"/>
                      <a:pt x="24000" y="48750"/>
                      <a:pt x="16000" y="52500"/>
                    </a:cubicBezTo>
                    <a:cubicBezTo>
                      <a:pt x="0" y="56250"/>
                      <a:pt x="32000" y="67500"/>
                      <a:pt x="40000" y="75000"/>
                    </a:cubicBezTo>
                    <a:cubicBezTo>
                      <a:pt x="48000" y="82500"/>
                      <a:pt x="32000" y="120000"/>
                      <a:pt x="48000" y="120000"/>
                    </a:cubicBezTo>
                    <a:cubicBezTo>
                      <a:pt x="72000" y="120000"/>
                      <a:pt x="96000" y="120000"/>
                      <a:pt x="120000" y="120000"/>
                    </a:cubicBezTo>
                    <a:cubicBezTo>
                      <a:pt x="120000" y="112500"/>
                      <a:pt x="112000" y="105000"/>
                      <a:pt x="104000" y="97500"/>
                    </a:cubicBezTo>
                    <a:cubicBezTo>
                      <a:pt x="104000" y="90000"/>
                      <a:pt x="104000" y="101250"/>
                      <a:pt x="104000" y="975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4" name="Shape 2599">
                <a:extLst>
                  <a:ext uri="{FF2B5EF4-FFF2-40B4-BE49-F238E27FC236}">
                    <a16:creationId xmlns:a16="http://schemas.microsoft.com/office/drawing/2014/main" id="{537BE12D-2CA5-FC98-F7D9-895824BE706D}"/>
                  </a:ext>
                  <a:ext uri="{C183D7F6-B498-43B3-948B-1728B52AA6E4}">
                    <adec:decorative xmlns:adec="http://schemas.microsoft.com/office/drawing/2017/decorative" val="1"/>
                  </a:ext>
                </a:extLst>
              </p:cNvPr>
              <p:cNvSpPr/>
              <p:nvPr/>
            </p:nvSpPr>
            <p:spPr>
              <a:xfrm>
                <a:off x="10140644" y="3336646"/>
                <a:ext cx="51988" cy="85134"/>
              </a:xfrm>
              <a:custGeom>
                <a:avLst/>
                <a:gdLst/>
                <a:ahLst/>
                <a:cxnLst/>
                <a:rect l="0" t="0" r="0" b="0"/>
                <a:pathLst>
                  <a:path w="120000" h="120000" extrusionOk="0">
                    <a:moveTo>
                      <a:pt x="96000" y="5217"/>
                    </a:moveTo>
                    <a:cubicBezTo>
                      <a:pt x="88000" y="5217"/>
                      <a:pt x="72000" y="5217"/>
                      <a:pt x="56000" y="5217"/>
                    </a:cubicBezTo>
                    <a:cubicBezTo>
                      <a:pt x="40000" y="5217"/>
                      <a:pt x="24000" y="0"/>
                      <a:pt x="16000" y="10434"/>
                    </a:cubicBezTo>
                    <a:cubicBezTo>
                      <a:pt x="16000" y="20869"/>
                      <a:pt x="8000" y="26086"/>
                      <a:pt x="8000" y="36521"/>
                    </a:cubicBezTo>
                    <a:cubicBezTo>
                      <a:pt x="8000" y="41739"/>
                      <a:pt x="16000" y="46956"/>
                      <a:pt x="16000" y="57391"/>
                    </a:cubicBezTo>
                    <a:cubicBezTo>
                      <a:pt x="16000" y="62608"/>
                      <a:pt x="0" y="120000"/>
                      <a:pt x="8000" y="120000"/>
                    </a:cubicBezTo>
                    <a:cubicBezTo>
                      <a:pt x="24000" y="114782"/>
                      <a:pt x="8000" y="99130"/>
                      <a:pt x="32000" y="104347"/>
                    </a:cubicBezTo>
                    <a:cubicBezTo>
                      <a:pt x="40000" y="104347"/>
                      <a:pt x="56000" y="99130"/>
                      <a:pt x="56000" y="104347"/>
                    </a:cubicBezTo>
                    <a:cubicBezTo>
                      <a:pt x="64000" y="104347"/>
                      <a:pt x="64000" y="120000"/>
                      <a:pt x="72000" y="120000"/>
                    </a:cubicBezTo>
                    <a:cubicBezTo>
                      <a:pt x="72000" y="120000"/>
                      <a:pt x="72000" y="104347"/>
                      <a:pt x="72000" y="104347"/>
                    </a:cubicBezTo>
                    <a:cubicBezTo>
                      <a:pt x="72000" y="93913"/>
                      <a:pt x="56000" y="88695"/>
                      <a:pt x="48000" y="83478"/>
                    </a:cubicBezTo>
                    <a:cubicBezTo>
                      <a:pt x="40000" y="73043"/>
                      <a:pt x="16000" y="46956"/>
                      <a:pt x="32000" y="36521"/>
                    </a:cubicBezTo>
                    <a:cubicBezTo>
                      <a:pt x="56000" y="26086"/>
                      <a:pt x="48000" y="20869"/>
                      <a:pt x="72000" y="15652"/>
                    </a:cubicBezTo>
                    <a:cubicBezTo>
                      <a:pt x="88000" y="10434"/>
                      <a:pt x="112000" y="20869"/>
                      <a:pt x="120000" y="31304"/>
                    </a:cubicBezTo>
                    <a:cubicBezTo>
                      <a:pt x="112000" y="20869"/>
                      <a:pt x="104000" y="10434"/>
                      <a:pt x="96000" y="521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5" name="Shape 2600">
                <a:extLst>
                  <a:ext uri="{FF2B5EF4-FFF2-40B4-BE49-F238E27FC236}">
                    <a16:creationId xmlns:a16="http://schemas.microsoft.com/office/drawing/2014/main" id="{FDA5C11E-E103-CA6A-5807-DD1B18B043AF}"/>
                  </a:ext>
                  <a:ext uri="{C183D7F6-B498-43B3-948B-1728B52AA6E4}">
                    <adec:decorative xmlns:adec="http://schemas.microsoft.com/office/drawing/2017/decorative" val="1"/>
                  </a:ext>
                </a:extLst>
              </p:cNvPr>
              <p:cNvSpPr/>
              <p:nvPr/>
            </p:nvSpPr>
            <p:spPr>
              <a:xfrm>
                <a:off x="9866523" y="3587042"/>
                <a:ext cx="73257" cy="92647"/>
              </a:xfrm>
              <a:custGeom>
                <a:avLst/>
                <a:gdLst/>
                <a:ahLst/>
                <a:cxnLst/>
                <a:rect l="0" t="0" r="0" b="0"/>
                <a:pathLst>
                  <a:path w="120000" h="120000" extrusionOk="0">
                    <a:moveTo>
                      <a:pt x="28571" y="4800"/>
                    </a:moveTo>
                    <a:cubicBezTo>
                      <a:pt x="17142" y="9600"/>
                      <a:pt x="11428" y="28800"/>
                      <a:pt x="22857" y="33600"/>
                    </a:cubicBezTo>
                    <a:cubicBezTo>
                      <a:pt x="40000" y="48000"/>
                      <a:pt x="11428" y="43200"/>
                      <a:pt x="5714" y="43200"/>
                    </a:cubicBezTo>
                    <a:cubicBezTo>
                      <a:pt x="5714" y="43200"/>
                      <a:pt x="17142" y="52800"/>
                      <a:pt x="17142" y="52800"/>
                    </a:cubicBezTo>
                    <a:cubicBezTo>
                      <a:pt x="17142" y="62400"/>
                      <a:pt x="17142" y="62400"/>
                      <a:pt x="11428" y="67200"/>
                    </a:cubicBezTo>
                    <a:cubicBezTo>
                      <a:pt x="11428" y="67200"/>
                      <a:pt x="17142" y="72000"/>
                      <a:pt x="17142" y="76800"/>
                    </a:cubicBezTo>
                    <a:cubicBezTo>
                      <a:pt x="11428" y="81600"/>
                      <a:pt x="5714" y="96000"/>
                      <a:pt x="5714" y="96000"/>
                    </a:cubicBezTo>
                    <a:cubicBezTo>
                      <a:pt x="5714" y="96000"/>
                      <a:pt x="17142" y="96000"/>
                      <a:pt x="17142" y="100800"/>
                    </a:cubicBezTo>
                    <a:cubicBezTo>
                      <a:pt x="17142" y="100800"/>
                      <a:pt x="0" y="110400"/>
                      <a:pt x="0" y="115200"/>
                    </a:cubicBezTo>
                    <a:cubicBezTo>
                      <a:pt x="0" y="115200"/>
                      <a:pt x="5714" y="110400"/>
                      <a:pt x="11428" y="110400"/>
                    </a:cubicBezTo>
                    <a:cubicBezTo>
                      <a:pt x="11428" y="110400"/>
                      <a:pt x="11428" y="120000"/>
                      <a:pt x="17142" y="115200"/>
                    </a:cubicBezTo>
                    <a:cubicBezTo>
                      <a:pt x="17142" y="110400"/>
                      <a:pt x="28571" y="105600"/>
                      <a:pt x="34285" y="105600"/>
                    </a:cubicBezTo>
                    <a:cubicBezTo>
                      <a:pt x="40000" y="100800"/>
                      <a:pt x="34285" y="120000"/>
                      <a:pt x="45714" y="105600"/>
                    </a:cubicBezTo>
                    <a:cubicBezTo>
                      <a:pt x="51428" y="96000"/>
                      <a:pt x="45714" y="100800"/>
                      <a:pt x="51428" y="105600"/>
                    </a:cubicBezTo>
                    <a:cubicBezTo>
                      <a:pt x="51428" y="105600"/>
                      <a:pt x="68571" y="100800"/>
                      <a:pt x="68571" y="100800"/>
                    </a:cubicBezTo>
                    <a:cubicBezTo>
                      <a:pt x="80000" y="100800"/>
                      <a:pt x="74285" y="96000"/>
                      <a:pt x="80000" y="96000"/>
                    </a:cubicBezTo>
                    <a:cubicBezTo>
                      <a:pt x="91428" y="96000"/>
                      <a:pt x="91428" y="91200"/>
                      <a:pt x="97142" y="86400"/>
                    </a:cubicBezTo>
                    <a:cubicBezTo>
                      <a:pt x="102857" y="76800"/>
                      <a:pt x="108571" y="91200"/>
                      <a:pt x="114285" y="96000"/>
                    </a:cubicBezTo>
                    <a:cubicBezTo>
                      <a:pt x="120000" y="96000"/>
                      <a:pt x="108571" y="76800"/>
                      <a:pt x="108571" y="76800"/>
                    </a:cubicBezTo>
                    <a:cubicBezTo>
                      <a:pt x="102857" y="72000"/>
                      <a:pt x="97142" y="67200"/>
                      <a:pt x="97142" y="57600"/>
                    </a:cubicBezTo>
                    <a:cubicBezTo>
                      <a:pt x="97142" y="33600"/>
                      <a:pt x="80000" y="19200"/>
                      <a:pt x="68571" y="0"/>
                    </a:cubicBezTo>
                    <a:cubicBezTo>
                      <a:pt x="57142" y="9600"/>
                      <a:pt x="45714" y="4800"/>
                      <a:pt x="28571" y="4800"/>
                    </a:cubicBezTo>
                    <a:cubicBezTo>
                      <a:pt x="28571" y="9600"/>
                      <a:pt x="34285" y="4800"/>
                      <a:pt x="28571" y="48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6" name="Shape 2601">
                <a:extLst>
                  <a:ext uri="{FF2B5EF4-FFF2-40B4-BE49-F238E27FC236}">
                    <a16:creationId xmlns:a16="http://schemas.microsoft.com/office/drawing/2014/main" id="{1C4B6B49-8489-2973-17F9-AA2CD95F8A3B}"/>
                  </a:ext>
                  <a:ext uri="{C183D7F6-B498-43B3-948B-1728B52AA6E4}">
                    <adec:decorative xmlns:adec="http://schemas.microsoft.com/office/drawing/2017/decorative" val="1"/>
                  </a:ext>
                </a:extLst>
              </p:cNvPr>
              <p:cNvSpPr/>
              <p:nvPr/>
            </p:nvSpPr>
            <p:spPr>
              <a:xfrm>
                <a:off x="9835802" y="3488135"/>
                <a:ext cx="111067" cy="113931"/>
              </a:xfrm>
              <a:custGeom>
                <a:avLst/>
                <a:gdLst/>
                <a:ahLst/>
                <a:cxnLst/>
                <a:rect l="0" t="0" r="0" b="0"/>
                <a:pathLst>
                  <a:path w="120000" h="120000" extrusionOk="0">
                    <a:moveTo>
                      <a:pt x="120000" y="11612"/>
                    </a:moveTo>
                    <a:cubicBezTo>
                      <a:pt x="116250" y="7741"/>
                      <a:pt x="112500" y="0"/>
                      <a:pt x="108750" y="3870"/>
                    </a:cubicBezTo>
                    <a:cubicBezTo>
                      <a:pt x="105000" y="3870"/>
                      <a:pt x="105000" y="11612"/>
                      <a:pt x="101250" y="15483"/>
                    </a:cubicBezTo>
                    <a:cubicBezTo>
                      <a:pt x="101250" y="15483"/>
                      <a:pt x="97500" y="11612"/>
                      <a:pt x="93750" y="19354"/>
                    </a:cubicBezTo>
                    <a:cubicBezTo>
                      <a:pt x="90000" y="23225"/>
                      <a:pt x="82500" y="23225"/>
                      <a:pt x="75000" y="23225"/>
                    </a:cubicBezTo>
                    <a:cubicBezTo>
                      <a:pt x="67500" y="27096"/>
                      <a:pt x="82500" y="34838"/>
                      <a:pt x="75000" y="38709"/>
                    </a:cubicBezTo>
                    <a:cubicBezTo>
                      <a:pt x="63750" y="42580"/>
                      <a:pt x="60000" y="34838"/>
                      <a:pt x="48750" y="34838"/>
                    </a:cubicBezTo>
                    <a:cubicBezTo>
                      <a:pt x="45000" y="30967"/>
                      <a:pt x="37500" y="42580"/>
                      <a:pt x="37500" y="46451"/>
                    </a:cubicBezTo>
                    <a:cubicBezTo>
                      <a:pt x="26250" y="58064"/>
                      <a:pt x="3750" y="58064"/>
                      <a:pt x="0" y="73548"/>
                    </a:cubicBezTo>
                    <a:cubicBezTo>
                      <a:pt x="0" y="73548"/>
                      <a:pt x="22500" y="81290"/>
                      <a:pt x="22500" y="81290"/>
                    </a:cubicBezTo>
                    <a:cubicBezTo>
                      <a:pt x="22500" y="85161"/>
                      <a:pt x="18750" y="92903"/>
                      <a:pt x="18750" y="92903"/>
                    </a:cubicBezTo>
                    <a:cubicBezTo>
                      <a:pt x="18750" y="100645"/>
                      <a:pt x="22500" y="96774"/>
                      <a:pt x="22500" y="100645"/>
                    </a:cubicBezTo>
                    <a:cubicBezTo>
                      <a:pt x="22500" y="96774"/>
                      <a:pt x="7500" y="108387"/>
                      <a:pt x="11250" y="112258"/>
                    </a:cubicBezTo>
                    <a:cubicBezTo>
                      <a:pt x="11250" y="112258"/>
                      <a:pt x="18750" y="116129"/>
                      <a:pt x="18750" y="116129"/>
                    </a:cubicBezTo>
                    <a:cubicBezTo>
                      <a:pt x="22500" y="116129"/>
                      <a:pt x="18750" y="116129"/>
                      <a:pt x="18750" y="120000"/>
                    </a:cubicBezTo>
                    <a:cubicBezTo>
                      <a:pt x="18750" y="116129"/>
                      <a:pt x="33750" y="116129"/>
                      <a:pt x="33750" y="120000"/>
                    </a:cubicBezTo>
                    <a:cubicBezTo>
                      <a:pt x="37500" y="120000"/>
                      <a:pt x="41250" y="120000"/>
                      <a:pt x="45000" y="120000"/>
                    </a:cubicBezTo>
                    <a:cubicBezTo>
                      <a:pt x="45000" y="120000"/>
                      <a:pt x="48750" y="112258"/>
                      <a:pt x="52500" y="108387"/>
                    </a:cubicBezTo>
                    <a:cubicBezTo>
                      <a:pt x="63750" y="108387"/>
                      <a:pt x="71250" y="112258"/>
                      <a:pt x="78750" y="104516"/>
                    </a:cubicBezTo>
                    <a:cubicBezTo>
                      <a:pt x="78750" y="96774"/>
                      <a:pt x="60000" y="89032"/>
                      <a:pt x="60000" y="85161"/>
                    </a:cubicBezTo>
                    <a:cubicBezTo>
                      <a:pt x="63750" y="81290"/>
                      <a:pt x="67500" y="77419"/>
                      <a:pt x="75000" y="73548"/>
                    </a:cubicBezTo>
                    <a:cubicBezTo>
                      <a:pt x="82500" y="65806"/>
                      <a:pt x="90000" y="58064"/>
                      <a:pt x="101250" y="54193"/>
                    </a:cubicBezTo>
                    <a:cubicBezTo>
                      <a:pt x="108750" y="46451"/>
                      <a:pt x="97500" y="34838"/>
                      <a:pt x="101250" y="30967"/>
                    </a:cubicBezTo>
                    <a:cubicBezTo>
                      <a:pt x="108750" y="23225"/>
                      <a:pt x="112500" y="15483"/>
                      <a:pt x="120000" y="1161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7" name="Shape 2602">
                <a:extLst>
                  <a:ext uri="{FF2B5EF4-FFF2-40B4-BE49-F238E27FC236}">
                    <a16:creationId xmlns:a16="http://schemas.microsoft.com/office/drawing/2014/main" id="{0F0E2516-37F3-96E1-9D91-787FFFCDC007}"/>
                  </a:ext>
                  <a:ext uri="{C183D7F6-B498-43B3-948B-1728B52AA6E4}">
                    <adec:decorative xmlns:adec="http://schemas.microsoft.com/office/drawing/2017/decorative" val="1"/>
                  </a:ext>
                </a:extLst>
              </p:cNvPr>
              <p:cNvSpPr/>
              <p:nvPr/>
            </p:nvSpPr>
            <p:spPr>
              <a:xfrm>
                <a:off x="7538852" y="3197675"/>
                <a:ext cx="82710" cy="91394"/>
              </a:xfrm>
              <a:custGeom>
                <a:avLst/>
                <a:gdLst/>
                <a:ahLst/>
                <a:cxnLst/>
                <a:rect l="0" t="0" r="0" b="0"/>
                <a:pathLst>
                  <a:path w="120000" h="120000" extrusionOk="0">
                    <a:moveTo>
                      <a:pt x="105000" y="38400"/>
                    </a:moveTo>
                    <a:cubicBezTo>
                      <a:pt x="100000" y="38400"/>
                      <a:pt x="95000" y="24000"/>
                      <a:pt x="90000" y="24000"/>
                    </a:cubicBezTo>
                    <a:cubicBezTo>
                      <a:pt x="80000" y="28800"/>
                      <a:pt x="85000" y="33600"/>
                      <a:pt x="75000" y="28800"/>
                    </a:cubicBezTo>
                    <a:cubicBezTo>
                      <a:pt x="55000" y="24000"/>
                      <a:pt x="75000" y="14400"/>
                      <a:pt x="80000" y="4800"/>
                    </a:cubicBezTo>
                    <a:cubicBezTo>
                      <a:pt x="70000" y="4800"/>
                      <a:pt x="55000" y="0"/>
                      <a:pt x="50000" y="4800"/>
                    </a:cubicBezTo>
                    <a:cubicBezTo>
                      <a:pt x="50000" y="4800"/>
                      <a:pt x="60000" y="4800"/>
                      <a:pt x="50000" y="9600"/>
                    </a:cubicBezTo>
                    <a:cubicBezTo>
                      <a:pt x="50000" y="9600"/>
                      <a:pt x="40000" y="14400"/>
                      <a:pt x="45000" y="14400"/>
                    </a:cubicBezTo>
                    <a:cubicBezTo>
                      <a:pt x="45000" y="19200"/>
                      <a:pt x="55000" y="14400"/>
                      <a:pt x="55000" y="19200"/>
                    </a:cubicBezTo>
                    <a:cubicBezTo>
                      <a:pt x="60000" y="24000"/>
                      <a:pt x="45000" y="24000"/>
                      <a:pt x="45000" y="24000"/>
                    </a:cubicBezTo>
                    <a:cubicBezTo>
                      <a:pt x="35000" y="28800"/>
                      <a:pt x="15000" y="24000"/>
                      <a:pt x="10000" y="28800"/>
                    </a:cubicBezTo>
                    <a:cubicBezTo>
                      <a:pt x="10000" y="28800"/>
                      <a:pt x="15000" y="28800"/>
                      <a:pt x="15000" y="33600"/>
                    </a:cubicBezTo>
                    <a:cubicBezTo>
                      <a:pt x="15000" y="33600"/>
                      <a:pt x="5000" y="33600"/>
                      <a:pt x="10000" y="38400"/>
                    </a:cubicBezTo>
                    <a:cubicBezTo>
                      <a:pt x="10000" y="38400"/>
                      <a:pt x="10000" y="38400"/>
                      <a:pt x="10000" y="38400"/>
                    </a:cubicBezTo>
                    <a:cubicBezTo>
                      <a:pt x="15000" y="38400"/>
                      <a:pt x="5000" y="38400"/>
                      <a:pt x="5000" y="38400"/>
                    </a:cubicBezTo>
                    <a:cubicBezTo>
                      <a:pt x="5000" y="43200"/>
                      <a:pt x="25000" y="43200"/>
                      <a:pt x="15000" y="48000"/>
                    </a:cubicBezTo>
                    <a:cubicBezTo>
                      <a:pt x="0" y="57600"/>
                      <a:pt x="20000" y="62400"/>
                      <a:pt x="30000" y="62400"/>
                    </a:cubicBezTo>
                    <a:cubicBezTo>
                      <a:pt x="35000" y="62400"/>
                      <a:pt x="25000" y="76800"/>
                      <a:pt x="25000" y="81600"/>
                    </a:cubicBezTo>
                    <a:cubicBezTo>
                      <a:pt x="20000" y="81600"/>
                      <a:pt x="10000" y="100800"/>
                      <a:pt x="5000" y="96000"/>
                    </a:cubicBezTo>
                    <a:cubicBezTo>
                      <a:pt x="5000" y="96000"/>
                      <a:pt x="15000" y="96000"/>
                      <a:pt x="15000" y="96000"/>
                    </a:cubicBezTo>
                    <a:cubicBezTo>
                      <a:pt x="10000" y="100800"/>
                      <a:pt x="5000" y="96000"/>
                      <a:pt x="0" y="105600"/>
                    </a:cubicBezTo>
                    <a:cubicBezTo>
                      <a:pt x="0" y="105600"/>
                      <a:pt x="15000" y="100800"/>
                      <a:pt x="15000" y="100800"/>
                    </a:cubicBezTo>
                    <a:cubicBezTo>
                      <a:pt x="15000" y="100800"/>
                      <a:pt x="10000" y="110400"/>
                      <a:pt x="10000" y="115200"/>
                    </a:cubicBezTo>
                    <a:cubicBezTo>
                      <a:pt x="10000" y="115200"/>
                      <a:pt x="20000" y="110400"/>
                      <a:pt x="20000" y="110400"/>
                    </a:cubicBezTo>
                    <a:cubicBezTo>
                      <a:pt x="20000" y="110400"/>
                      <a:pt x="20000" y="115200"/>
                      <a:pt x="20000" y="120000"/>
                    </a:cubicBezTo>
                    <a:cubicBezTo>
                      <a:pt x="25000" y="120000"/>
                      <a:pt x="35000" y="115200"/>
                      <a:pt x="40000" y="115200"/>
                    </a:cubicBezTo>
                    <a:cubicBezTo>
                      <a:pt x="55000" y="110400"/>
                      <a:pt x="70000" y="96000"/>
                      <a:pt x="85000" y="96000"/>
                    </a:cubicBezTo>
                    <a:cubicBezTo>
                      <a:pt x="105000" y="96000"/>
                      <a:pt x="100000" y="91200"/>
                      <a:pt x="110000" y="76800"/>
                    </a:cubicBezTo>
                    <a:cubicBezTo>
                      <a:pt x="120000" y="62400"/>
                      <a:pt x="105000" y="52800"/>
                      <a:pt x="105000" y="38400"/>
                    </a:cubicBezTo>
                    <a:cubicBezTo>
                      <a:pt x="100000" y="38400"/>
                      <a:pt x="105000" y="43200"/>
                      <a:pt x="105000" y="384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8" name="Shape 2603">
                <a:extLst>
                  <a:ext uri="{FF2B5EF4-FFF2-40B4-BE49-F238E27FC236}">
                    <a16:creationId xmlns:a16="http://schemas.microsoft.com/office/drawing/2014/main" id="{B09F1915-0320-7F1F-0E89-40799092D458}"/>
                  </a:ext>
                  <a:ext uri="{C183D7F6-B498-43B3-948B-1728B52AA6E4}">
                    <adec:decorative xmlns:adec="http://schemas.microsoft.com/office/drawing/2017/decorative" val="1"/>
                  </a:ext>
                </a:extLst>
              </p:cNvPr>
              <p:cNvSpPr/>
              <p:nvPr/>
            </p:nvSpPr>
            <p:spPr>
              <a:xfrm>
                <a:off x="7580205" y="3193920"/>
                <a:ext cx="55533" cy="36307"/>
              </a:xfrm>
              <a:custGeom>
                <a:avLst/>
                <a:gdLst/>
                <a:ahLst/>
                <a:cxnLst/>
                <a:rect l="0" t="0" r="0" b="0"/>
                <a:pathLst>
                  <a:path w="120000" h="120000" extrusionOk="0">
                    <a:moveTo>
                      <a:pt x="7500" y="72000"/>
                    </a:moveTo>
                    <a:cubicBezTo>
                      <a:pt x="0" y="84000"/>
                      <a:pt x="22500" y="96000"/>
                      <a:pt x="30000" y="96000"/>
                    </a:cubicBezTo>
                    <a:cubicBezTo>
                      <a:pt x="30000" y="96000"/>
                      <a:pt x="37500" y="84000"/>
                      <a:pt x="37500" y="84000"/>
                    </a:cubicBezTo>
                    <a:cubicBezTo>
                      <a:pt x="45000" y="72000"/>
                      <a:pt x="52500" y="84000"/>
                      <a:pt x="60000" y="96000"/>
                    </a:cubicBezTo>
                    <a:cubicBezTo>
                      <a:pt x="75000" y="120000"/>
                      <a:pt x="120000" y="60000"/>
                      <a:pt x="82500" y="48000"/>
                    </a:cubicBezTo>
                    <a:cubicBezTo>
                      <a:pt x="90000" y="48000"/>
                      <a:pt x="82500" y="24000"/>
                      <a:pt x="82500" y="24000"/>
                    </a:cubicBezTo>
                    <a:cubicBezTo>
                      <a:pt x="75000" y="0"/>
                      <a:pt x="67500" y="0"/>
                      <a:pt x="52500" y="12000"/>
                    </a:cubicBezTo>
                    <a:cubicBezTo>
                      <a:pt x="45000" y="12000"/>
                      <a:pt x="30000" y="12000"/>
                      <a:pt x="30000" y="24000"/>
                    </a:cubicBezTo>
                    <a:cubicBezTo>
                      <a:pt x="22500" y="36000"/>
                      <a:pt x="7500" y="48000"/>
                      <a:pt x="7500" y="72000"/>
                    </a:cubicBezTo>
                    <a:cubicBezTo>
                      <a:pt x="7500" y="72000"/>
                      <a:pt x="7500" y="60000"/>
                      <a:pt x="75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49" name="Shape 2604">
                <a:extLst>
                  <a:ext uri="{FF2B5EF4-FFF2-40B4-BE49-F238E27FC236}">
                    <a16:creationId xmlns:a16="http://schemas.microsoft.com/office/drawing/2014/main" id="{23D3CD3D-3E44-CFA0-EADA-DB05914C8AF9}"/>
                  </a:ext>
                  <a:ext uri="{C183D7F6-B498-43B3-948B-1728B52AA6E4}">
                    <adec:decorative xmlns:adec="http://schemas.microsoft.com/office/drawing/2017/decorative" val="1"/>
                  </a:ext>
                </a:extLst>
              </p:cNvPr>
              <p:cNvSpPr/>
              <p:nvPr/>
            </p:nvSpPr>
            <p:spPr>
              <a:xfrm>
                <a:off x="7560119" y="3469356"/>
                <a:ext cx="217406" cy="169018"/>
              </a:xfrm>
              <a:custGeom>
                <a:avLst/>
                <a:gdLst/>
                <a:ahLst/>
                <a:cxnLst/>
                <a:rect l="0" t="0" r="0" b="0"/>
                <a:pathLst>
                  <a:path w="120000" h="120000" extrusionOk="0">
                    <a:moveTo>
                      <a:pt x="110476" y="20869"/>
                    </a:moveTo>
                    <a:cubicBezTo>
                      <a:pt x="104761" y="20869"/>
                      <a:pt x="102857" y="18260"/>
                      <a:pt x="99047" y="15652"/>
                    </a:cubicBezTo>
                    <a:cubicBezTo>
                      <a:pt x="97142" y="13043"/>
                      <a:pt x="95238" y="15652"/>
                      <a:pt x="93333" y="15652"/>
                    </a:cubicBezTo>
                    <a:cubicBezTo>
                      <a:pt x="91428" y="15652"/>
                      <a:pt x="87619" y="15652"/>
                      <a:pt x="85714" y="15652"/>
                    </a:cubicBezTo>
                    <a:cubicBezTo>
                      <a:pt x="81904" y="13043"/>
                      <a:pt x="78095" y="10434"/>
                      <a:pt x="76190" y="10434"/>
                    </a:cubicBezTo>
                    <a:cubicBezTo>
                      <a:pt x="74285" y="7826"/>
                      <a:pt x="74285" y="7826"/>
                      <a:pt x="72380" y="5217"/>
                    </a:cubicBezTo>
                    <a:cubicBezTo>
                      <a:pt x="70476" y="7826"/>
                      <a:pt x="68571" y="5217"/>
                      <a:pt x="66666" y="5217"/>
                    </a:cubicBezTo>
                    <a:cubicBezTo>
                      <a:pt x="62857" y="2608"/>
                      <a:pt x="60952" y="5217"/>
                      <a:pt x="59047" y="5217"/>
                    </a:cubicBezTo>
                    <a:cubicBezTo>
                      <a:pt x="55238" y="5217"/>
                      <a:pt x="53333" y="5217"/>
                      <a:pt x="51428" y="5217"/>
                    </a:cubicBezTo>
                    <a:cubicBezTo>
                      <a:pt x="45714" y="5217"/>
                      <a:pt x="40000" y="2608"/>
                      <a:pt x="32380" y="2608"/>
                    </a:cubicBezTo>
                    <a:cubicBezTo>
                      <a:pt x="28571" y="2608"/>
                      <a:pt x="20952" y="0"/>
                      <a:pt x="15238" y="0"/>
                    </a:cubicBezTo>
                    <a:cubicBezTo>
                      <a:pt x="13333" y="2608"/>
                      <a:pt x="7619" y="5217"/>
                      <a:pt x="3809" y="7826"/>
                    </a:cubicBezTo>
                    <a:cubicBezTo>
                      <a:pt x="0" y="10434"/>
                      <a:pt x="1904" y="13043"/>
                      <a:pt x="3809" y="15652"/>
                    </a:cubicBezTo>
                    <a:cubicBezTo>
                      <a:pt x="3809" y="20869"/>
                      <a:pt x="3809" y="23478"/>
                      <a:pt x="3809" y="28695"/>
                    </a:cubicBezTo>
                    <a:cubicBezTo>
                      <a:pt x="5714" y="28695"/>
                      <a:pt x="9523" y="26086"/>
                      <a:pt x="9523" y="26086"/>
                    </a:cubicBezTo>
                    <a:cubicBezTo>
                      <a:pt x="11428" y="26086"/>
                      <a:pt x="9523" y="31304"/>
                      <a:pt x="13333" y="31304"/>
                    </a:cubicBezTo>
                    <a:cubicBezTo>
                      <a:pt x="17142" y="31304"/>
                      <a:pt x="19047" y="28695"/>
                      <a:pt x="22857" y="28695"/>
                    </a:cubicBezTo>
                    <a:cubicBezTo>
                      <a:pt x="26666" y="26086"/>
                      <a:pt x="30476" y="33913"/>
                      <a:pt x="26666" y="36521"/>
                    </a:cubicBezTo>
                    <a:cubicBezTo>
                      <a:pt x="22857" y="41739"/>
                      <a:pt x="24761" y="44347"/>
                      <a:pt x="24761" y="52173"/>
                    </a:cubicBezTo>
                    <a:cubicBezTo>
                      <a:pt x="22857" y="54782"/>
                      <a:pt x="24761" y="62608"/>
                      <a:pt x="22857" y="65217"/>
                    </a:cubicBezTo>
                    <a:cubicBezTo>
                      <a:pt x="17142" y="65217"/>
                      <a:pt x="19047" y="67826"/>
                      <a:pt x="22857" y="73043"/>
                    </a:cubicBezTo>
                    <a:cubicBezTo>
                      <a:pt x="24761" y="75652"/>
                      <a:pt x="19047" y="80869"/>
                      <a:pt x="19047" y="86086"/>
                    </a:cubicBezTo>
                    <a:cubicBezTo>
                      <a:pt x="22857" y="91304"/>
                      <a:pt x="19047" y="93913"/>
                      <a:pt x="19047" y="99130"/>
                    </a:cubicBezTo>
                    <a:cubicBezTo>
                      <a:pt x="24761" y="96521"/>
                      <a:pt x="28571" y="109565"/>
                      <a:pt x="32380" y="114782"/>
                    </a:cubicBezTo>
                    <a:cubicBezTo>
                      <a:pt x="32380" y="117391"/>
                      <a:pt x="36190" y="120000"/>
                      <a:pt x="38095" y="117391"/>
                    </a:cubicBezTo>
                    <a:cubicBezTo>
                      <a:pt x="38095" y="117391"/>
                      <a:pt x="40000" y="114782"/>
                      <a:pt x="40000" y="112173"/>
                    </a:cubicBezTo>
                    <a:cubicBezTo>
                      <a:pt x="41904" y="112173"/>
                      <a:pt x="45714" y="109565"/>
                      <a:pt x="45714" y="109565"/>
                    </a:cubicBezTo>
                    <a:cubicBezTo>
                      <a:pt x="53333" y="106956"/>
                      <a:pt x="60952" y="109565"/>
                      <a:pt x="68571" y="106956"/>
                    </a:cubicBezTo>
                    <a:cubicBezTo>
                      <a:pt x="70476" y="104347"/>
                      <a:pt x="70476" y="101739"/>
                      <a:pt x="74285" y="99130"/>
                    </a:cubicBezTo>
                    <a:cubicBezTo>
                      <a:pt x="78095" y="96521"/>
                      <a:pt x="80000" y="93913"/>
                      <a:pt x="81904" y="91304"/>
                    </a:cubicBezTo>
                    <a:cubicBezTo>
                      <a:pt x="83809" y="83478"/>
                      <a:pt x="85714" y="80869"/>
                      <a:pt x="89523" y="78260"/>
                    </a:cubicBezTo>
                    <a:cubicBezTo>
                      <a:pt x="91428" y="75652"/>
                      <a:pt x="87619" y="70434"/>
                      <a:pt x="85714" y="67826"/>
                    </a:cubicBezTo>
                    <a:cubicBezTo>
                      <a:pt x="85714" y="65217"/>
                      <a:pt x="89523" y="57391"/>
                      <a:pt x="91428" y="54782"/>
                    </a:cubicBezTo>
                    <a:cubicBezTo>
                      <a:pt x="91428" y="54782"/>
                      <a:pt x="93333" y="52173"/>
                      <a:pt x="95238" y="49565"/>
                    </a:cubicBezTo>
                    <a:cubicBezTo>
                      <a:pt x="95238" y="49565"/>
                      <a:pt x="95238" y="44347"/>
                      <a:pt x="97142" y="44347"/>
                    </a:cubicBezTo>
                    <a:cubicBezTo>
                      <a:pt x="102857" y="39130"/>
                      <a:pt x="108571" y="36521"/>
                      <a:pt x="114285" y="33913"/>
                    </a:cubicBezTo>
                    <a:cubicBezTo>
                      <a:pt x="116190" y="31304"/>
                      <a:pt x="120000" y="28695"/>
                      <a:pt x="120000" y="23478"/>
                    </a:cubicBezTo>
                    <a:cubicBezTo>
                      <a:pt x="118095" y="18260"/>
                      <a:pt x="114285" y="23478"/>
                      <a:pt x="110476" y="20869"/>
                    </a:cubicBezTo>
                    <a:cubicBezTo>
                      <a:pt x="104761" y="20869"/>
                      <a:pt x="114285" y="23478"/>
                      <a:pt x="110476" y="2086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0" name="Shape 2605">
                <a:extLst>
                  <a:ext uri="{FF2B5EF4-FFF2-40B4-BE49-F238E27FC236}">
                    <a16:creationId xmlns:a16="http://schemas.microsoft.com/office/drawing/2014/main" id="{25BDFF43-6459-B9CE-B8D5-F4C197784185}"/>
                  </a:ext>
                  <a:ext uri="{C183D7F6-B498-43B3-948B-1728B52AA6E4}">
                    <adec:decorative xmlns:adec="http://schemas.microsoft.com/office/drawing/2017/decorative" val="1"/>
                  </a:ext>
                </a:extLst>
              </p:cNvPr>
              <p:cNvSpPr/>
              <p:nvPr/>
            </p:nvSpPr>
            <p:spPr>
              <a:xfrm>
                <a:off x="7560119" y="3505664"/>
                <a:ext cx="55533" cy="111427"/>
              </a:xfrm>
              <a:custGeom>
                <a:avLst/>
                <a:gdLst/>
                <a:ahLst/>
                <a:cxnLst/>
                <a:rect l="0" t="0" r="0" b="0"/>
                <a:pathLst>
                  <a:path w="120000" h="120000" extrusionOk="0">
                    <a:moveTo>
                      <a:pt x="82500" y="100000"/>
                    </a:moveTo>
                    <a:cubicBezTo>
                      <a:pt x="90000" y="92000"/>
                      <a:pt x="75000" y="88000"/>
                      <a:pt x="82500" y="84000"/>
                    </a:cubicBezTo>
                    <a:cubicBezTo>
                      <a:pt x="90000" y="72000"/>
                      <a:pt x="90000" y="72000"/>
                      <a:pt x="75000" y="64000"/>
                    </a:cubicBezTo>
                    <a:cubicBezTo>
                      <a:pt x="67500" y="56000"/>
                      <a:pt x="82500" y="60000"/>
                      <a:pt x="90000" y="56000"/>
                    </a:cubicBezTo>
                    <a:cubicBezTo>
                      <a:pt x="97500" y="52000"/>
                      <a:pt x="97500" y="40000"/>
                      <a:pt x="97500" y="36000"/>
                    </a:cubicBezTo>
                    <a:cubicBezTo>
                      <a:pt x="97500" y="24000"/>
                      <a:pt x="90000" y="24000"/>
                      <a:pt x="105000" y="16000"/>
                    </a:cubicBezTo>
                    <a:cubicBezTo>
                      <a:pt x="120000" y="12000"/>
                      <a:pt x="105000" y="0"/>
                      <a:pt x="90000" y="4000"/>
                    </a:cubicBezTo>
                    <a:cubicBezTo>
                      <a:pt x="75000" y="4000"/>
                      <a:pt x="67500" y="8000"/>
                      <a:pt x="52500" y="8000"/>
                    </a:cubicBezTo>
                    <a:cubicBezTo>
                      <a:pt x="37500" y="8000"/>
                      <a:pt x="45000" y="0"/>
                      <a:pt x="37500" y="0"/>
                    </a:cubicBezTo>
                    <a:cubicBezTo>
                      <a:pt x="45000" y="0"/>
                      <a:pt x="22500" y="0"/>
                      <a:pt x="30000" y="0"/>
                    </a:cubicBezTo>
                    <a:cubicBezTo>
                      <a:pt x="15000" y="4000"/>
                      <a:pt x="22500" y="8000"/>
                      <a:pt x="22500" y="16000"/>
                    </a:cubicBezTo>
                    <a:cubicBezTo>
                      <a:pt x="22500" y="20000"/>
                      <a:pt x="22500" y="28000"/>
                      <a:pt x="22500" y="32000"/>
                    </a:cubicBezTo>
                    <a:cubicBezTo>
                      <a:pt x="15000" y="40000"/>
                      <a:pt x="15000" y="48000"/>
                      <a:pt x="15000" y="52000"/>
                    </a:cubicBezTo>
                    <a:cubicBezTo>
                      <a:pt x="7500" y="64000"/>
                      <a:pt x="0" y="68000"/>
                      <a:pt x="0" y="80000"/>
                    </a:cubicBezTo>
                    <a:cubicBezTo>
                      <a:pt x="7500" y="84000"/>
                      <a:pt x="15000" y="80000"/>
                      <a:pt x="15000" y="88000"/>
                    </a:cubicBezTo>
                    <a:cubicBezTo>
                      <a:pt x="22500" y="92000"/>
                      <a:pt x="15000" y="104000"/>
                      <a:pt x="15000" y="112000"/>
                    </a:cubicBezTo>
                    <a:cubicBezTo>
                      <a:pt x="15000" y="120000"/>
                      <a:pt x="30000" y="120000"/>
                      <a:pt x="45000" y="120000"/>
                    </a:cubicBezTo>
                    <a:cubicBezTo>
                      <a:pt x="75000" y="120000"/>
                      <a:pt x="67500" y="108000"/>
                      <a:pt x="82500" y="100000"/>
                    </a:cubicBezTo>
                    <a:cubicBezTo>
                      <a:pt x="90000" y="92000"/>
                      <a:pt x="75000" y="104000"/>
                      <a:pt x="82500" y="10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1" name="Shape 2606">
                <a:extLst>
                  <a:ext uri="{FF2B5EF4-FFF2-40B4-BE49-F238E27FC236}">
                    <a16:creationId xmlns:a16="http://schemas.microsoft.com/office/drawing/2014/main" id="{6BCAECF8-A694-8523-C138-618C30C0AC71}"/>
                  </a:ext>
                  <a:ext uri="{C183D7F6-B498-43B3-948B-1728B52AA6E4}">
                    <adec:decorative xmlns:adec="http://schemas.microsoft.com/office/drawing/2017/decorative" val="1"/>
                  </a:ext>
                </a:extLst>
              </p:cNvPr>
              <p:cNvSpPr/>
              <p:nvPr/>
            </p:nvSpPr>
            <p:spPr>
              <a:xfrm>
                <a:off x="8228881" y="4513509"/>
                <a:ext cx="183142" cy="324264"/>
              </a:xfrm>
              <a:custGeom>
                <a:avLst/>
                <a:gdLst/>
                <a:ahLst/>
                <a:cxnLst/>
                <a:rect l="0" t="0" r="0" b="0"/>
                <a:pathLst>
                  <a:path w="120000" h="120000" extrusionOk="0">
                    <a:moveTo>
                      <a:pt x="117735" y="31363"/>
                    </a:moveTo>
                    <a:cubicBezTo>
                      <a:pt x="110943" y="23181"/>
                      <a:pt x="113207" y="12272"/>
                      <a:pt x="113207" y="4090"/>
                    </a:cubicBezTo>
                    <a:cubicBezTo>
                      <a:pt x="113207" y="0"/>
                      <a:pt x="108679" y="2727"/>
                      <a:pt x="104150" y="4090"/>
                    </a:cubicBezTo>
                    <a:cubicBezTo>
                      <a:pt x="101886" y="5454"/>
                      <a:pt x="97358" y="8181"/>
                      <a:pt x="92830" y="8181"/>
                    </a:cubicBezTo>
                    <a:cubicBezTo>
                      <a:pt x="90566" y="8181"/>
                      <a:pt x="86037" y="6818"/>
                      <a:pt x="86037" y="9545"/>
                    </a:cubicBezTo>
                    <a:cubicBezTo>
                      <a:pt x="81509" y="13636"/>
                      <a:pt x="76981" y="9545"/>
                      <a:pt x="72452" y="9545"/>
                    </a:cubicBezTo>
                    <a:cubicBezTo>
                      <a:pt x="67924" y="9545"/>
                      <a:pt x="67924" y="12272"/>
                      <a:pt x="63396" y="9545"/>
                    </a:cubicBezTo>
                    <a:cubicBezTo>
                      <a:pt x="61132" y="9545"/>
                      <a:pt x="54339" y="9545"/>
                      <a:pt x="52075" y="9545"/>
                    </a:cubicBezTo>
                    <a:cubicBezTo>
                      <a:pt x="45283" y="9545"/>
                      <a:pt x="47547" y="21818"/>
                      <a:pt x="54339" y="24545"/>
                    </a:cubicBezTo>
                    <a:cubicBezTo>
                      <a:pt x="54339" y="24545"/>
                      <a:pt x="54339" y="27272"/>
                      <a:pt x="56603" y="27272"/>
                    </a:cubicBezTo>
                    <a:cubicBezTo>
                      <a:pt x="56603" y="28636"/>
                      <a:pt x="58867" y="28636"/>
                      <a:pt x="61132" y="30000"/>
                    </a:cubicBezTo>
                    <a:cubicBezTo>
                      <a:pt x="61132" y="32727"/>
                      <a:pt x="61132" y="36818"/>
                      <a:pt x="61132" y="38181"/>
                    </a:cubicBezTo>
                    <a:cubicBezTo>
                      <a:pt x="61132" y="40909"/>
                      <a:pt x="63396" y="42272"/>
                      <a:pt x="56603" y="42272"/>
                    </a:cubicBezTo>
                    <a:cubicBezTo>
                      <a:pt x="54339" y="42272"/>
                      <a:pt x="54339" y="46363"/>
                      <a:pt x="54339" y="47727"/>
                    </a:cubicBezTo>
                    <a:cubicBezTo>
                      <a:pt x="52075" y="46363"/>
                      <a:pt x="47547" y="43636"/>
                      <a:pt x="45283" y="42272"/>
                    </a:cubicBezTo>
                    <a:cubicBezTo>
                      <a:pt x="43018" y="39545"/>
                      <a:pt x="47547" y="36818"/>
                      <a:pt x="47547" y="34090"/>
                    </a:cubicBezTo>
                    <a:cubicBezTo>
                      <a:pt x="49811" y="27272"/>
                      <a:pt x="43018" y="32727"/>
                      <a:pt x="36226" y="30000"/>
                    </a:cubicBezTo>
                    <a:cubicBezTo>
                      <a:pt x="33962" y="28636"/>
                      <a:pt x="33962" y="25909"/>
                      <a:pt x="29433" y="27272"/>
                    </a:cubicBezTo>
                    <a:cubicBezTo>
                      <a:pt x="20377" y="30000"/>
                      <a:pt x="13584" y="31363"/>
                      <a:pt x="4528" y="32727"/>
                    </a:cubicBezTo>
                    <a:cubicBezTo>
                      <a:pt x="2264" y="34090"/>
                      <a:pt x="0" y="34090"/>
                      <a:pt x="0" y="35454"/>
                    </a:cubicBezTo>
                    <a:cubicBezTo>
                      <a:pt x="0" y="36818"/>
                      <a:pt x="2264" y="39545"/>
                      <a:pt x="2264" y="40909"/>
                    </a:cubicBezTo>
                    <a:cubicBezTo>
                      <a:pt x="9056" y="40909"/>
                      <a:pt x="27169" y="43636"/>
                      <a:pt x="27169" y="47727"/>
                    </a:cubicBezTo>
                    <a:cubicBezTo>
                      <a:pt x="29433" y="51818"/>
                      <a:pt x="29433" y="55909"/>
                      <a:pt x="29433" y="60000"/>
                    </a:cubicBezTo>
                    <a:cubicBezTo>
                      <a:pt x="27169" y="62727"/>
                      <a:pt x="31698" y="66818"/>
                      <a:pt x="27169" y="70909"/>
                    </a:cubicBezTo>
                    <a:cubicBezTo>
                      <a:pt x="22641" y="75000"/>
                      <a:pt x="18113" y="80454"/>
                      <a:pt x="13584" y="84545"/>
                    </a:cubicBezTo>
                    <a:cubicBezTo>
                      <a:pt x="9056" y="87272"/>
                      <a:pt x="13584" y="92727"/>
                      <a:pt x="13584" y="94090"/>
                    </a:cubicBezTo>
                    <a:cubicBezTo>
                      <a:pt x="18113" y="99545"/>
                      <a:pt x="18113" y="102272"/>
                      <a:pt x="18113" y="106363"/>
                    </a:cubicBezTo>
                    <a:cubicBezTo>
                      <a:pt x="18113" y="110454"/>
                      <a:pt x="18113" y="114545"/>
                      <a:pt x="20377" y="118636"/>
                    </a:cubicBezTo>
                    <a:cubicBezTo>
                      <a:pt x="20377" y="120000"/>
                      <a:pt x="27169" y="118636"/>
                      <a:pt x="27169" y="117272"/>
                    </a:cubicBezTo>
                    <a:cubicBezTo>
                      <a:pt x="29433" y="115909"/>
                      <a:pt x="29433" y="113181"/>
                      <a:pt x="29433" y="113181"/>
                    </a:cubicBezTo>
                    <a:cubicBezTo>
                      <a:pt x="27169" y="113181"/>
                      <a:pt x="24905" y="113181"/>
                      <a:pt x="24905" y="113181"/>
                    </a:cubicBezTo>
                    <a:cubicBezTo>
                      <a:pt x="24905" y="109090"/>
                      <a:pt x="31698" y="106363"/>
                      <a:pt x="36226" y="105000"/>
                    </a:cubicBezTo>
                    <a:cubicBezTo>
                      <a:pt x="43018" y="103636"/>
                      <a:pt x="52075" y="102272"/>
                      <a:pt x="56603" y="98181"/>
                    </a:cubicBezTo>
                    <a:cubicBezTo>
                      <a:pt x="56603" y="96818"/>
                      <a:pt x="56603" y="90000"/>
                      <a:pt x="56603" y="87272"/>
                    </a:cubicBezTo>
                    <a:cubicBezTo>
                      <a:pt x="56603" y="84545"/>
                      <a:pt x="47547" y="65454"/>
                      <a:pt x="47547" y="65454"/>
                    </a:cubicBezTo>
                    <a:cubicBezTo>
                      <a:pt x="49811" y="64090"/>
                      <a:pt x="49811" y="68181"/>
                      <a:pt x="54339" y="65454"/>
                    </a:cubicBezTo>
                    <a:cubicBezTo>
                      <a:pt x="58867" y="62727"/>
                      <a:pt x="61132" y="61363"/>
                      <a:pt x="65660" y="60000"/>
                    </a:cubicBezTo>
                    <a:cubicBezTo>
                      <a:pt x="70188" y="58636"/>
                      <a:pt x="72452" y="50454"/>
                      <a:pt x="79245" y="51818"/>
                    </a:cubicBezTo>
                    <a:cubicBezTo>
                      <a:pt x="81509" y="51818"/>
                      <a:pt x="86037" y="49090"/>
                      <a:pt x="90566" y="49090"/>
                    </a:cubicBezTo>
                    <a:cubicBezTo>
                      <a:pt x="95094" y="47727"/>
                      <a:pt x="99622" y="46363"/>
                      <a:pt x="104150" y="43636"/>
                    </a:cubicBezTo>
                    <a:cubicBezTo>
                      <a:pt x="106415" y="42272"/>
                      <a:pt x="120000" y="34090"/>
                      <a:pt x="117735" y="31363"/>
                    </a:cubicBezTo>
                    <a:cubicBezTo>
                      <a:pt x="115471" y="30000"/>
                      <a:pt x="117735" y="32727"/>
                      <a:pt x="117735" y="3136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2" name="Shape 2607">
                <a:extLst>
                  <a:ext uri="{FF2B5EF4-FFF2-40B4-BE49-F238E27FC236}">
                    <a16:creationId xmlns:a16="http://schemas.microsoft.com/office/drawing/2014/main" id="{C724A1A0-ACE6-77B1-8DD3-10973824D215}"/>
                  </a:ext>
                  <a:ext uri="{C183D7F6-B498-43B3-948B-1728B52AA6E4}">
                    <adec:decorative xmlns:adec="http://schemas.microsoft.com/office/drawing/2017/decorative" val="1"/>
                  </a:ext>
                </a:extLst>
              </p:cNvPr>
              <p:cNvSpPr/>
              <p:nvPr/>
            </p:nvSpPr>
            <p:spPr>
              <a:xfrm>
                <a:off x="8270236" y="4503493"/>
                <a:ext cx="55533" cy="138971"/>
              </a:xfrm>
              <a:custGeom>
                <a:avLst/>
                <a:gdLst/>
                <a:ahLst/>
                <a:cxnLst/>
                <a:rect l="0" t="0" r="0" b="0"/>
                <a:pathLst>
                  <a:path w="120000" h="120000" extrusionOk="0">
                    <a:moveTo>
                      <a:pt x="30000" y="78947"/>
                    </a:moveTo>
                    <a:cubicBezTo>
                      <a:pt x="45000" y="82105"/>
                      <a:pt x="67500" y="75789"/>
                      <a:pt x="67500" y="82105"/>
                    </a:cubicBezTo>
                    <a:cubicBezTo>
                      <a:pt x="75000" y="88421"/>
                      <a:pt x="67500" y="91578"/>
                      <a:pt x="60000" y="97894"/>
                    </a:cubicBezTo>
                    <a:cubicBezTo>
                      <a:pt x="45000" y="104210"/>
                      <a:pt x="75000" y="113684"/>
                      <a:pt x="90000" y="120000"/>
                    </a:cubicBezTo>
                    <a:cubicBezTo>
                      <a:pt x="97500" y="116842"/>
                      <a:pt x="90000" y="110526"/>
                      <a:pt x="90000" y="107368"/>
                    </a:cubicBezTo>
                    <a:cubicBezTo>
                      <a:pt x="97500" y="104210"/>
                      <a:pt x="120000" y="110526"/>
                      <a:pt x="112500" y="104210"/>
                    </a:cubicBezTo>
                    <a:cubicBezTo>
                      <a:pt x="112500" y="97894"/>
                      <a:pt x="112500" y="91578"/>
                      <a:pt x="112500" y="85263"/>
                    </a:cubicBezTo>
                    <a:cubicBezTo>
                      <a:pt x="105000" y="78947"/>
                      <a:pt x="97500" y="75789"/>
                      <a:pt x="90000" y="69473"/>
                    </a:cubicBezTo>
                    <a:cubicBezTo>
                      <a:pt x="82500" y="78947"/>
                      <a:pt x="60000" y="66315"/>
                      <a:pt x="60000" y="63157"/>
                    </a:cubicBezTo>
                    <a:cubicBezTo>
                      <a:pt x="60000" y="56842"/>
                      <a:pt x="60000" y="53684"/>
                      <a:pt x="60000" y="50526"/>
                    </a:cubicBezTo>
                    <a:cubicBezTo>
                      <a:pt x="60000" y="44210"/>
                      <a:pt x="60000" y="47368"/>
                      <a:pt x="52500" y="44210"/>
                    </a:cubicBezTo>
                    <a:cubicBezTo>
                      <a:pt x="45000" y="44210"/>
                      <a:pt x="60000" y="25263"/>
                      <a:pt x="60000" y="25263"/>
                    </a:cubicBezTo>
                    <a:cubicBezTo>
                      <a:pt x="60000" y="18947"/>
                      <a:pt x="52500" y="15789"/>
                      <a:pt x="52500" y="9473"/>
                    </a:cubicBezTo>
                    <a:cubicBezTo>
                      <a:pt x="45000" y="6315"/>
                      <a:pt x="37500" y="0"/>
                      <a:pt x="52500" y="3157"/>
                    </a:cubicBezTo>
                    <a:cubicBezTo>
                      <a:pt x="45000" y="0"/>
                      <a:pt x="22500" y="0"/>
                      <a:pt x="15000" y="0"/>
                    </a:cubicBezTo>
                    <a:cubicBezTo>
                      <a:pt x="15000" y="3157"/>
                      <a:pt x="45000" y="15789"/>
                      <a:pt x="30000" y="18947"/>
                    </a:cubicBezTo>
                    <a:cubicBezTo>
                      <a:pt x="7500" y="22105"/>
                      <a:pt x="15000" y="37894"/>
                      <a:pt x="30000" y="44210"/>
                    </a:cubicBezTo>
                    <a:cubicBezTo>
                      <a:pt x="30000" y="47368"/>
                      <a:pt x="15000" y="47368"/>
                      <a:pt x="15000" y="50526"/>
                    </a:cubicBezTo>
                    <a:cubicBezTo>
                      <a:pt x="7500" y="50526"/>
                      <a:pt x="7500" y="60000"/>
                      <a:pt x="7500" y="63157"/>
                    </a:cubicBezTo>
                    <a:cubicBezTo>
                      <a:pt x="0" y="69473"/>
                      <a:pt x="22500" y="75789"/>
                      <a:pt x="30000" y="78947"/>
                    </a:cubicBezTo>
                    <a:cubicBezTo>
                      <a:pt x="37500" y="82105"/>
                      <a:pt x="30000" y="75789"/>
                      <a:pt x="30000" y="7894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3" name="Shape 2608">
                <a:extLst>
                  <a:ext uri="{FF2B5EF4-FFF2-40B4-BE49-F238E27FC236}">
                    <a16:creationId xmlns:a16="http://schemas.microsoft.com/office/drawing/2014/main" id="{C8C681B4-11CE-4804-7523-ED9909011685}"/>
                  </a:ext>
                  <a:ext uri="{C183D7F6-B498-43B3-948B-1728B52AA6E4}">
                    <adec:decorative xmlns:adec="http://schemas.microsoft.com/office/drawing/2017/decorative" val="1"/>
                  </a:ext>
                </a:extLst>
              </p:cNvPr>
              <p:cNvSpPr/>
              <p:nvPr/>
            </p:nvSpPr>
            <p:spPr>
              <a:xfrm>
                <a:off x="8082367" y="4477201"/>
                <a:ext cx="207954" cy="184042"/>
              </a:xfrm>
              <a:custGeom>
                <a:avLst/>
                <a:gdLst/>
                <a:ahLst/>
                <a:cxnLst/>
                <a:rect l="0" t="0" r="0" b="0"/>
                <a:pathLst>
                  <a:path w="120000" h="120000" extrusionOk="0">
                    <a:moveTo>
                      <a:pt x="112000" y="72000"/>
                    </a:moveTo>
                    <a:cubicBezTo>
                      <a:pt x="108000" y="64800"/>
                      <a:pt x="112000" y="64800"/>
                      <a:pt x="110000" y="57600"/>
                    </a:cubicBezTo>
                    <a:cubicBezTo>
                      <a:pt x="110000" y="55200"/>
                      <a:pt x="112000" y="55200"/>
                      <a:pt x="114000" y="52800"/>
                    </a:cubicBezTo>
                    <a:cubicBezTo>
                      <a:pt x="116000" y="50400"/>
                      <a:pt x="114000" y="48000"/>
                      <a:pt x="114000" y="45600"/>
                    </a:cubicBezTo>
                    <a:cubicBezTo>
                      <a:pt x="112000" y="40800"/>
                      <a:pt x="112000" y="33600"/>
                      <a:pt x="116000" y="31200"/>
                    </a:cubicBezTo>
                    <a:cubicBezTo>
                      <a:pt x="120000" y="28800"/>
                      <a:pt x="114000" y="21600"/>
                      <a:pt x="112000" y="19200"/>
                    </a:cubicBezTo>
                    <a:cubicBezTo>
                      <a:pt x="110000" y="14400"/>
                      <a:pt x="106000" y="12000"/>
                      <a:pt x="102000" y="12000"/>
                    </a:cubicBezTo>
                    <a:cubicBezTo>
                      <a:pt x="100000" y="9600"/>
                      <a:pt x="98000" y="7200"/>
                      <a:pt x="96000" y="7200"/>
                    </a:cubicBezTo>
                    <a:cubicBezTo>
                      <a:pt x="94000" y="4800"/>
                      <a:pt x="92000" y="2400"/>
                      <a:pt x="90000" y="0"/>
                    </a:cubicBezTo>
                    <a:cubicBezTo>
                      <a:pt x="90000" y="0"/>
                      <a:pt x="78000" y="2400"/>
                      <a:pt x="76000" y="2400"/>
                    </a:cubicBezTo>
                    <a:cubicBezTo>
                      <a:pt x="72000" y="2400"/>
                      <a:pt x="72000" y="7200"/>
                      <a:pt x="68000" y="9600"/>
                    </a:cubicBezTo>
                    <a:cubicBezTo>
                      <a:pt x="66000" y="14400"/>
                      <a:pt x="68000" y="21600"/>
                      <a:pt x="70000" y="24000"/>
                    </a:cubicBezTo>
                    <a:cubicBezTo>
                      <a:pt x="70000" y="31200"/>
                      <a:pt x="66000" y="33600"/>
                      <a:pt x="66000" y="40800"/>
                    </a:cubicBezTo>
                    <a:cubicBezTo>
                      <a:pt x="66000" y="43200"/>
                      <a:pt x="70000" y="50400"/>
                      <a:pt x="74000" y="50400"/>
                    </a:cubicBezTo>
                    <a:cubicBezTo>
                      <a:pt x="78000" y="50400"/>
                      <a:pt x="80000" y="48000"/>
                      <a:pt x="80000" y="55200"/>
                    </a:cubicBezTo>
                    <a:cubicBezTo>
                      <a:pt x="80000" y="60000"/>
                      <a:pt x="80000" y="62400"/>
                      <a:pt x="78000" y="62400"/>
                    </a:cubicBezTo>
                    <a:cubicBezTo>
                      <a:pt x="74000" y="64800"/>
                      <a:pt x="72000" y="67200"/>
                      <a:pt x="70000" y="62400"/>
                    </a:cubicBezTo>
                    <a:cubicBezTo>
                      <a:pt x="68000" y="57600"/>
                      <a:pt x="66000" y="52800"/>
                      <a:pt x="62000" y="52800"/>
                    </a:cubicBezTo>
                    <a:cubicBezTo>
                      <a:pt x="58000" y="50400"/>
                      <a:pt x="56000" y="45600"/>
                      <a:pt x="54000" y="40800"/>
                    </a:cubicBezTo>
                    <a:cubicBezTo>
                      <a:pt x="50000" y="50400"/>
                      <a:pt x="46000" y="45600"/>
                      <a:pt x="40000" y="43200"/>
                    </a:cubicBezTo>
                    <a:cubicBezTo>
                      <a:pt x="36000" y="43200"/>
                      <a:pt x="36000" y="38400"/>
                      <a:pt x="32000" y="38400"/>
                    </a:cubicBezTo>
                    <a:cubicBezTo>
                      <a:pt x="32000" y="38400"/>
                      <a:pt x="30000" y="40800"/>
                      <a:pt x="28000" y="38400"/>
                    </a:cubicBezTo>
                    <a:cubicBezTo>
                      <a:pt x="26000" y="38400"/>
                      <a:pt x="26000" y="33600"/>
                      <a:pt x="22000" y="33600"/>
                    </a:cubicBezTo>
                    <a:cubicBezTo>
                      <a:pt x="22000" y="38400"/>
                      <a:pt x="22000" y="43200"/>
                      <a:pt x="22000" y="48000"/>
                    </a:cubicBezTo>
                    <a:cubicBezTo>
                      <a:pt x="22000" y="52800"/>
                      <a:pt x="24000" y="57600"/>
                      <a:pt x="20000" y="57600"/>
                    </a:cubicBezTo>
                    <a:cubicBezTo>
                      <a:pt x="14000" y="57600"/>
                      <a:pt x="8000" y="57600"/>
                      <a:pt x="4000" y="57600"/>
                    </a:cubicBezTo>
                    <a:cubicBezTo>
                      <a:pt x="2000" y="57600"/>
                      <a:pt x="2000" y="67200"/>
                      <a:pt x="2000" y="69600"/>
                    </a:cubicBezTo>
                    <a:cubicBezTo>
                      <a:pt x="2000" y="79200"/>
                      <a:pt x="0" y="96000"/>
                      <a:pt x="6000" y="103200"/>
                    </a:cubicBezTo>
                    <a:cubicBezTo>
                      <a:pt x="8000" y="105600"/>
                      <a:pt x="14000" y="115200"/>
                      <a:pt x="16000" y="115200"/>
                    </a:cubicBezTo>
                    <a:cubicBezTo>
                      <a:pt x="20000" y="112800"/>
                      <a:pt x="38000" y="112800"/>
                      <a:pt x="32000" y="120000"/>
                    </a:cubicBezTo>
                    <a:cubicBezTo>
                      <a:pt x="36000" y="120000"/>
                      <a:pt x="34000" y="120000"/>
                      <a:pt x="36000" y="120000"/>
                    </a:cubicBezTo>
                    <a:cubicBezTo>
                      <a:pt x="40000" y="117600"/>
                      <a:pt x="42000" y="120000"/>
                      <a:pt x="44000" y="120000"/>
                    </a:cubicBezTo>
                    <a:cubicBezTo>
                      <a:pt x="50000" y="120000"/>
                      <a:pt x="54000" y="120000"/>
                      <a:pt x="56000" y="112800"/>
                    </a:cubicBezTo>
                    <a:cubicBezTo>
                      <a:pt x="58000" y="110400"/>
                      <a:pt x="60000" y="108000"/>
                      <a:pt x="62000" y="105600"/>
                    </a:cubicBezTo>
                    <a:cubicBezTo>
                      <a:pt x="64000" y="103200"/>
                      <a:pt x="68000" y="103200"/>
                      <a:pt x="70000" y="98400"/>
                    </a:cubicBezTo>
                    <a:cubicBezTo>
                      <a:pt x="72000" y="96000"/>
                      <a:pt x="72000" y="93600"/>
                      <a:pt x="74000" y="91200"/>
                    </a:cubicBezTo>
                    <a:cubicBezTo>
                      <a:pt x="78000" y="91200"/>
                      <a:pt x="82000" y="91200"/>
                      <a:pt x="86000" y="91200"/>
                    </a:cubicBezTo>
                    <a:cubicBezTo>
                      <a:pt x="84000" y="88800"/>
                      <a:pt x="84000" y="84000"/>
                      <a:pt x="84000" y="84000"/>
                    </a:cubicBezTo>
                    <a:cubicBezTo>
                      <a:pt x="88000" y="81600"/>
                      <a:pt x="90000" y="81600"/>
                      <a:pt x="92000" y="79200"/>
                    </a:cubicBezTo>
                    <a:cubicBezTo>
                      <a:pt x="98000" y="76800"/>
                      <a:pt x="106000" y="74400"/>
                      <a:pt x="112000" y="72000"/>
                    </a:cubicBezTo>
                    <a:cubicBezTo>
                      <a:pt x="110000" y="69600"/>
                      <a:pt x="110000" y="72000"/>
                      <a:pt x="112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4" name="Shape 2609">
                <a:extLst>
                  <a:ext uri="{FF2B5EF4-FFF2-40B4-BE49-F238E27FC236}">
                    <a16:creationId xmlns:a16="http://schemas.microsoft.com/office/drawing/2014/main" id="{D8D3A0B4-4D46-FF23-A8C9-43FD7A07C97F}"/>
                  </a:ext>
                  <a:ext uri="{C183D7F6-B498-43B3-948B-1728B52AA6E4}">
                    <adec:decorative xmlns:adec="http://schemas.microsoft.com/office/drawing/2017/decorative" val="1"/>
                  </a:ext>
                </a:extLst>
              </p:cNvPr>
              <p:cNvSpPr/>
              <p:nvPr/>
            </p:nvSpPr>
            <p:spPr>
              <a:xfrm>
                <a:off x="7924039" y="4642463"/>
                <a:ext cx="220951" cy="231618"/>
              </a:xfrm>
              <a:custGeom>
                <a:avLst/>
                <a:gdLst/>
                <a:ahLst/>
                <a:cxnLst/>
                <a:rect l="0" t="0" r="0" b="0"/>
                <a:pathLst>
                  <a:path w="120000" h="120000" extrusionOk="0">
                    <a:moveTo>
                      <a:pt x="61875" y="9523"/>
                    </a:moveTo>
                    <a:cubicBezTo>
                      <a:pt x="60000" y="9523"/>
                      <a:pt x="58125" y="3809"/>
                      <a:pt x="58125" y="3809"/>
                    </a:cubicBezTo>
                    <a:cubicBezTo>
                      <a:pt x="56250" y="3809"/>
                      <a:pt x="54375" y="3809"/>
                      <a:pt x="52500" y="3809"/>
                    </a:cubicBezTo>
                    <a:cubicBezTo>
                      <a:pt x="46875" y="3809"/>
                      <a:pt x="39375" y="3809"/>
                      <a:pt x="33750" y="3809"/>
                    </a:cubicBezTo>
                    <a:cubicBezTo>
                      <a:pt x="28125" y="3809"/>
                      <a:pt x="24375" y="3809"/>
                      <a:pt x="18750" y="3809"/>
                    </a:cubicBezTo>
                    <a:cubicBezTo>
                      <a:pt x="16875" y="3809"/>
                      <a:pt x="16875" y="0"/>
                      <a:pt x="13125" y="0"/>
                    </a:cubicBezTo>
                    <a:cubicBezTo>
                      <a:pt x="11250" y="0"/>
                      <a:pt x="9375" y="3809"/>
                      <a:pt x="7500" y="3809"/>
                    </a:cubicBezTo>
                    <a:cubicBezTo>
                      <a:pt x="5625" y="3809"/>
                      <a:pt x="3750" y="3809"/>
                      <a:pt x="1875" y="3809"/>
                    </a:cubicBezTo>
                    <a:cubicBezTo>
                      <a:pt x="0" y="13333"/>
                      <a:pt x="7500" y="17142"/>
                      <a:pt x="11250" y="26666"/>
                    </a:cubicBezTo>
                    <a:cubicBezTo>
                      <a:pt x="13125" y="30476"/>
                      <a:pt x="15000" y="36190"/>
                      <a:pt x="16875" y="40000"/>
                    </a:cubicBezTo>
                    <a:cubicBezTo>
                      <a:pt x="18750" y="45714"/>
                      <a:pt x="22500" y="49523"/>
                      <a:pt x="24375" y="55238"/>
                    </a:cubicBezTo>
                    <a:cubicBezTo>
                      <a:pt x="24375" y="57142"/>
                      <a:pt x="24375" y="62857"/>
                      <a:pt x="24375" y="64761"/>
                    </a:cubicBezTo>
                    <a:cubicBezTo>
                      <a:pt x="24375" y="70476"/>
                      <a:pt x="26250" y="74285"/>
                      <a:pt x="26250" y="80000"/>
                    </a:cubicBezTo>
                    <a:cubicBezTo>
                      <a:pt x="28125" y="85714"/>
                      <a:pt x="28125" y="91428"/>
                      <a:pt x="30000" y="97142"/>
                    </a:cubicBezTo>
                    <a:cubicBezTo>
                      <a:pt x="31875" y="104761"/>
                      <a:pt x="37500" y="110476"/>
                      <a:pt x="41250" y="116190"/>
                    </a:cubicBezTo>
                    <a:cubicBezTo>
                      <a:pt x="46875" y="110476"/>
                      <a:pt x="46875" y="114285"/>
                      <a:pt x="52500" y="118095"/>
                    </a:cubicBezTo>
                    <a:cubicBezTo>
                      <a:pt x="54375" y="120000"/>
                      <a:pt x="60000" y="120000"/>
                      <a:pt x="61875" y="118095"/>
                    </a:cubicBezTo>
                    <a:cubicBezTo>
                      <a:pt x="67500" y="118095"/>
                      <a:pt x="71250" y="116190"/>
                      <a:pt x="71250" y="110476"/>
                    </a:cubicBezTo>
                    <a:cubicBezTo>
                      <a:pt x="71250" y="99047"/>
                      <a:pt x="71250" y="87619"/>
                      <a:pt x="71250" y="76190"/>
                    </a:cubicBezTo>
                    <a:cubicBezTo>
                      <a:pt x="71250" y="68571"/>
                      <a:pt x="71250" y="60952"/>
                      <a:pt x="71250" y="53333"/>
                    </a:cubicBezTo>
                    <a:cubicBezTo>
                      <a:pt x="71250" y="51428"/>
                      <a:pt x="71250" y="49523"/>
                      <a:pt x="73125" y="49523"/>
                    </a:cubicBezTo>
                    <a:cubicBezTo>
                      <a:pt x="73125" y="49523"/>
                      <a:pt x="80625" y="49523"/>
                      <a:pt x="80625" y="49523"/>
                    </a:cubicBezTo>
                    <a:cubicBezTo>
                      <a:pt x="80625" y="38095"/>
                      <a:pt x="80625" y="24761"/>
                      <a:pt x="80625" y="13333"/>
                    </a:cubicBezTo>
                    <a:cubicBezTo>
                      <a:pt x="86250" y="15238"/>
                      <a:pt x="90000" y="11428"/>
                      <a:pt x="95625" y="11428"/>
                    </a:cubicBezTo>
                    <a:cubicBezTo>
                      <a:pt x="95625" y="9523"/>
                      <a:pt x="97500" y="9523"/>
                      <a:pt x="99375" y="9523"/>
                    </a:cubicBezTo>
                    <a:cubicBezTo>
                      <a:pt x="99375" y="9523"/>
                      <a:pt x="103125" y="15238"/>
                      <a:pt x="105000" y="15238"/>
                    </a:cubicBezTo>
                    <a:cubicBezTo>
                      <a:pt x="106875" y="13333"/>
                      <a:pt x="105000" y="11428"/>
                      <a:pt x="108750" y="11428"/>
                    </a:cubicBezTo>
                    <a:cubicBezTo>
                      <a:pt x="110625" y="11428"/>
                      <a:pt x="112500" y="9523"/>
                      <a:pt x="116250" y="9523"/>
                    </a:cubicBezTo>
                    <a:cubicBezTo>
                      <a:pt x="120000" y="7619"/>
                      <a:pt x="112500" y="3809"/>
                      <a:pt x="110625" y="3809"/>
                    </a:cubicBezTo>
                    <a:cubicBezTo>
                      <a:pt x="101250" y="3809"/>
                      <a:pt x="93750" y="9523"/>
                      <a:pt x="84375" y="9523"/>
                    </a:cubicBezTo>
                    <a:cubicBezTo>
                      <a:pt x="76875" y="9523"/>
                      <a:pt x="69375" y="9523"/>
                      <a:pt x="61875" y="952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5" name="Shape 2610">
                <a:extLst>
                  <a:ext uri="{FF2B5EF4-FFF2-40B4-BE49-F238E27FC236}">
                    <a16:creationId xmlns:a16="http://schemas.microsoft.com/office/drawing/2014/main" id="{8F402817-59DB-16B3-5800-1C27F2F01222}"/>
                  </a:ext>
                  <a:ext uri="{C183D7F6-B498-43B3-948B-1728B52AA6E4}">
                    <adec:decorative xmlns:adec="http://schemas.microsoft.com/office/drawing/2017/decorative" val="1"/>
                  </a:ext>
                </a:extLst>
              </p:cNvPr>
              <p:cNvSpPr/>
              <p:nvPr/>
            </p:nvSpPr>
            <p:spPr>
              <a:xfrm>
                <a:off x="7929947" y="4226805"/>
                <a:ext cx="315476" cy="349304"/>
              </a:xfrm>
              <a:custGeom>
                <a:avLst/>
                <a:gdLst/>
                <a:ahLst/>
                <a:cxnLst/>
                <a:rect l="0" t="0" r="0" b="0"/>
                <a:pathLst>
                  <a:path w="120000" h="120000" extrusionOk="0">
                    <a:moveTo>
                      <a:pt x="118681" y="18947"/>
                    </a:moveTo>
                    <a:cubicBezTo>
                      <a:pt x="117362" y="17684"/>
                      <a:pt x="117362" y="15157"/>
                      <a:pt x="117362" y="12631"/>
                    </a:cubicBezTo>
                    <a:cubicBezTo>
                      <a:pt x="117362" y="11368"/>
                      <a:pt x="114725" y="10105"/>
                      <a:pt x="113406" y="8842"/>
                    </a:cubicBezTo>
                    <a:cubicBezTo>
                      <a:pt x="113406" y="7578"/>
                      <a:pt x="110769" y="5052"/>
                      <a:pt x="109450" y="5052"/>
                    </a:cubicBezTo>
                    <a:cubicBezTo>
                      <a:pt x="108131" y="5052"/>
                      <a:pt x="108131" y="7578"/>
                      <a:pt x="105494" y="6315"/>
                    </a:cubicBezTo>
                    <a:cubicBezTo>
                      <a:pt x="102857" y="5052"/>
                      <a:pt x="104175" y="6315"/>
                      <a:pt x="101538" y="7578"/>
                    </a:cubicBezTo>
                    <a:cubicBezTo>
                      <a:pt x="101538" y="7578"/>
                      <a:pt x="98901" y="6315"/>
                      <a:pt x="98901" y="5052"/>
                    </a:cubicBezTo>
                    <a:cubicBezTo>
                      <a:pt x="97582" y="3789"/>
                      <a:pt x="96263" y="2526"/>
                      <a:pt x="94945" y="1263"/>
                    </a:cubicBezTo>
                    <a:cubicBezTo>
                      <a:pt x="93626" y="0"/>
                      <a:pt x="92307" y="2526"/>
                      <a:pt x="90989" y="2526"/>
                    </a:cubicBezTo>
                    <a:cubicBezTo>
                      <a:pt x="89670" y="3789"/>
                      <a:pt x="87032" y="2526"/>
                      <a:pt x="85714" y="1263"/>
                    </a:cubicBezTo>
                    <a:cubicBezTo>
                      <a:pt x="83076" y="0"/>
                      <a:pt x="83076" y="1263"/>
                      <a:pt x="80439" y="2526"/>
                    </a:cubicBezTo>
                    <a:cubicBezTo>
                      <a:pt x="79120" y="3789"/>
                      <a:pt x="76483" y="2526"/>
                      <a:pt x="75164" y="2526"/>
                    </a:cubicBezTo>
                    <a:cubicBezTo>
                      <a:pt x="73846" y="3789"/>
                      <a:pt x="69890" y="3789"/>
                      <a:pt x="68571" y="3789"/>
                    </a:cubicBezTo>
                    <a:cubicBezTo>
                      <a:pt x="64615" y="1263"/>
                      <a:pt x="67252" y="7578"/>
                      <a:pt x="63296" y="7578"/>
                    </a:cubicBezTo>
                    <a:cubicBezTo>
                      <a:pt x="60659" y="8842"/>
                      <a:pt x="55384" y="7578"/>
                      <a:pt x="52747" y="6315"/>
                    </a:cubicBezTo>
                    <a:cubicBezTo>
                      <a:pt x="50109" y="5052"/>
                      <a:pt x="48791" y="2526"/>
                      <a:pt x="46153" y="2526"/>
                    </a:cubicBezTo>
                    <a:cubicBezTo>
                      <a:pt x="44835" y="1263"/>
                      <a:pt x="42197" y="3789"/>
                      <a:pt x="40879" y="5052"/>
                    </a:cubicBezTo>
                    <a:cubicBezTo>
                      <a:pt x="38241" y="7578"/>
                      <a:pt x="40879" y="11368"/>
                      <a:pt x="39560" y="15157"/>
                    </a:cubicBezTo>
                    <a:cubicBezTo>
                      <a:pt x="35604" y="21473"/>
                      <a:pt x="35604" y="29052"/>
                      <a:pt x="31648" y="34105"/>
                    </a:cubicBezTo>
                    <a:cubicBezTo>
                      <a:pt x="29010" y="37894"/>
                      <a:pt x="27692" y="40421"/>
                      <a:pt x="25054" y="44210"/>
                    </a:cubicBezTo>
                    <a:cubicBezTo>
                      <a:pt x="23736" y="46736"/>
                      <a:pt x="23736" y="49263"/>
                      <a:pt x="23736" y="51789"/>
                    </a:cubicBezTo>
                    <a:cubicBezTo>
                      <a:pt x="23736" y="55578"/>
                      <a:pt x="25054" y="58105"/>
                      <a:pt x="22417" y="60631"/>
                    </a:cubicBezTo>
                    <a:cubicBezTo>
                      <a:pt x="21098" y="60631"/>
                      <a:pt x="14505" y="64421"/>
                      <a:pt x="14505" y="64421"/>
                    </a:cubicBezTo>
                    <a:cubicBezTo>
                      <a:pt x="13186" y="64421"/>
                      <a:pt x="15824" y="60631"/>
                      <a:pt x="13186" y="61894"/>
                    </a:cubicBezTo>
                    <a:cubicBezTo>
                      <a:pt x="9230" y="64421"/>
                      <a:pt x="9230" y="66947"/>
                      <a:pt x="6593" y="63157"/>
                    </a:cubicBezTo>
                    <a:cubicBezTo>
                      <a:pt x="5274" y="64421"/>
                      <a:pt x="2637" y="66947"/>
                      <a:pt x="2637" y="69473"/>
                    </a:cubicBezTo>
                    <a:cubicBezTo>
                      <a:pt x="2637" y="69473"/>
                      <a:pt x="2637" y="70736"/>
                      <a:pt x="1318" y="70736"/>
                    </a:cubicBezTo>
                    <a:cubicBezTo>
                      <a:pt x="0" y="72000"/>
                      <a:pt x="1318" y="73263"/>
                      <a:pt x="1318" y="74526"/>
                    </a:cubicBezTo>
                    <a:cubicBezTo>
                      <a:pt x="6593" y="70736"/>
                      <a:pt x="10549" y="72000"/>
                      <a:pt x="17142" y="72000"/>
                    </a:cubicBezTo>
                    <a:cubicBezTo>
                      <a:pt x="19780" y="72000"/>
                      <a:pt x="21098" y="72000"/>
                      <a:pt x="23736" y="72000"/>
                    </a:cubicBezTo>
                    <a:cubicBezTo>
                      <a:pt x="26373" y="72000"/>
                      <a:pt x="27692" y="75789"/>
                      <a:pt x="29010" y="78315"/>
                    </a:cubicBezTo>
                    <a:cubicBezTo>
                      <a:pt x="30329" y="80842"/>
                      <a:pt x="31648" y="84631"/>
                      <a:pt x="34285" y="85894"/>
                    </a:cubicBezTo>
                    <a:cubicBezTo>
                      <a:pt x="35604" y="87157"/>
                      <a:pt x="40879" y="85894"/>
                      <a:pt x="43516" y="84631"/>
                    </a:cubicBezTo>
                    <a:cubicBezTo>
                      <a:pt x="44835" y="84631"/>
                      <a:pt x="44835" y="80842"/>
                      <a:pt x="46153" y="79578"/>
                    </a:cubicBezTo>
                    <a:cubicBezTo>
                      <a:pt x="46153" y="77052"/>
                      <a:pt x="50109" y="78315"/>
                      <a:pt x="51428" y="78315"/>
                    </a:cubicBezTo>
                    <a:cubicBezTo>
                      <a:pt x="51428" y="80842"/>
                      <a:pt x="51428" y="80842"/>
                      <a:pt x="54065" y="80842"/>
                    </a:cubicBezTo>
                    <a:cubicBezTo>
                      <a:pt x="55384" y="80842"/>
                      <a:pt x="59340" y="79578"/>
                      <a:pt x="59340" y="82105"/>
                    </a:cubicBezTo>
                    <a:cubicBezTo>
                      <a:pt x="59340" y="84631"/>
                      <a:pt x="60659" y="85894"/>
                      <a:pt x="60659" y="88421"/>
                    </a:cubicBezTo>
                    <a:cubicBezTo>
                      <a:pt x="60659" y="89684"/>
                      <a:pt x="60659" y="90947"/>
                      <a:pt x="59340" y="93473"/>
                    </a:cubicBezTo>
                    <a:cubicBezTo>
                      <a:pt x="59340" y="94736"/>
                      <a:pt x="60659" y="97263"/>
                      <a:pt x="61978" y="98526"/>
                    </a:cubicBezTo>
                    <a:cubicBezTo>
                      <a:pt x="63296" y="99789"/>
                      <a:pt x="61978" y="102315"/>
                      <a:pt x="61978" y="103578"/>
                    </a:cubicBezTo>
                    <a:cubicBezTo>
                      <a:pt x="61978" y="107368"/>
                      <a:pt x="68571" y="103578"/>
                      <a:pt x="69890" y="103578"/>
                    </a:cubicBezTo>
                    <a:cubicBezTo>
                      <a:pt x="72527" y="103578"/>
                      <a:pt x="73846" y="103578"/>
                      <a:pt x="75164" y="104842"/>
                    </a:cubicBezTo>
                    <a:cubicBezTo>
                      <a:pt x="77802" y="107368"/>
                      <a:pt x="76483" y="106105"/>
                      <a:pt x="79120" y="106105"/>
                    </a:cubicBezTo>
                    <a:cubicBezTo>
                      <a:pt x="81758" y="106105"/>
                      <a:pt x="81758" y="107368"/>
                      <a:pt x="83076" y="108631"/>
                    </a:cubicBezTo>
                    <a:cubicBezTo>
                      <a:pt x="84395" y="108631"/>
                      <a:pt x="85714" y="109894"/>
                      <a:pt x="87032" y="109894"/>
                    </a:cubicBezTo>
                    <a:cubicBezTo>
                      <a:pt x="90989" y="111157"/>
                      <a:pt x="92307" y="111157"/>
                      <a:pt x="93626" y="107368"/>
                    </a:cubicBezTo>
                    <a:cubicBezTo>
                      <a:pt x="94945" y="111157"/>
                      <a:pt x="96263" y="112421"/>
                      <a:pt x="100219" y="113684"/>
                    </a:cubicBezTo>
                    <a:cubicBezTo>
                      <a:pt x="102857" y="114947"/>
                      <a:pt x="102857" y="118736"/>
                      <a:pt x="105494" y="120000"/>
                    </a:cubicBezTo>
                    <a:cubicBezTo>
                      <a:pt x="105494" y="120000"/>
                      <a:pt x="110769" y="118736"/>
                      <a:pt x="110769" y="118736"/>
                    </a:cubicBezTo>
                    <a:cubicBezTo>
                      <a:pt x="110769" y="116210"/>
                      <a:pt x="112087" y="111157"/>
                      <a:pt x="109450" y="112421"/>
                    </a:cubicBezTo>
                    <a:cubicBezTo>
                      <a:pt x="105494" y="113684"/>
                      <a:pt x="102857" y="111157"/>
                      <a:pt x="101538" y="107368"/>
                    </a:cubicBezTo>
                    <a:cubicBezTo>
                      <a:pt x="101538" y="104842"/>
                      <a:pt x="104175" y="101052"/>
                      <a:pt x="102857" y="97263"/>
                    </a:cubicBezTo>
                    <a:cubicBezTo>
                      <a:pt x="102857" y="96000"/>
                      <a:pt x="101538" y="93473"/>
                      <a:pt x="102857" y="92210"/>
                    </a:cubicBezTo>
                    <a:cubicBezTo>
                      <a:pt x="102857" y="92210"/>
                      <a:pt x="102857" y="90947"/>
                      <a:pt x="104175" y="90947"/>
                    </a:cubicBezTo>
                    <a:cubicBezTo>
                      <a:pt x="105494" y="90947"/>
                      <a:pt x="104175" y="88421"/>
                      <a:pt x="105494" y="88421"/>
                    </a:cubicBezTo>
                    <a:cubicBezTo>
                      <a:pt x="106813" y="85894"/>
                      <a:pt x="113406" y="85894"/>
                      <a:pt x="114725" y="85894"/>
                    </a:cubicBezTo>
                    <a:cubicBezTo>
                      <a:pt x="112087" y="84631"/>
                      <a:pt x="113406" y="80842"/>
                      <a:pt x="110769" y="79578"/>
                    </a:cubicBezTo>
                    <a:cubicBezTo>
                      <a:pt x="109450" y="78315"/>
                      <a:pt x="108131" y="77052"/>
                      <a:pt x="108131" y="75789"/>
                    </a:cubicBezTo>
                    <a:cubicBezTo>
                      <a:pt x="108131" y="73263"/>
                      <a:pt x="108131" y="70736"/>
                      <a:pt x="106813" y="69473"/>
                    </a:cubicBezTo>
                    <a:cubicBezTo>
                      <a:pt x="106813" y="66947"/>
                      <a:pt x="105494" y="65684"/>
                      <a:pt x="105494" y="63157"/>
                    </a:cubicBezTo>
                    <a:cubicBezTo>
                      <a:pt x="105494" y="61894"/>
                      <a:pt x="105494" y="55578"/>
                      <a:pt x="106813" y="56842"/>
                    </a:cubicBezTo>
                    <a:cubicBezTo>
                      <a:pt x="105494" y="51789"/>
                      <a:pt x="105494" y="49263"/>
                      <a:pt x="108131" y="44210"/>
                    </a:cubicBezTo>
                    <a:cubicBezTo>
                      <a:pt x="109450" y="40421"/>
                      <a:pt x="109450" y="39157"/>
                      <a:pt x="109450" y="35368"/>
                    </a:cubicBezTo>
                    <a:cubicBezTo>
                      <a:pt x="109450" y="31578"/>
                      <a:pt x="112087" y="29052"/>
                      <a:pt x="114725" y="26526"/>
                    </a:cubicBezTo>
                    <a:cubicBezTo>
                      <a:pt x="116043" y="25263"/>
                      <a:pt x="117362" y="24000"/>
                      <a:pt x="118681" y="22736"/>
                    </a:cubicBezTo>
                    <a:cubicBezTo>
                      <a:pt x="120000" y="21473"/>
                      <a:pt x="120000" y="21473"/>
                      <a:pt x="118681" y="18947"/>
                    </a:cubicBezTo>
                    <a:cubicBezTo>
                      <a:pt x="117362" y="18947"/>
                      <a:pt x="120000" y="20210"/>
                      <a:pt x="118681" y="18947"/>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6" name="Shape 2611">
                <a:extLst>
                  <a:ext uri="{FF2B5EF4-FFF2-40B4-BE49-F238E27FC236}">
                    <a16:creationId xmlns:a16="http://schemas.microsoft.com/office/drawing/2014/main" id="{BC984CA5-8688-1883-C41B-835FC88838F0}"/>
                  </a:ext>
                  <a:ext uri="{C183D7F6-B498-43B3-948B-1728B52AA6E4}">
                    <adec:decorative xmlns:adec="http://schemas.microsoft.com/office/drawing/2017/decorative" val="1"/>
                  </a:ext>
                </a:extLst>
              </p:cNvPr>
              <p:cNvSpPr/>
              <p:nvPr/>
            </p:nvSpPr>
            <p:spPr>
              <a:xfrm>
                <a:off x="7926402" y="4433383"/>
                <a:ext cx="194957" cy="231618"/>
              </a:xfrm>
              <a:custGeom>
                <a:avLst/>
                <a:gdLst/>
                <a:ahLst/>
                <a:cxnLst/>
                <a:rect l="0" t="0" r="0" b="0"/>
                <a:pathLst>
                  <a:path w="120000" h="120000" extrusionOk="0">
                    <a:moveTo>
                      <a:pt x="109285" y="51428"/>
                    </a:moveTo>
                    <a:cubicBezTo>
                      <a:pt x="104999" y="51428"/>
                      <a:pt x="102857" y="53333"/>
                      <a:pt x="102857" y="49523"/>
                    </a:cubicBezTo>
                    <a:cubicBezTo>
                      <a:pt x="102857" y="45714"/>
                      <a:pt x="102857" y="43809"/>
                      <a:pt x="100714" y="40000"/>
                    </a:cubicBezTo>
                    <a:cubicBezTo>
                      <a:pt x="96428" y="34285"/>
                      <a:pt x="102857" y="28571"/>
                      <a:pt x="98571" y="22857"/>
                    </a:cubicBezTo>
                    <a:cubicBezTo>
                      <a:pt x="98571" y="20952"/>
                      <a:pt x="98571" y="15238"/>
                      <a:pt x="98571" y="15238"/>
                    </a:cubicBezTo>
                    <a:cubicBezTo>
                      <a:pt x="98571" y="15238"/>
                      <a:pt x="92142" y="15238"/>
                      <a:pt x="92142" y="15238"/>
                    </a:cubicBezTo>
                    <a:cubicBezTo>
                      <a:pt x="85714" y="15238"/>
                      <a:pt x="85714" y="17142"/>
                      <a:pt x="85714" y="11428"/>
                    </a:cubicBezTo>
                    <a:cubicBezTo>
                      <a:pt x="79285" y="11428"/>
                      <a:pt x="77142" y="9523"/>
                      <a:pt x="75000" y="15238"/>
                    </a:cubicBezTo>
                    <a:cubicBezTo>
                      <a:pt x="75000" y="15238"/>
                      <a:pt x="75000" y="20952"/>
                      <a:pt x="72857" y="20952"/>
                    </a:cubicBezTo>
                    <a:cubicBezTo>
                      <a:pt x="70714" y="22857"/>
                      <a:pt x="66428" y="22857"/>
                      <a:pt x="62142" y="22857"/>
                    </a:cubicBezTo>
                    <a:cubicBezTo>
                      <a:pt x="47142" y="24761"/>
                      <a:pt x="51428" y="1904"/>
                      <a:pt x="38571" y="1904"/>
                    </a:cubicBezTo>
                    <a:cubicBezTo>
                      <a:pt x="27857" y="1904"/>
                      <a:pt x="14999" y="0"/>
                      <a:pt x="6428" y="3809"/>
                    </a:cubicBezTo>
                    <a:cubicBezTo>
                      <a:pt x="2142" y="7619"/>
                      <a:pt x="12857" y="19047"/>
                      <a:pt x="12857" y="22857"/>
                    </a:cubicBezTo>
                    <a:cubicBezTo>
                      <a:pt x="14999" y="24761"/>
                      <a:pt x="14999" y="28571"/>
                      <a:pt x="12857" y="30476"/>
                    </a:cubicBezTo>
                    <a:cubicBezTo>
                      <a:pt x="8571" y="32380"/>
                      <a:pt x="12857" y="36190"/>
                      <a:pt x="12857" y="38095"/>
                    </a:cubicBezTo>
                    <a:cubicBezTo>
                      <a:pt x="19285" y="45714"/>
                      <a:pt x="23571" y="55238"/>
                      <a:pt x="17142" y="62857"/>
                    </a:cubicBezTo>
                    <a:cubicBezTo>
                      <a:pt x="12857" y="68571"/>
                      <a:pt x="8571" y="72380"/>
                      <a:pt x="6428" y="78095"/>
                    </a:cubicBezTo>
                    <a:cubicBezTo>
                      <a:pt x="4285" y="83809"/>
                      <a:pt x="2142" y="89523"/>
                      <a:pt x="0" y="95238"/>
                    </a:cubicBezTo>
                    <a:cubicBezTo>
                      <a:pt x="0" y="99047"/>
                      <a:pt x="0" y="102857"/>
                      <a:pt x="0" y="104761"/>
                    </a:cubicBezTo>
                    <a:cubicBezTo>
                      <a:pt x="0" y="106666"/>
                      <a:pt x="0" y="110476"/>
                      <a:pt x="0" y="112380"/>
                    </a:cubicBezTo>
                    <a:cubicBezTo>
                      <a:pt x="2142" y="112380"/>
                      <a:pt x="4285" y="112380"/>
                      <a:pt x="6428" y="112380"/>
                    </a:cubicBezTo>
                    <a:cubicBezTo>
                      <a:pt x="10714" y="112380"/>
                      <a:pt x="10714" y="106666"/>
                      <a:pt x="17142" y="110476"/>
                    </a:cubicBezTo>
                    <a:cubicBezTo>
                      <a:pt x="17142" y="110476"/>
                      <a:pt x="19285" y="112380"/>
                      <a:pt x="19285" y="112380"/>
                    </a:cubicBezTo>
                    <a:cubicBezTo>
                      <a:pt x="25714" y="112380"/>
                      <a:pt x="29999" y="112380"/>
                      <a:pt x="34285" y="112380"/>
                    </a:cubicBezTo>
                    <a:cubicBezTo>
                      <a:pt x="40714" y="112380"/>
                      <a:pt x="47142" y="112380"/>
                      <a:pt x="53571" y="112380"/>
                    </a:cubicBezTo>
                    <a:cubicBezTo>
                      <a:pt x="55714" y="112380"/>
                      <a:pt x="62142" y="112380"/>
                      <a:pt x="64285" y="112380"/>
                    </a:cubicBezTo>
                    <a:cubicBezTo>
                      <a:pt x="68571" y="120000"/>
                      <a:pt x="77142" y="118095"/>
                      <a:pt x="83571" y="118095"/>
                    </a:cubicBezTo>
                    <a:cubicBezTo>
                      <a:pt x="94285" y="118095"/>
                      <a:pt x="102857" y="116190"/>
                      <a:pt x="113571" y="114285"/>
                    </a:cubicBezTo>
                    <a:cubicBezTo>
                      <a:pt x="107142" y="108571"/>
                      <a:pt x="98571" y="104761"/>
                      <a:pt x="98571" y="97142"/>
                    </a:cubicBezTo>
                    <a:cubicBezTo>
                      <a:pt x="98571" y="87619"/>
                      <a:pt x="98571" y="78095"/>
                      <a:pt x="98571" y="70476"/>
                    </a:cubicBezTo>
                    <a:cubicBezTo>
                      <a:pt x="98571" y="68571"/>
                      <a:pt x="119999" y="72380"/>
                      <a:pt x="119999" y="66666"/>
                    </a:cubicBezTo>
                    <a:cubicBezTo>
                      <a:pt x="119999" y="62857"/>
                      <a:pt x="119999" y="57142"/>
                      <a:pt x="119999" y="51428"/>
                    </a:cubicBezTo>
                    <a:cubicBezTo>
                      <a:pt x="119999" y="45714"/>
                      <a:pt x="113571" y="51428"/>
                      <a:pt x="109285" y="51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7" name="Shape 2612">
                <a:extLst>
                  <a:ext uri="{FF2B5EF4-FFF2-40B4-BE49-F238E27FC236}">
                    <a16:creationId xmlns:a16="http://schemas.microsoft.com/office/drawing/2014/main" id="{75CBBE5D-AD6A-2B32-AD16-6AA34779CE5B}"/>
                  </a:ext>
                  <a:ext uri="{C183D7F6-B498-43B3-948B-1728B52AA6E4}">
                    <adec:decorative xmlns:adec="http://schemas.microsoft.com/office/drawing/2017/decorative" val="1"/>
                  </a:ext>
                </a:extLst>
              </p:cNvPr>
              <p:cNvSpPr/>
              <p:nvPr/>
            </p:nvSpPr>
            <p:spPr>
              <a:xfrm>
                <a:off x="8051647" y="4653732"/>
                <a:ext cx="159511" cy="176530"/>
              </a:xfrm>
              <a:custGeom>
                <a:avLst/>
                <a:gdLst/>
                <a:ahLst/>
                <a:cxnLst/>
                <a:rect l="0" t="0" r="0" b="0"/>
                <a:pathLst>
                  <a:path w="120000" h="120000" extrusionOk="0">
                    <a:moveTo>
                      <a:pt x="65217" y="5000"/>
                    </a:moveTo>
                    <a:cubicBezTo>
                      <a:pt x="62608" y="7500"/>
                      <a:pt x="57391" y="7500"/>
                      <a:pt x="54782" y="7500"/>
                    </a:cubicBezTo>
                    <a:cubicBezTo>
                      <a:pt x="49565" y="7500"/>
                      <a:pt x="52173" y="15000"/>
                      <a:pt x="46956" y="10000"/>
                    </a:cubicBezTo>
                    <a:cubicBezTo>
                      <a:pt x="39130" y="0"/>
                      <a:pt x="26086" y="12500"/>
                      <a:pt x="15652" y="10000"/>
                    </a:cubicBezTo>
                    <a:cubicBezTo>
                      <a:pt x="15652" y="22500"/>
                      <a:pt x="15652" y="35000"/>
                      <a:pt x="15652" y="45000"/>
                    </a:cubicBezTo>
                    <a:cubicBezTo>
                      <a:pt x="15652" y="47500"/>
                      <a:pt x="18260" y="57500"/>
                      <a:pt x="15652" y="57500"/>
                    </a:cubicBezTo>
                    <a:cubicBezTo>
                      <a:pt x="13043" y="60000"/>
                      <a:pt x="2608" y="55000"/>
                      <a:pt x="2608" y="60000"/>
                    </a:cubicBezTo>
                    <a:cubicBezTo>
                      <a:pt x="2608" y="65000"/>
                      <a:pt x="2608" y="72500"/>
                      <a:pt x="2608" y="77500"/>
                    </a:cubicBezTo>
                    <a:cubicBezTo>
                      <a:pt x="2608" y="82500"/>
                      <a:pt x="0" y="90000"/>
                      <a:pt x="2608" y="95000"/>
                    </a:cubicBezTo>
                    <a:cubicBezTo>
                      <a:pt x="13043" y="97500"/>
                      <a:pt x="15652" y="110000"/>
                      <a:pt x="10434" y="117500"/>
                    </a:cubicBezTo>
                    <a:cubicBezTo>
                      <a:pt x="10434" y="120000"/>
                      <a:pt x="20869" y="120000"/>
                      <a:pt x="20869" y="120000"/>
                    </a:cubicBezTo>
                    <a:cubicBezTo>
                      <a:pt x="26086" y="120000"/>
                      <a:pt x="28695" y="115000"/>
                      <a:pt x="33913" y="110000"/>
                    </a:cubicBezTo>
                    <a:cubicBezTo>
                      <a:pt x="39130" y="105000"/>
                      <a:pt x="39130" y="97500"/>
                      <a:pt x="49565" y="102500"/>
                    </a:cubicBezTo>
                    <a:cubicBezTo>
                      <a:pt x="60000" y="107500"/>
                      <a:pt x="70434" y="110000"/>
                      <a:pt x="75652" y="97500"/>
                    </a:cubicBezTo>
                    <a:cubicBezTo>
                      <a:pt x="75652" y="95000"/>
                      <a:pt x="75652" y="92500"/>
                      <a:pt x="80869" y="92500"/>
                    </a:cubicBezTo>
                    <a:cubicBezTo>
                      <a:pt x="86086" y="92500"/>
                      <a:pt x="88695" y="87500"/>
                      <a:pt x="88695" y="85000"/>
                    </a:cubicBezTo>
                    <a:cubicBezTo>
                      <a:pt x="93913" y="77500"/>
                      <a:pt x="104347" y="70000"/>
                      <a:pt x="112173" y="65000"/>
                    </a:cubicBezTo>
                    <a:cubicBezTo>
                      <a:pt x="117391" y="62500"/>
                      <a:pt x="120000" y="60000"/>
                      <a:pt x="114782" y="55000"/>
                    </a:cubicBezTo>
                    <a:cubicBezTo>
                      <a:pt x="112173" y="52500"/>
                      <a:pt x="104347" y="55000"/>
                      <a:pt x="104347" y="52500"/>
                    </a:cubicBezTo>
                    <a:cubicBezTo>
                      <a:pt x="101739" y="50000"/>
                      <a:pt x="99130" y="47500"/>
                      <a:pt x="99130" y="42500"/>
                    </a:cubicBezTo>
                    <a:cubicBezTo>
                      <a:pt x="99130" y="42500"/>
                      <a:pt x="101739" y="40000"/>
                      <a:pt x="101739" y="37500"/>
                    </a:cubicBezTo>
                    <a:cubicBezTo>
                      <a:pt x="99130" y="37500"/>
                      <a:pt x="96521" y="37500"/>
                      <a:pt x="93913" y="35000"/>
                    </a:cubicBezTo>
                    <a:cubicBezTo>
                      <a:pt x="93913" y="35000"/>
                      <a:pt x="96521" y="32500"/>
                      <a:pt x="93913" y="32500"/>
                    </a:cubicBezTo>
                    <a:cubicBezTo>
                      <a:pt x="91304" y="32500"/>
                      <a:pt x="91304" y="30000"/>
                      <a:pt x="88695" y="30000"/>
                    </a:cubicBezTo>
                    <a:cubicBezTo>
                      <a:pt x="83478" y="27500"/>
                      <a:pt x="80869" y="25000"/>
                      <a:pt x="78260" y="17500"/>
                    </a:cubicBezTo>
                    <a:cubicBezTo>
                      <a:pt x="78260" y="15000"/>
                      <a:pt x="70434" y="5000"/>
                      <a:pt x="65217" y="5000"/>
                    </a:cubicBezTo>
                    <a:cubicBezTo>
                      <a:pt x="65217" y="5000"/>
                      <a:pt x="67826" y="5000"/>
                      <a:pt x="65217" y="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8" name="Shape 2613">
                <a:extLst>
                  <a:ext uri="{FF2B5EF4-FFF2-40B4-BE49-F238E27FC236}">
                    <a16:creationId xmlns:a16="http://schemas.microsoft.com/office/drawing/2014/main" id="{CC2A9D43-E4B1-28B0-1DD9-0535175E4214}"/>
                  </a:ext>
                  <a:ext uri="{C183D7F6-B498-43B3-948B-1728B52AA6E4}">
                    <adec:decorative xmlns:adec="http://schemas.microsoft.com/office/drawing/2017/decorative" val="1"/>
                  </a:ext>
                </a:extLst>
              </p:cNvPr>
              <p:cNvSpPr/>
              <p:nvPr/>
            </p:nvSpPr>
            <p:spPr>
              <a:xfrm>
                <a:off x="8137901" y="4617424"/>
                <a:ext cx="135879" cy="127702"/>
              </a:xfrm>
              <a:custGeom>
                <a:avLst/>
                <a:gdLst/>
                <a:ahLst/>
                <a:cxnLst/>
                <a:rect l="0" t="0" r="0" b="0"/>
                <a:pathLst>
                  <a:path w="120000" h="120000" extrusionOk="0">
                    <a:moveTo>
                      <a:pt x="120000" y="75428"/>
                    </a:moveTo>
                    <a:cubicBezTo>
                      <a:pt x="120000" y="72000"/>
                      <a:pt x="116923" y="65142"/>
                      <a:pt x="116923" y="61714"/>
                    </a:cubicBezTo>
                    <a:cubicBezTo>
                      <a:pt x="116923" y="54857"/>
                      <a:pt x="120000" y="51428"/>
                      <a:pt x="120000" y="48000"/>
                    </a:cubicBezTo>
                    <a:cubicBezTo>
                      <a:pt x="120000" y="37714"/>
                      <a:pt x="120000" y="30857"/>
                      <a:pt x="116923" y="24000"/>
                    </a:cubicBezTo>
                    <a:cubicBezTo>
                      <a:pt x="116923" y="13714"/>
                      <a:pt x="89230" y="6857"/>
                      <a:pt x="83076" y="6857"/>
                    </a:cubicBezTo>
                    <a:cubicBezTo>
                      <a:pt x="83076" y="0"/>
                      <a:pt x="83076" y="0"/>
                      <a:pt x="73846" y="0"/>
                    </a:cubicBezTo>
                    <a:cubicBezTo>
                      <a:pt x="64615" y="0"/>
                      <a:pt x="64615" y="3428"/>
                      <a:pt x="58461" y="10285"/>
                    </a:cubicBezTo>
                    <a:cubicBezTo>
                      <a:pt x="55384" y="17142"/>
                      <a:pt x="46153" y="20571"/>
                      <a:pt x="40000" y="24000"/>
                    </a:cubicBezTo>
                    <a:cubicBezTo>
                      <a:pt x="36923" y="30857"/>
                      <a:pt x="33846" y="41142"/>
                      <a:pt x="27692" y="41142"/>
                    </a:cubicBezTo>
                    <a:cubicBezTo>
                      <a:pt x="21538" y="41142"/>
                      <a:pt x="15384" y="37714"/>
                      <a:pt x="6153" y="41142"/>
                    </a:cubicBezTo>
                    <a:cubicBezTo>
                      <a:pt x="0" y="44571"/>
                      <a:pt x="12307" y="51428"/>
                      <a:pt x="15384" y="54857"/>
                    </a:cubicBezTo>
                    <a:cubicBezTo>
                      <a:pt x="18461" y="61714"/>
                      <a:pt x="18461" y="68571"/>
                      <a:pt x="24615" y="72000"/>
                    </a:cubicBezTo>
                    <a:cubicBezTo>
                      <a:pt x="27692" y="75428"/>
                      <a:pt x="30769" y="78857"/>
                      <a:pt x="33846" y="78857"/>
                    </a:cubicBezTo>
                    <a:cubicBezTo>
                      <a:pt x="36923" y="78857"/>
                      <a:pt x="33846" y="82285"/>
                      <a:pt x="33846" y="82285"/>
                    </a:cubicBezTo>
                    <a:cubicBezTo>
                      <a:pt x="36923" y="82285"/>
                      <a:pt x="40000" y="85714"/>
                      <a:pt x="43076" y="85714"/>
                    </a:cubicBezTo>
                    <a:cubicBezTo>
                      <a:pt x="43076" y="89142"/>
                      <a:pt x="40000" y="92571"/>
                      <a:pt x="40000" y="96000"/>
                    </a:cubicBezTo>
                    <a:cubicBezTo>
                      <a:pt x="40000" y="99428"/>
                      <a:pt x="43076" y="106285"/>
                      <a:pt x="46153" y="106285"/>
                    </a:cubicBezTo>
                    <a:cubicBezTo>
                      <a:pt x="55384" y="106285"/>
                      <a:pt x="58461" y="106285"/>
                      <a:pt x="61538" y="116571"/>
                    </a:cubicBezTo>
                    <a:cubicBezTo>
                      <a:pt x="64615" y="120000"/>
                      <a:pt x="70769" y="116571"/>
                      <a:pt x="76923" y="120000"/>
                    </a:cubicBezTo>
                    <a:cubicBezTo>
                      <a:pt x="80000" y="120000"/>
                      <a:pt x="80000" y="120000"/>
                      <a:pt x="83076" y="120000"/>
                    </a:cubicBezTo>
                    <a:cubicBezTo>
                      <a:pt x="95384" y="120000"/>
                      <a:pt x="98461" y="116571"/>
                      <a:pt x="104615" y="106285"/>
                    </a:cubicBezTo>
                    <a:cubicBezTo>
                      <a:pt x="107692" y="102857"/>
                      <a:pt x="110769" y="96000"/>
                      <a:pt x="110769" y="92571"/>
                    </a:cubicBezTo>
                    <a:cubicBezTo>
                      <a:pt x="113846" y="85714"/>
                      <a:pt x="120000" y="82285"/>
                      <a:pt x="120000" y="7542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59" name="Shape 2614">
                <a:extLst>
                  <a:ext uri="{FF2B5EF4-FFF2-40B4-BE49-F238E27FC236}">
                    <a16:creationId xmlns:a16="http://schemas.microsoft.com/office/drawing/2014/main" id="{1123FFD6-1CAC-C4B0-8D58-EF325C090DA7}"/>
                  </a:ext>
                  <a:ext uri="{C183D7F6-B498-43B3-948B-1728B52AA6E4}">
                    <adec:decorative xmlns:adec="http://schemas.microsoft.com/office/drawing/2017/decorative" val="1"/>
                  </a:ext>
                </a:extLst>
              </p:cNvPr>
              <p:cNvSpPr/>
              <p:nvPr/>
            </p:nvSpPr>
            <p:spPr>
              <a:xfrm>
                <a:off x="8228881" y="4807725"/>
                <a:ext cx="34265" cy="41315"/>
              </a:xfrm>
              <a:custGeom>
                <a:avLst/>
                <a:gdLst/>
                <a:ahLst/>
                <a:cxnLst/>
                <a:rect l="0" t="0" r="0" b="0"/>
                <a:pathLst>
                  <a:path w="120000" h="120000" extrusionOk="0">
                    <a:moveTo>
                      <a:pt x="60000" y="10909"/>
                    </a:moveTo>
                    <a:cubicBezTo>
                      <a:pt x="0" y="21818"/>
                      <a:pt x="36000" y="120000"/>
                      <a:pt x="84000" y="98181"/>
                    </a:cubicBezTo>
                    <a:cubicBezTo>
                      <a:pt x="120000" y="87272"/>
                      <a:pt x="108000" y="0"/>
                      <a:pt x="60000" y="10909"/>
                    </a:cubicBezTo>
                    <a:cubicBezTo>
                      <a:pt x="36000" y="10909"/>
                      <a:pt x="72000" y="10909"/>
                      <a:pt x="60000" y="1090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0" name="Shape 2615">
                <a:extLst>
                  <a:ext uri="{FF2B5EF4-FFF2-40B4-BE49-F238E27FC236}">
                    <a16:creationId xmlns:a16="http://schemas.microsoft.com/office/drawing/2014/main" id="{D50646F9-3B70-652F-AC96-296841589BBA}"/>
                  </a:ext>
                  <a:ext uri="{C183D7F6-B498-43B3-948B-1728B52AA6E4}">
                    <adec:decorative xmlns:adec="http://schemas.microsoft.com/office/drawing/2017/decorative" val="1"/>
                  </a:ext>
                </a:extLst>
              </p:cNvPr>
              <p:cNvSpPr/>
              <p:nvPr/>
            </p:nvSpPr>
            <p:spPr>
              <a:xfrm>
                <a:off x="7996114" y="4741370"/>
                <a:ext cx="274121" cy="254152"/>
              </a:xfrm>
              <a:custGeom>
                <a:avLst/>
                <a:gdLst/>
                <a:ahLst/>
                <a:cxnLst/>
                <a:rect l="0" t="0" r="0" b="0"/>
                <a:pathLst>
                  <a:path w="120000" h="120000" extrusionOk="0">
                    <a:moveTo>
                      <a:pt x="112405" y="46956"/>
                    </a:moveTo>
                    <a:cubicBezTo>
                      <a:pt x="107848" y="46956"/>
                      <a:pt x="103291" y="41739"/>
                      <a:pt x="104810" y="38260"/>
                    </a:cubicBezTo>
                    <a:cubicBezTo>
                      <a:pt x="104810" y="34782"/>
                      <a:pt x="107848" y="33043"/>
                      <a:pt x="109367" y="33043"/>
                    </a:cubicBezTo>
                    <a:cubicBezTo>
                      <a:pt x="110886" y="33043"/>
                      <a:pt x="112405" y="34782"/>
                      <a:pt x="113924" y="34782"/>
                    </a:cubicBezTo>
                    <a:cubicBezTo>
                      <a:pt x="113924" y="29565"/>
                      <a:pt x="115443" y="24347"/>
                      <a:pt x="113924" y="19130"/>
                    </a:cubicBezTo>
                    <a:cubicBezTo>
                      <a:pt x="112405" y="17391"/>
                      <a:pt x="110886" y="13913"/>
                      <a:pt x="110886" y="12173"/>
                    </a:cubicBezTo>
                    <a:cubicBezTo>
                      <a:pt x="109367" y="8695"/>
                      <a:pt x="109367" y="5217"/>
                      <a:pt x="109367" y="1739"/>
                    </a:cubicBezTo>
                    <a:cubicBezTo>
                      <a:pt x="106329" y="3478"/>
                      <a:pt x="101772" y="1739"/>
                      <a:pt x="100253" y="1739"/>
                    </a:cubicBezTo>
                    <a:cubicBezTo>
                      <a:pt x="95696" y="0"/>
                      <a:pt x="92658" y="0"/>
                      <a:pt x="91139" y="3478"/>
                    </a:cubicBezTo>
                    <a:cubicBezTo>
                      <a:pt x="88101" y="5217"/>
                      <a:pt x="85063" y="5217"/>
                      <a:pt x="83544" y="8695"/>
                    </a:cubicBezTo>
                    <a:cubicBezTo>
                      <a:pt x="82025" y="10434"/>
                      <a:pt x="78987" y="12173"/>
                      <a:pt x="77468" y="13913"/>
                    </a:cubicBezTo>
                    <a:cubicBezTo>
                      <a:pt x="75949" y="15652"/>
                      <a:pt x="75949" y="19130"/>
                      <a:pt x="74430" y="20869"/>
                    </a:cubicBezTo>
                    <a:cubicBezTo>
                      <a:pt x="72911" y="24347"/>
                      <a:pt x="69873" y="20869"/>
                      <a:pt x="68354" y="24347"/>
                    </a:cubicBezTo>
                    <a:cubicBezTo>
                      <a:pt x="66835" y="26086"/>
                      <a:pt x="68354" y="27826"/>
                      <a:pt x="66835" y="29565"/>
                    </a:cubicBezTo>
                    <a:cubicBezTo>
                      <a:pt x="63797" y="36521"/>
                      <a:pt x="56202" y="31304"/>
                      <a:pt x="51645" y="29565"/>
                    </a:cubicBezTo>
                    <a:cubicBezTo>
                      <a:pt x="47088" y="26086"/>
                      <a:pt x="45569" y="33043"/>
                      <a:pt x="42531" y="36521"/>
                    </a:cubicBezTo>
                    <a:cubicBezTo>
                      <a:pt x="41012" y="38260"/>
                      <a:pt x="39493" y="41739"/>
                      <a:pt x="36455" y="41739"/>
                    </a:cubicBezTo>
                    <a:cubicBezTo>
                      <a:pt x="36455" y="41739"/>
                      <a:pt x="30379" y="41739"/>
                      <a:pt x="30379" y="40000"/>
                    </a:cubicBezTo>
                    <a:cubicBezTo>
                      <a:pt x="33417" y="34782"/>
                      <a:pt x="31898" y="26086"/>
                      <a:pt x="25822" y="24347"/>
                    </a:cubicBezTo>
                    <a:cubicBezTo>
                      <a:pt x="25822" y="33043"/>
                      <a:pt x="25822" y="41739"/>
                      <a:pt x="25822" y="50434"/>
                    </a:cubicBezTo>
                    <a:cubicBezTo>
                      <a:pt x="25822" y="50434"/>
                      <a:pt x="27341" y="55652"/>
                      <a:pt x="25822" y="57391"/>
                    </a:cubicBezTo>
                    <a:cubicBezTo>
                      <a:pt x="21265" y="60869"/>
                      <a:pt x="19746" y="62608"/>
                      <a:pt x="13670" y="60869"/>
                    </a:cubicBezTo>
                    <a:cubicBezTo>
                      <a:pt x="12151" y="60869"/>
                      <a:pt x="10632" y="60869"/>
                      <a:pt x="9113" y="59130"/>
                    </a:cubicBezTo>
                    <a:cubicBezTo>
                      <a:pt x="7594" y="55652"/>
                      <a:pt x="6075" y="53913"/>
                      <a:pt x="3037" y="57391"/>
                    </a:cubicBezTo>
                    <a:cubicBezTo>
                      <a:pt x="0" y="60869"/>
                      <a:pt x="3037" y="66086"/>
                      <a:pt x="4556" y="69565"/>
                    </a:cubicBezTo>
                    <a:cubicBezTo>
                      <a:pt x="6075" y="71304"/>
                      <a:pt x="7594" y="74782"/>
                      <a:pt x="7594" y="78260"/>
                    </a:cubicBezTo>
                    <a:cubicBezTo>
                      <a:pt x="10632" y="85217"/>
                      <a:pt x="16708" y="88695"/>
                      <a:pt x="13670" y="97391"/>
                    </a:cubicBezTo>
                    <a:cubicBezTo>
                      <a:pt x="12151" y="100869"/>
                      <a:pt x="10632" y="100869"/>
                      <a:pt x="12151" y="104347"/>
                    </a:cubicBezTo>
                    <a:cubicBezTo>
                      <a:pt x="13670" y="106086"/>
                      <a:pt x="13670" y="107826"/>
                      <a:pt x="13670" y="107826"/>
                    </a:cubicBezTo>
                    <a:cubicBezTo>
                      <a:pt x="15189" y="109565"/>
                      <a:pt x="13670" y="113043"/>
                      <a:pt x="15189" y="114782"/>
                    </a:cubicBezTo>
                    <a:cubicBezTo>
                      <a:pt x="15189" y="114782"/>
                      <a:pt x="15189" y="111304"/>
                      <a:pt x="16708" y="111304"/>
                    </a:cubicBezTo>
                    <a:cubicBezTo>
                      <a:pt x="16708" y="111304"/>
                      <a:pt x="21265" y="116521"/>
                      <a:pt x="22784" y="118260"/>
                    </a:cubicBezTo>
                    <a:cubicBezTo>
                      <a:pt x="25822" y="120000"/>
                      <a:pt x="28860" y="114782"/>
                      <a:pt x="31898" y="114782"/>
                    </a:cubicBezTo>
                    <a:cubicBezTo>
                      <a:pt x="34936" y="113043"/>
                      <a:pt x="37974" y="116521"/>
                      <a:pt x="39493" y="113043"/>
                    </a:cubicBezTo>
                    <a:cubicBezTo>
                      <a:pt x="42531" y="111304"/>
                      <a:pt x="44050" y="111304"/>
                      <a:pt x="47088" y="111304"/>
                    </a:cubicBezTo>
                    <a:cubicBezTo>
                      <a:pt x="50126" y="111304"/>
                      <a:pt x="53164" y="111304"/>
                      <a:pt x="57721" y="111304"/>
                    </a:cubicBezTo>
                    <a:cubicBezTo>
                      <a:pt x="57721" y="111304"/>
                      <a:pt x="59240" y="111304"/>
                      <a:pt x="59240" y="111304"/>
                    </a:cubicBezTo>
                    <a:cubicBezTo>
                      <a:pt x="60759" y="111304"/>
                      <a:pt x="60759" y="109565"/>
                      <a:pt x="62278" y="109565"/>
                    </a:cubicBezTo>
                    <a:cubicBezTo>
                      <a:pt x="62278" y="109565"/>
                      <a:pt x="62278" y="107826"/>
                      <a:pt x="63797" y="107826"/>
                    </a:cubicBezTo>
                    <a:cubicBezTo>
                      <a:pt x="63797" y="109565"/>
                      <a:pt x="63797" y="113043"/>
                      <a:pt x="66835" y="113043"/>
                    </a:cubicBezTo>
                    <a:cubicBezTo>
                      <a:pt x="66835" y="113043"/>
                      <a:pt x="65316" y="106086"/>
                      <a:pt x="69873" y="107826"/>
                    </a:cubicBezTo>
                    <a:cubicBezTo>
                      <a:pt x="75949" y="109565"/>
                      <a:pt x="82025" y="102608"/>
                      <a:pt x="86582" y="97391"/>
                    </a:cubicBezTo>
                    <a:cubicBezTo>
                      <a:pt x="91139" y="93913"/>
                      <a:pt x="94177" y="88695"/>
                      <a:pt x="98734" y="83478"/>
                    </a:cubicBezTo>
                    <a:cubicBezTo>
                      <a:pt x="103291" y="78260"/>
                      <a:pt x="104810" y="71304"/>
                      <a:pt x="109367" y="64347"/>
                    </a:cubicBezTo>
                    <a:cubicBezTo>
                      <a:pt x="110886" y="62608"/>
                      <a:pt x="115443" y="60869"/>
                      <a:pt x="116962" y="57391"/>
                    </a:cubicBezTo>
                    <a:cubicBezTo>
                      <a:pt x="118481" y="53913"/>
                      <a:pt x="120000" y="46956"/>
                      <a:pt x="120000" y="43478"/>
                    </a:cubicBezTo>
                    <a:cubicBezTo>
                      <a:pt x="118481" y="43478"/>
                      <a:pt x="116962" y="43478"/>
                      <a:pt x="115443" y="43478"/>
                    </a:cubicBezTo>
                    <a:cubicBezTo>
                      <a:pt x="113924" y="43478"/>
                      <a:pt x="113924" y="46956"/>
                      <a:pt x="112405" y="46956"/>
                    </a:cubicBezTo>
                    <a:close/>
                    <a:moveTo>
                      <a:pt x="94177" y="67826"/>
                    </a:moveTo>
                    <a:cubicBezTo>
                      <a:pt x="92658" y="67826"/>
                      <a:pt x="92658" y="71304"/>
                      <a:pt x="92658" y="71304"/>
                    </a:cubicBezTo>
                    <a:cubicBezTo>
                      <a:pt x="91139" y="74782"/>
                      <a:pt x="88101" y="73043"/>
                      <a:pt x="86582" y="74782"/>
                    </a:cubicBezTo>
                    <a:cubicBezTo>
                      <a:pt x="85063" y="74782"/>
                      <a:pt x="85063" y="76521"/>
                      <a:pt x="83544" y="76521"/>
                    </a:cubicBezTo>
                    <a:cubicBezTo>
                      <a:pt x="80506" y="76521"/>
                      <a:pt x="78987" y="73043"/>
                      <a:pt x="78987" y="71304"/>
                    </a:cubicBezTo>
                    <a:cubicBezTo>
                      <a:pt x="77468" y="67826"/>
                      <a:pt x="82025" y="62608"/>
                      <a:pt x="85063" y="60869"/>
                    </a:cubicBezTo>
                    <a:cubicBezTo>
                      <a:pt x="86582" y="59130"/>
                      <a:pt x="89620" y="59130"/>
                      <a:pt x="91139" y="60869"/>
                    </a:cubicBezTo>
                    <a:cubicBezTo>
                      <a:pt x="92658" y="62608"/>
                      <a:pt x="97215" y="66086"/>
                      <a:pt x="94177" y="67826"/>
                    </a:cubicBezTo>
                    <a:cubicBezTo>
                      <a:pt x="92658" y="67826"/>
                      <a:pt x="95696" y="66086"/>
                      <a:pt x="94177" y="6782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1" name="Shape 2616">
                <a:extLst>
                  <a:ext uri="{FF2B5EF4-FFF2-40B4-BE49-F238E27FC236}">
                    <a16:creationId xmlns:a16="http://schemas.microsoft.com/office/drawing/2014/main" id="{3291E5F7-6A5E-999B-6EDE-8C2678A12E7E}"/>
                  </a:ext>
                  <a:ext uri="{C183D7F6-B498-43B3-948B-1728B52AA6E4}">
                    <adec:decorative xmlns:adec="http://schemas.microsoft.com/office/drawing/2017/decorative" val="1"/>
                  </a:ext>
                </a:extLst>
              </p:cNvPr>
              <p:cNvSpPr/>
              <p:nvPr/>
            </p:nvSpPr>
            <p:spPr>
              <a:xfrm>
                <a:off x="8173348" y="4862813"/>
                <a:ext cx="44899" cy="48827"/>
              </a:xfrm>
              <a:custGeom>
                <a:avLst/>
                <a:gdLst/>
                <a:ahLst/>
                <a:cxnLst/>
                <a:rect l="0" t="0" r="0" b="0"/>
                <a:pathLst>
                  <a:path w="120000" h="120000" extrusionOk="0">
                    <a:moveTo>
                      <a:pt x="101538" y="36923"/>
                    </a:moveTo>
                    <a:cubicBezTo>
                      <a:pt x="83076" y="18461"/>
                      <a:pt x="46153" y="0"/>
                      <a:pt x="27692" y="27692"/>
                    </a:cubicBezTo>
                    <a:cubicBezTo>
                      <a:pt x="9230" y="46153"/>
                      <a:pt x="0" y="64615"/>
                      <a:pt x="18461" y="83076"/>
                    </a:cubicBezTo>
                    <a:cubicBezTo>
                      <a:pt x="36923" y="120000"/>
                      <a:pt x="46153" y="83076"/>
                      <a:pt x="64615" y="83076"/>
                    </a:cubicBezTo>
                    <a:cubicBezTo>
                      <a:pt x="92307" y="83076"/>
                      <a:pt x="120000" y="46153"/>
                      <a:pt x="101538" y="36923"/>
                    </a:cubicBezTo>
                    <a:cubicBezTo>
                      <a:pt x="92307" y="27692"/>
                      <a:pt x="110769" y="36923"/>
                      <a:pt x="101538" y="3692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2" name="Shape 2617">
                <a:extLst>
                  <a:ext uri="{FF2B5EF4-FFF2-40B4-BE49-F238E27FC236}">
                    <a16:creationId xmlns:a16="http://schemas.microsoft.com/office/drawing/2014/main" id="{A95922C6-F3CC-EC45-7274-24271A3FE5B1}"/>
                  </a:ext>
                  <a:ext uri="{C183D7F6-B498-43B3-948B-1728B52AA6E4}">
                    <adec:decorative xmlns:adec="http://schemas.microsoft.com/office/drawing/2017/decorative" val="1"/>
                  </a:ext>
                </a:extLst>
              </p:cNvPr>
              <p:cNvSpPr/>
              <p:nvPr/>
            </p:nvSpPr>
            <p:spPr>
              <a:xfrm>
                <a:off x="7929947" y="4407089"/>
                <a:ext cx="17723" cy="30047"/>
              </a:xfrm>
              <a:custGeom>
                <a:avLst/>
                <a:gdLst/>
                <a:ahLst/>
                <a:cxnLst/>
                <a:rect l="0" t="0" r="0" b="0"/>
                <a:pathLst>
                  <a:path w="120000" h="120000" extrusionOk="0">
                    <a:moveTo>
                      <a:pt x="48000" y="75000"/>
                    </a:moveTo>
                    <a:cubicBezTo>
                      <a:pt x="48000" y="60000"/>
                      <a:pt x="96000" y="30000"/>
                      <a:pt x="120000" y="15000"/>
                    </a:cubicBezTo>
                    <a:cubicBezTo>
                      <a:pt x="96000" y="0"/>
                      <a:pt x="48000" y="30000"/>
                      <a:pt x="24000" y="45000"/>
                    </a:cubicBezTo>
                    <a:cubicBezTo>
                      <a:pt x="0" y="60000"/>
                      <a:pt x="0" y="90000"/>
                      <a:pt x="0" y="120000"/>
                    </a:cubicBezTo>
                    <a:cubicBezTo>
                      <a:pt x="48000" y="105000"/>
                      <a:pt x="48000" y="90000"/>
                      <a:pt x="48000" y="75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3" name="Shape 2618">
                <a:extLst>
                  <a:ext uri="{FF2B5EF4-FFF2-40B4-BE49-F238E27FC236}">
                    <a16:creationId xmlns:a16="http://schemas.microsoft.com/office/drawing/2014/main" id="{D1737B69-021B-66A7-EBF5-0AA01563FA1F}"/>
                  </a:ext>
                  <a:ext uri="{C183D7F6-B498-43B3-948B-1728B52AA6E4}">
                    <adec:decorative xmlns:adec="http://schemas.microsoft.com/office/drawing/2017/decorative" val="1"/>
                  </a:ext>
                </a:extLst>
              </p:cNvPr>
              <p:cNvSpPr/>
              <p:nvPr/>
            </p:nvSpPr>
            <p:spPr>
              <a:xfrm>
                <a:off x="7913405" y="4256853"/>
                <a:ext cx="120519" cy="165262"/>
              </a:xfrm>
              <a:custGeom>
                <a:avLst/>
                <a:gdLst/>
                <a:ahLst/>
                <a:cxnLst/>
                <a:rect l="0" t="0" r="0" b="0"/>
                <a:pathLst>
                  <a:path w="120000" h="120000" extrusionOk="0">
                    <a:moveTo>
                      <a:pt x="37714" y="117333"/>
                    </a:moveTo>
                    <a:cubicBezTo>
                      <a:pt x="41142" y="117333"/>
                      <a:pt x="48000" y="112000"/>
                      <a:pt x="51428" y="109333"/>
                    </a:cubicBezTo>
                    <a:cubicBezTo>
                      <a:pt x="58285" y="106666"/>
                      <a:pt x="51428" y="114666"/>
                      <a:pt x="54857" y="114666"/>
                    </a:cubicBezTo>
                    <a:cubicBezTo>
                      <a:pt x="54857" y="114666"/>
                      <a:pt x="78857" y="104000"/>
                      <a:pt x="78857" y="98666"/>
                    </a:cubicBezTo>
                    <a:cubicBezTo>
                      <a:pt x="78857" y="88000"/>
                      <a:pt x="78857" y="77333"/>
                      <a:pt x="85714" y="69333"/>
                    </a:cubicBezTo>
                    <a:cubicBezTo>
                      <a:pt x="92571" y="58666"/>
                      <a:pt x="102857" y="50666"/>
                      <a:pt x="106285" y="42666"/>
                    </a:cubicBezTo>
                    <a:cubicBezTo>
                      <a:pt x="109714" y="34666"/>
                      <a:pt x="109714" y="29333"/>
                      <a:pt x="113142" y="21333"/>
                    </a:cubicBezTo>
                    <a:cubicBezTo>
                      <a:pt x="113142" y="16000"/>
                      <a:pt x="120000" y="10666"/>
                      <a:pt x="120000" y="5333"/>
                    </a:cubicBezTo>
                    <a:cubicBezTo>
                      <a:pt x="113142" y="5333"/>
                      <a:pt x="106285" y="0"/>
                      <a:pt x="99428" y="2666"/>
                    </a:cubicBezTo>
                    <a:cubicBezTo>
                      <a:pt x="96000" y="2666"/>
                      <a:pt x="89142" y="2666"/>
                      <a:pt x="89142" y="5333"/>
                    </a:cubicBezTo>
                    <a:cubicBezTo>
                      <a:pt x="85714" y="10666"/>
                      <a:pt x="85714" y="13333"/>
                      <a:pt x="85714" y="16000"/>
                    </a:cubicBezTo>
                    <a:cubicBezTo>
                      <a:pt x="82285" y="24000"/>
                      <a:pt x="78857" y="26666"/>
                      <a:pt x="68571" y="26666"/>
                    </a:cubicBezTo>
                    <a:cubicBezTo>
                      <a:pt x="58285" y="24000"/>
                      <a:pt x="44571" y="21333"/>
                      <a:pt x="34285" y="21333"/>
                    </a:cubicBezTo>
                    <a:cubicBezTo>
                      <a:pt x="34285" y="26666"/>
                      <a:pt x="30857" y="37333"/>
                      <a:pt x="44571" y="34666"/>
                    </a:cubicBezTo>
                    <a:cubicBezTo>
                      <a:pt x="58285" y="29333"/>
                      <a:pt x="48000" y="45333"/>
                      <a:pt x="48000" y="50666"/>
                    </a:cubicBezTo>
                    <a:cubicBezTo>
                      <a:pt x="48000" y="53333"/>
                      <a:pt x="48000" y="56000"/>
                      <a:pt x="51428" y="58666"/>
                    </a:cubicBezTo>
                    <a:cubicBezTo>
                      <a:pt x="54857" y="61333"/>
                      <a:pt x="54857" y="64000"/>
                      <a:pt x="54857" y="66666"/>
                    </a:cubicBezTo>
                    <a:cubicBezTo>
                      <a:pt x="54857" y="72000"/>
                      <a:pt x="54857" y="80000"/>
                      <a:pt x="51428" y="85333"/>
                    </a:cubicBezTo>
                    <a:cubicBezTo>
                      <a:pt x="51428" y="88000"/>
                      <a:pt x="44571" y="82666"/>
                      <a:pt x="44571" y="82666"/>
                    </a:cubicBezTo>
                    <a:cubicBezTo>
                      <a:pt x="37714" y="82666"/>
                      <a:pt x="37714" y="88000"/>
                      <a:pt x="34285" y="85333"/>
                    </a:cubicBezTo>
                    <a:cubicBezTo>
                      <a:pt x="34285" y="82666"/>
                      <a:pt x="30857" y="80000"/>
                      <a:pt x="27428" y="77333"/>
                    </a:cubicBezTo>
                    <a:cubicBezTo>
                      <a:pt x="24000" y="77333"/>
                      <a:pt x="24000" y="82666"/>
                      <a:pt x="20571" y="85333"/>
                    </a:cubicBezTo>
                    <a:cubicBezTo>
                      <a:pt x="20571" y="85333"/>
                      <a:pt x="13714" y="85333"/>
                      <a:pt x="13714" y="85333"/>
                    </a:cubicBezTo>
                    <a:cubicBezTo>
                      <a:pt x="6857" y="85333"/>
                      <a:pt x="10285" y="90666"/>
                      <a:pt x="10285" y="93333"/>
                    </a:cubicBezTo>
                    <a:cubicBezTo>
                      <a:pt x="13714" y="101333"/>
                      <a:pt x="10285" y="98666"/>
                      <a:pt x="0" y="104000"/>
                    </a:cubicBezTo>
                    <a:cubicBezTo>
                      <a:pt x="6857" y="109333"/>
                      <a:pt x="13714" y="112000"/>
                      <a:pt x="17142" y="120000"/>
                    </a:cubicBezTo>
                    <a:cubicBezTo>
                      <a:pt x="20571" y="117333"/>
                      <a:pt x="24000" y="114666"/>
                      <a:pt x="27428" y="112000"/>
                    </a:cubicBezTo>
                    <a:cubicBezTo>
                      <a:pt x="34285" y="109333"/>
                      <a:pt x="34285" y="114666"/>
                      <a:pt x="37714" y="117333"/>
                    </a:cubicBezTo>
                    <a:cubicBezTo>
                      <a:pt x="41142" y="117333"/>
                      <a:pt x="34285" y="114666"/>
                      <a:pt x="37714" y="117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4" name="Shape 2619">
                <a:extLst>
                  <a:ext uri="{FF2B5EF4-FFF2-40B4-BE49-F238E27FC236}">
                    <a16:creationId xmlns:a16="http://schemas.microsoft.com/office/drawing/2014/main" id="{6E966672-72D7-3D1C-BE88-95CF1E6FB6F8}"/>
                  </a:ext>
                  <a:ext uri="{C183D7F6-B498-43B3-948B-1728B52AA6E4}">
                    <adec:decorative xmlns:adec="http://schemas.microsoft.com/office/drawing/2017/decorative" val="1"/>
                  </a:ext>
                </a:extLst>
              </p:cNvPr>
              <p:cNvSpPr/>
              <p:nvPr/>
            </p:nvSpPr>
            <p:spPr>
              <a:xfrm>
                <a:off x="7965393" y="4124142"/>
                <a:ext cx="220951" cy="165262"/>
              </a:xfrm>
              <a:custGeom>
                <a:avLst/>
                <a:gdLst/>
                <a:ahLst/>
                <a:cxnLst/>
                <a:rect l="0" t="0" r="0" b="0"/>
                <a:pathLst>
                  <a:path w="120000" h="120000" extrusionOk="0">
                    <a:moveTo>
                      <a:pt x="22500" y="98666"/>
                    </a:moveTo>
                    <a:cubicBezTo>
                      <a:pt x="24375" y="98666"/>
                      <a:pt x="30000" y="96000"/>
                      <a:pt x="31875" y="98666"/>
                    </a:cubicBezTo>
                    <a:cubicBezTo>
                      <a:pt x="31875" y="101333"/>
                      <a:pt x="37500" y="101333"/>
                      <a:pt x="37500" y="101333"/>
                    </a:cubicBezTo>
                    <a:cubicBezTo>
                      <a:pt x="39375" y="96000"/>
                      <a:pt x="37500" y="90666"/>
                      <a:pt x="39375" y="88000"/>
                    </a:cubicBezTo>
                    <a:cubicBezTo>
                      <a:pt x="39375" y="85333"/>
                      <a:pt x="43125" y="77333"/>
                      <a:pt x="46875" y="80000"/>
                    </a:cubicBezTo>
                    <a:cubicBezTo>
                      <a:pt x="50625" y="80000"/>
                      <a:pt x="52500" y="85333"/>
                      <a:pt x="56250" y="88000"/>
                    </a:cubicBezTo>
                    <a:cubicBezTo>
                      <a:pt x="60000" y="90666"/>
                      <a:pt x="63750" y="90666"/>
                      <a:pt x="67500" y="90666"/>
                    </a:cubicBezTo>
                    <a:cubicBezTo>
                      <a:pt x="69375" y="90666"/>
                      <a:pt x="73125" y="93333"/>
                      <a:pt x="73125" y="90666"/>
                    </a:cubicBezTo>
                    <a:cubicBezTo>
                      <a:pt x="75000" y="88000"/>
                      <a:pt x="75000" y="77333"/>
                      <a:pt x="76875" y="80000"/>
                    </a:cubicBezTo>
                    <a:cubicBezTo>
                      <a:pt x="80625" y="82666"/>
                      <a:pt x="80625" y="82666"/>
                      <a:pt x="84375" y="82666"/>
                    </a:cubicBezTo>
                    <a:cubicBezTo>
                      <a:pt x="88125" y="80000"/>
                      <a:pt x="90000" y="82666"/>
                      <a:pt x="93750" y="82666"/>
                    </a:cubicBezTo>
                    <a:cubicBezTo>
                      <a:pt x="97500" y="82666"/>
                      <a:pt x="99375" y="74666"/>
                      <a:pt x="103125" y="77333"/>
                    </a:cubicBezTo>
                    <a:cubicBezTo>
                      <a:pt x="105000" y="77333"/>
                      <a:pt x="108750" y="82666"/>
                      <a:pt x="112500" y="80000"/>
                    </a:cubicBezTo>
                    <a:cubicBezTo>
                      <a:pt x="120000" y="74666"/>
                      <a:pt x="110625" y="69333"/>
                      <a:pt x="108750" y="64000"/>
                    </a:cubicBezTo>
                    <a:cubicBezTo>
                      <a:pt x="106875" y="58666"/>
                      <a:pt x="106875" y="56000"/>
                      <a:pt x="103125" y="53333"/>
                    </a:cubicBezTo>
                    <a:cubicBezTo>
                      <a:pt x="99375" y="50666"/>
                      <a:pt x="97500" y="48000"/>
                      <a:pt x="95625" y="42666"/>
                    </a:cubicBezTo>
                    <a:cubicBezTo>
                      <a:pt x="95625" y="37333"/>
                      <a:pt x="91875" y="37333"/>
                      <a:pt x="88125" y="34666"/>
                    </a:cubicBezTo>
                    <a:cubicBezTo>
                      <a:pt x="88125" y="34666"/>
                      <a:pt x="88125" y="32000"/>
                      <a:pt x="86250" y="32000"/>
                    </a:cubicBezTo>
                    <a:cubicBezTo>
                      <a:pt x="86250" y="32000"/>
                      <a:pt x="82500" y="32000"/>
                      <a:pt x="82500" y="32000"/>
                    </a:cubicBezTo>
                    <a:cubicBezTo>
                      <a:pt x="80625" y="29333"/>
                      <a:pt x="82500" y="18666"/>
                      <a:pt x="82500" y="16000"/>
                    </a:cubicBezTo>
                    <a:cubicBezTo>
                      <a:pt x="82500" y="10666"/>
                      <a:pt x="78750" y="8000"/>
                      <a:pt x="76875" y="2666"/>
                    </a:cubicBezTo>
                    <a:cubicBezTo>
                      <a:pt x="76875" y="2666"/>
                      <a:pt x="76875" y="0"/>
                      <a:pt x="76875" y="0"/>
                    </a:cubicBezTo>
                    <a:cubicBezTo>
                      <a:pt x="75000" y="0"/>
                      <a:pt x="73125" y="0"/>
                      <a:pt x="71250" y="0"/>
                    </a:cubicBezTo>
                    <a:cubicBezTo>
                      <a:pt x="67500" y="2666"/>
                      <a:pt x="67500" y="2666"/>
                      <a:pt x="65625" y="8000"/>
                    </a:cubicBezTo>
                    <a:cubicBezTo>
                      <a:pt x="65625" y="16000"/>
                      <a:pt x="52500" y="26666"/>
                      <a:pt x="48750" y="26666"/>
                    </a:cubicBezTo>
                    <a:cubicBezTo>
                      <a:pt x="46875" y="26666"/>
                      <a:pt x="39375" y="26666"/>
                      <a:pt x="41250" y="29333"/>
                    </a:cubicBezTo>
                    <a:cubicBezTo>
                      <a:pt x="43125" y="34666"/>
                      <a:pt x="37500" y="40000"/>
                      <a:pt x="35625" y="40000"/>
                    </a:cubicBezTo>
                    <a:cubicBezTo>
                      <a:pt x="31875" y="42666"/>
                      <a:pt x="28125" y="45333"/>
                      <a:pt x="24375" y="45333"/>
                    </a:cubicBezTo>
                    <a:cubicBezTo>
                      <a:pt x="20625" y="48000"/>
                      <a:pt x="20625" y="42666"/>
                      <a:pt x="16875" y="45333"/>
                    </a:cubicBezTo>
                    <a:cubicBezTo>
                      <a:pt x="13125" y="48000"/>
                      <a:pt x="11250" y="45333"/>
                      <a:pt x="11250" y="48000"/>
                    </a:cubicBezTo>
                    <a:cubicBezTo>
                      <a:pt x="9375" y="53333"/>
                      <a:pt x="7500" y="58666"/>
                      <a:pt x="5625" y="61333"/>
                    </a:cubicBezTo>
                    <a:cubicBezTo>
                      <a:pt x="0" y="72000"/>
                      <a:pt x="3750" y="80000"/>
                      <a:pt x="7500" y="90666"/>
                    </a:cubicBezTo>
                    <a:cubicBezTo>
                      <a:pt x="9375" y="96000"/>
                      <a:pt x="9375" y="98666"/>
                      <a:pt x="11250" y="104000"/>
                    </a:cubicBezTo>
                    <a:cubicBezTo>
                      <a:pt x="15000" y="109333"/>
                      <a:pt x="16875" y="112000"/>
                      <a:pt x="16875" y="120000"/>
                    </a:cubicBezTo>
                    <a:cubicBezTo>
                      <a:pt x="16875" y="117333"/>
                      <a:pt x="18750" y="98666"/>
                      <a:pt x="22500" y="98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5" name="Shape 2620">
                <a:extLst>
                  <a:ext uri="{FF2B5EF4-FFF2-40B4-BE49-F238E27FC236}">
                    <a16:creationId xmlns:a16="http://schemas.microsoft.com/office/drawing/2014/main" id="{1F37155F-A563-C056-D31B-C982A30E3701}"/>
                  </a:ext>
                  <a:ext uri="{C183D7F6-B498-43B3-948B-1728B52AA6E4}">
                    <adec:decorative xmlns:adec="http://schemas.microsoft.com/office/drawing/2017/decorative" val="1"/>
                  </a:ext>
                </a:extLst>
              </p:cNvPr>
              <p:cNvSpPr/>
              <p:nvPr/>
            </p:nvSpPr>
            <p:spPr>
              <a:xfrm>
                <a:off x="7719628" y="3888770"/>
                <a:ext cx="405275" cy="301728"/>
              </a:xfrm>
              <a:custGeom>
                <a:avLst/>
                <a:gdLst/>
                <a:ahLst/>
                <a:cxnLst/>
                <a:rect l="0" t="0" r="0" b="0"/>
                <a:pathLst>
                  <a:path w="120000" h="120000" extrusionOk="0">
                    <a:moveTo>
                      <a:pt x="82051" y="118536"/>
                    </a:moveTo>
                    <a:cubicBezTo>
                      <a:pt x="83076" y="117073"/>
                      <a:pt x="84102" y="120000"/>
                      <a:pt x="85128" y="120000"/>
                    </a:cubicBezTo>
                    <a:cubicBezTo>
                      <a:pt x="87179" y="118536"/>
                      <a:pt x="89230" y="117073"/>
                      <a:pt x="91282" y="115609"/>
                    </a:cubicBezTo>
                    <a:cubicBezTo>
                      <a:pt x="92307" y="115609"/>
                      <a:pt x="95384" y="114146"/>
                      <a:pt x="95384" y="111219"/>
                    </a:cubicBezTo>
                    <a:cubicBezTo>
                      <a:pt x="95384" y="108292"/>
                      <a:pt x="96410" y="109756"/>
                      <a:pt x="98461" y="108292"/>
                    </a:cubicBezTo>
                    <a:cubicBezTo>
                      <a:pt x="101538" y="108292"/>
                      <a:pt x="105641" y="103902"/>
                      <a:pt x="107692" y="99512"/>
                    </a:cubicBezTo>
                    <a:cubicBezTo>
                      <a:pt x="108717" y="98048"/>
                      <a:pt x="108717" y="96585"/>
                      <a:pt x="109743" y="95121"/>
                    </a:cubicBezTo>
                    <a:cubicBezTo>
                      <a:pt x="110769" y="93658"/>
                      <a:pt x="112820" y="93658"/>
                      <a:pt x="114871" y="93658"/>
                    </a:cubicBezTo>
                    <a:cubicBezTo>
                      <a:pt x="114871" y="90731"/>
                      <a:pt x="112820" y="89268"/>
                      <a:pt x="111794" y="86341"/>
                    </a:cubicBezTo>
                    <a:cubicBezTo>
                      <a:pt x="111794" y="84878"/>
                      <a:pt x="112820" y="80487"/>
                      <a:pt x="109743" y="80487"/>
                    </a:cubicBezTo>
                    <a:cubicBezTo>
                      <a:pt x="108717" y="80487"/>
                      <a:pt x="111794" y="77560"/>
                      <a:pt x="110769" y="76097"/>
                    </a:cubicBezTo>
                    <a:cubicBezTo>
                      <a:pt x="110769" y="71707"/>
                      <a:pt x="111794" y="70243"/>
                      <a:pt x="112820" y="67317"/>
                    </a:cubicBezTo>
                    <a:cubicBezTo>
                      <a:pt x="112820" y="64390"/>
                      <a:pt x="114871" y="64390"/>
                      <a:pt x="114871" y="61463"/>
                    </a:cubicBezTo>
                    <a:cubicBezTo>
                      <a:pt x="114871" y="60000"/>
                      <a:pt x="115897" y="58536"/>
                      <a:pt x="116923" y="58536"/>
                    </a:cubicBezTo>
                    <a:cubicBezTo>
                      <a:pt x="120000" y="58536"/>
                      <a:pt x="120000" y="58536"/>
                      <a:pt x="120000" y="55609"/>
                    </a:cubicBezTo>
                    <a:cubicBezTo>
                      <a:pt x="120000" y="46829"/>
                      <a:pt x="120000" y="39512"/>
                      <a:pt x="120000" y="30731"/>
                    </a:cubicBezTo>
                    <a:cubicBezTo>
                      <a:pt x="120000" y="27804"/>
                      <a:pt x="115897" y="26341"/>
                      <a:pt x="113846" y="24878"/>
                    </a:cubicBezTo>
                    <a:cubicBezTo>
                      <a:pt x="103589" y="17560"/>
                      <a:pt x="93333" y="8780"/>
                      <a:pt x="83076" y="1463"/>
                    </a:cubicBezTo>
                    <a:cubicBezTo>
                      <a:pt x="82051" y="1463"/>
                      <a:pt x="82051" y="0"/>
                      <a:pt x="81025" y="0"/>
                    </a:cubicBezTo>
                    <a:cubicBezTo>
                      <a:pt x="80000" y="1463"/>
                      <a:pt x="77948" y="2926"/>
                      <a:pt x="76923" y="2926"/>
                    </a:cubicBezTo>
                    <a:cubicBezTo>
                      <a:pt x="75897" y="4390"/>
                      <a:pt x="73846" y="7317"/>
                      <a:pt x="72820" y="7317"/>
                    </a:cubicBezTo>
                    <a:cubicBezTo>
                      <a:pt x="71794" y="7317"/>
                      <a:pt x="70769" y="4390"/>
                      <a:pt x="68717" y="2926"/>
                    </a:cubicBezTo>
                    <a:cubicBezTo>
                      <a:pt x="67692" y="1463"/>
                      <a:pt x="66666" y="1463"/>
                      <a:pt x="65641" y="1463"/>
                    </a:cubicBezTo>
                    <a:cubicBezTo>
                      <a:pt x="63589" y="0"/>
                      <a:pt x="62564" y="0"/>
                      <a:pt x="60512" y="1463"/>
                    </a:cubicBezTo>
                    <a:cubicBezTo>
                      <a:pt x="53333" y="7317"/>
                      <a:pt x="46153" y="14634"/>
                      <a:pt x="38974" y="20487"/>
                    </a:cubicBezTo>
                    <a:cubicBezTo>
                      <a:pt x="35897" y="23414"/>
                      <a:pt x="32820" y="26341"/>
                      <a:pt x="29743" y="30731"/>
                    </a:cubicBezTo>
                    <a:cubicBezTo>
                      <a:pt x="28717" y="32195"/>
                      <a:pt x="27692" y="32195"/>
                      <a:pt x="26666" y="32195"/>
                    </a:cubicBezTo>
                    <a:cubicBezTo>
                      <a:pt x="23589" y="32195"/>
                      <a:pt x="22564" y="32195"/>
                      <a:pt x="22564" y="36585"/>
                    </a:cubicBezTo>
                    <a:cubicBezTo>
                      <a:pt x="22564" y="40975"/>
                      <a:pt x="22564" y="45365"/>
                      <a:pt x="22564" y="49756"/>
                    </a:cubicBezTo>
                    <a:cubicBezTo>
                      <a:pt x="22564" y="54146"/>
                      <a:pt x="21538" y="58536"/>
                      <a:pt x="19487" y="61463"/>
                    </a:cubicBezTo>
                    <a:cubicBezTo>
                      <a:pt x="18461" y="62926"/>
                      <a:pt x="15384" y="62926"/>
                      <a:pt x="14358" y="62926"/>
                    </a:cubicBezTo>
                    <a:cubicBezTo>
                      <a:pt x="12307" y="62926"/>
                      <a:pt x="10256" y="62926"/>
                      <a:pt x="8205" y="62926"/>
                    </a:cubicBezTo>
                    <a:cubicBezTo>
                      <a:pt x="6153" y="62926"/>
                      <a:pt x="4102" y="64390"/>
                      <a:pt x="2051" y="64390"/>
                    </a:cubicBezTo>
                    <a:cubicBezTo>
                      <a:pt x="0" y="64390"/>
                      <a:pt x="5128" y="74634"/>
                      <a:pt x="5128" y="74634"/>
                    </a:cubicBezTo>
                    <a:cubicBezTo>
                      <a:pt x="6153" y="79024"/>
                      <a:pt x="7179" y="81951"/>
                      <a:pt x="10256" y="83414"/>
                    </a:cubicBezTo>
                    <a:cubicBezTo>
                      <a:pt x="10256" y="83414"/>
                      <a:pt x="11282" y="81951"/>
                      <a:pt x="11282" y="81951"/>
                    </a:cubicBezTo>
                    <a:cubicBezTo>
                      <a:pt x="12307" y="83414"/>
                      <a:pt x="12307" y="87804"/>
                      <a:pt x="14358" y="84878"/>
                    </a:cubicBezTo>
                    <a:cubicBezTo>
                      <a:pt x="16410" y="81951"/>
                      <a:pt x="18461" y="89268"/>
                      <a:pt x="19487" y="90731"/>
                    </a:cubicBezTo>
                    <a:cubicBezTo>
                      <a:pt x="19487" y="89268"/>
                      <a:pt x="20512" y="86341"/>
                      <a:pt x="20512" y="84878"/>
                    </a:cubicBezTo>
                    <a:cubicBezTo>
                      <a:pt x="20512" y="83414"/>
                      <a:pt x="21538" y="81951"/>
                      <a:pt x="21538" y="80487"/>
                    </a:cubicBezTo>
                    <a:cubicBezTo>
                      <a:pt x="22564" y="76097"/>
                      <a:pt x="22564" y="76097"/>
                      <a:pt x="25641" y="74634"/>
                    </a:cubicBezTo>
                    <a:cubicBezTo>
                      <a:pt x="26666" y="73170"/>
                      <a:pt x="27692" y="73170"/>
                      <a:pt x="28717" y="73170"/>
                    </a:cubicBezTo>
                    <a:cubicBezTo>
                      <a:pt x="29743" y="71707"/>
                      <a:pt x="30769" y="74634"/>
                      <a:pt x="31794" y="74634"/>
                    </a:cubicBezTo>
                    <a:cubicBezTo>
                      <a:pt x="33846" y="74634"/>
                      <a:pt x="34871" y="76097"/>
                      <a:pt x="35897" y="77560"/>
                    </a:cubicBezTo>
                    <a:cubicBezTo>
                      <a:pt x="36923" y="79024"/>
                      <a:pt x="37948" y="79024"/>
                      <a:pt x="40000" y="79024"/>
                    </a:cubicBezTo>
                    <a:cubicBezTo>
                      <a:pt x="43076" y="76097"/>
                      <a:pt x="44102" y="80487"/>
                      <a:pt x="47179" y="80487"/>
                    </a:cubicBezTo>
                    <a:cubicBezTo>
                      <a:pt x="50256" y="80487"/>
                      <a:pt x="53333" y="77560"/>
                      <a:pt x="56410" y="77560"/>
                    </a:cubicBezTo>
                    <a:cubicBezTo>
                      <a:pt x="58461" y="77560"/>
                      <a:pt x="62564" y="79024"/>
                      <a:pt x="65641" y="77560"/>
                    </a:cubicBezTo>
                    <a:cubicBezTo>
                      <a:pt x="66666" y="77560"/>
                      <a:pt x="67692" y="76097"/>
                      <a:pt x="68717" y="74634"/>
                    </a:cubicBezTo>
                    <a:cubicBezTo>
                      <a:pt x="70769" y="73170"/>
                      <a:pt x="69743" y="71707"/>
                      <a:pt x="69743" y="68780"/>
                    </a:cubicBezTo>
                    <a:cubicBezTo>
                      <a:pt x="69743" y="61463"/>
                      <a:pt x="74871" y="57073"/>
                      <a:pt x="78974" y="51219"/>
                    </a:cubicBezTo>
                    <a:cubicBezTo>
                      <a:pt x="80000" y="49756"/>
                      <a:pt x="78974" y="46829"/>
                      <a:pt x="78974" y="45365"/>
                    </a:cubicBezTo>
                    <a:cubicBezTo>
                      <a:pt x="78974" y="40975"/>
                      <a:pt x="78974" y="38048"/>
                      <a:pt x="78974" y="33658"/>
                    </a:cubicBezTo>
                    <a:cubicBezTo>
                      <a:pt x="80000" y="30731"/>
                      <a:pt x="81025" y="26341"/>
                      <a:pt x="81025" y="23414"/>
                    </a:cubicBezTo>
                    <a:cubicBezTo>
                      <a:pt x="80000" y="20487"/>
                      <a:pt x="78974" y="17560"/>
                      <a:pt x="77948" y="16097"/>
                    </a:cubicBezTo>
                    <a:cubicBezTo>
                      <a:pt x="75897" y="11707"/>
                      <a:pt x="76923" y="7317"/>
                      <a:pt x="76923" y="2926"/>
                    </a:cubicBezTo>
                    <a:cubicBezTo>
                      <a:pt x="76923" y="7317"/>
                      <a:pt x="76923" y="10243"/>
                      <a:pt x="76923" y="13170"/>
                    </a:cubicBezTo>
                    <a:cubicBezTo>
                      <a:pt x="76923" y="16097"/>
                      <a:pt x="80000" y="20487"/>
                      <a:pt x="80000" y="23414"/>
                    </a:cubicBezTo>
                    <a:cubicBezTo>
                      <a:pt x="81025" y="27804"/>
                      <a:pt x="78974" y="33658"/>
                      <a:pt x="78974" y="38048"/>
                    </a:cubicBezTo>
                    <a:cubicBezTo>
                      <a:pt x="78974" y="40975"/>
                      <a:pt x="80000" y="46829"/>
                      <a:pt x="78974" y="51219"/>
                    </a:cubicBezTo>
                    <a:cubicBezTo>
                      <a:pt x="77948" y="54146"/>
                      <a:pt x="73846" y="57073"/>
                      <a:pt x="72820" y="60000"/>
                    </a:cubicBezTo>
                    <a:cubicBezTo>
                      <a:pt x="70769" y="61463"/>
                      <a:pt x="69743" y="64390"/>
                      <a:pt x="69743" y="67317"/>
                    </a:cubicBezTo>
                    <a:cubicBezTo>
                      <a:pt x="68717" y="71707"/>
                      <a:pt x="70769" y="73170"/>
                      <a:pt x="71794" y="77560"/>
                    </a:cubicBezTo>
                    <a:cubicBezTo>
                      <a:pt x="71794" y="79024"/>
                      <a:pt x="72820" y="79024"/>
                      <a:pt x="73846" y="80487"/>
                    </a:cubicBezTo>
                    <a:cubicBezTo>
                      <a:pt x="75897" y="81951"/>
                      <a:pt x="76923" y="83414"/>
                      <a:pt x="76923" y="86341"/>
                    </a:cubicBezTo>
                    <a:cubicBezTo>
                      <a:pt x="76923" y="89268"/>
                      <a:pt x="76923" y="92195"/>
                      <a:pt x="76923" y="95121"/>
                    </a:cubicBezTo>
                    <a:cubicBezTo>
                      <a:pt x="76923" y="96585"/>
                      <a:pt x="77948" y="99512"/>
                      <a:pt x="78974" y="102439"/>
                    </a:cubicBezTo>
                    <a:cubicBezTo>
                      <a:pt x="75897" y="102439"/>
                      <a:pt x="68717" y="102439"/>
                      <a:pt x="73846" y="108292"/>
                    </a:cubicBezTo>
                    <a:cubicBezTo>
                      <a:pt x="75897" y="109756"/>
                      <a:pt x="76923" y="111219"/>
                      <a:pt x="77948" y="114146"/>
                    </a:cubicBezTo>
                    <a:cubicBezTo>
                      <a:pt x="77948" y="115609"/>
                      <a:pt x="78974" y="117073"/>
                      <a:pt x="78974" y="118536"/>
                    </a:cubicBezTo>
                    <a:cubicBezTo>
                      <a:pt x="78974" y="120000"/>
                      <a:pt x="82051" y="118536"/>
                      <a:pt x="82051" y="118536"/>
                    </a:cubicBezTo>
                    <a:cubicBezTo>
                      <a:pt x="84102" y="117073"/>
                      <a:pt x="82051" y="118536"/>
                      <a:pt x="82051" y="11853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6" name="Shape 2621">
                <a:extLst>
                  <a:ext uri="{FF2B5EF4-FFF2-40B4-BE49-F238E27FC236}">
                    <a16:creationId xmlns:a16="http://schemas.microsoft.com/office/drawing/2014/main" id="{C2731657-7E30-AD86-E6C8-076D6E527C8E}"/>
                  </a:ext>
                  <a:ext uri="{C183D7F6-B498-43B3-948B-1728B52AA6E4}">
                    <adec:decorative xmlns:adec="http://schemas.microsoft.com/office/drawing/2017/decorative" val="1"/>
                  </a:ext>
                </a:extLst>
              </p:cNvPr>
              <p:cNvSpPr/>
              <p:nvPr/>
            </p:nvSpPr>
            <p:spPr>
              <a:xfrm>
                <a:off x="8085911" y="3896282"/>
                <a:ext cx="284756" cy="371839"/>
              </a:xfrm>
              <a:custGeom>
                <a:avLst/>
                <a:gdLst/>
                <a:ahLst/>
                <a:cxnLst/>
                <a:rect l="0" t="0" r="0" b="0"/>
                <a:pathLst>
                  <a:path w="120000" h="120000" extrusionOk="0">
                    <a:moveTo>
                      <a:pt x="8780" y="46336"/>
                    </a:moveTo>
                    <a:cubicBezTo>
                      <a:pt x="8780" y="46336"/>
                      <a:pt x="8780" y="47524"/>
                      <a:pt x="8780" y="48712"/>
                    </a:cubicBezTo>
                    <a:cubicBezTo>
                      <a:pt x="7317" y="49900"/>
                      <a:pt x="5853" y="49900"/>
                      <a:pt x="5853" y="51089"/>
                    </a:cubicBezTo>
                    <a:cubicBezTo>
                      <a:pt x="5853" y="53465"/>
                      <a:pt x="2926" y="55841"/>
                      <a:pt x="2926" y="58217"/>
                    </a:cubicBezTo>
                    <a:cubicBezTo>
                      <a:pt x="2926" y="59405"/>
                      <a:pt x="4390" y="60594"/>
                      <a:pt x="2926" y="60594"/>
                    </a:cubicBezTo>
                    <a:cubicBezTo>
                      <a:pt x="2926" y="61782"/>
                      <a:pt x="0" y="62970"/>
                      <a:pt x="1463" y="62970"/>
                    </a:cubicBezTo>
                    <a:cubicBezTo>
                      <a:pt x="5853" y="62970"/>
                      <a:pt x="4390" y="67722"/>
                      <a:pt x="5853" y="68910"/>
                    </a:cubicBezTo>
                    <a:cubicBezTo>
                      <a:pt x="5853" y="70099"/>
                      <a:pt x="7317" y="70099"/>
                      <a:pt x="8780" y="71287"/>
                    </a:cubicBezTo>
                    <a:cubicBezTo>
                      <a:pt x="8780" y="72475"/>
                      <a:pt x="8780" y="73663"/>
                      <a:pt x="8780" y="74851"/>
                    </a:cubicBezTo>
                    <a:cubicBezTo>
                      <a:pt x="10243" y="77227"/>
                      <a:pt x="13170" y="78415"/>
                      <a:pt x="13170" y="80792"/>
                    </a:cubicBezTo>
                    <a:cubicBezTo>
                      <a:pt x="13170" y="81980"/>
                      <a:pt x="11707" y="87920"/>
                      <a:pt x="13170" y="87920"/>
                    </a:cubicBezTo>
                    <a:cubicBezTo>
                      <a:pt x="17560" y="87920"/>
                      <a:pt x="19024" y="89108"/>
                      <a:pt x="21951" y="90297"/>
                    </a:cubicBezTo>
                    <a:cubicBezTo>
                      <a:pt x="24878" y="91485"/>
                      <a:pt x="23414" y="95049"/>
                      <a:pt x="26341" y="96237"/>
                    </a:cubicBezTo>
                    <a:cubicBezTo>
                      <a:pt x="27804" y="97425"/>
                      <a:pt x="32195" y="97425"/>
                      <a:pt x="32195" y="99801"/>
                    </a:cubicBezTo>
                    <a:cubicBezTo>
                      <a:pt x="32195" y="102178"/>
                      <a:pt x="36585" y="103366"/>
                      <a:pt x="38048" y="104554"/>
                    </a:cubicBezTo>
                    <a:cubicBezTo>
                      <a:pt x="38048" y="105742"/>
                      <a:pt x="38048" y="106930"/>
                      <a:pt x="38048" y="108118"/>
                    </a:cubicBezTo>
                    <a:cubicBezTo>
                      <a:pt x="39512" y="108118"/>
                      <a:pt x="40975" y="109306"/>
                      <a:pt x="40975" y="109306"/>
                    </a:cubicBezTo>
                    <a:cubicBezTo>
                      <a:pt x="42439" y="110495"/>
                      <a:pt x="43902" y="112871"/>
                      <a:pt x="46829" y="114059"/>
                    </a:cubicBezTo>
                    <a:cubicBezTo>
                      <a:pt x="48292" y="115247"/>
                      <a:pt x="48292" y="110495"/>
                      <a:pt x="51219" y="112871"/>
                    </a:cubicBezTo>
                    <a:cubicBezTo>
                      <a:pt x="54146" y="114059"/>
                      <a:pt x="54146" y="111683"/>
                      <a:pt x="57073" y="111683"/>
                    </a:cubicBezTo>
                    <a:cubicBezTo>
                      <a:pt x="60000" y="112871"/>
                      <a:pt x="61463" y="116435"/>
                      <a:pt x="64390" y="118811"/>
                    </a:cubicBezTo>
                    <a:cubicBezTo>
                      <a:pt x="67317" y="112871"/>
                      <a:pt x="71707" y="120000"/>
                      <a:pt x="74634" y="118811"/>
                    </a:cubicBezTo>
                    <a:cubicBezTo>
                      <a:pt x="76097" y="117623"/>
                      <a:pt x="77560" y="116435"/>
                      <a:pt x="80487" y="116435"/>
                    </a:cubicBezTo>
                    <a:cubicBezTo>
                      <a:pt x="81951" y="116435"/>
                      <a:pt x="84878" y="116435"/>
                      <a:pt x="86341" y="115247"/>
                    </a:cubicBezTo>
                    <a:cubicBezTo>
                      <a:pt x="89268" y="110495"/>
                      <a:pt x="95121" y="108118"/>
                      <a:pt x="100975" y="111683"/>
                    </a:cubicBezTo>
                    <a:cubicBezTo>
                      <a:pt x="100975" y="110495"/>
                      <a:pt x="100975" y="109306"/>
                      <a:pt x="100975" y="108118"/>
                    </a:cubicBezTo>
                    <a:cubicBezTo>
                      <a:pt x="100975" y="106930"/>
                      <a:pt x="96585" y="106930"/>
                      <a:pt x="96585" y="106930"/>
                    </a:cubicBezTo>
                    <a:cubicBezTo>
                      <a:pt x="93658" y="104554"/>
                      <a:pt x="92195" y="100990"/>
                      <a:pt x="89268" y="98613"/>
                    </a:cubicBezTo>
                    <a:cubicBezTo>
                      <a:pt x="87804" y="97425"/>
                      <a:pt x="87804" y="96237"/>
                      <a:pt x="86341" y="95049"/>
                    </a:cubicBezTo>
                    <a:cubicBezTo>
                      <a:pt x="84878" y="93861"/>
                      <a:pt x="83414" y="93861"/>
                      <a:pt x="81951" y="92673"/>
                    </a:cubicBezTo>
                    <a:cubicBezTo>
                      <a:pt x="77560" y="89108"/>
                      <a:pt x="86341" y="89108"/>
                      <a:pt x="86341" y="89108"/>
                    </a:cubicBezTo>
                    <a:cubicBezTo>
                      <a:pt x="89268" y="87920"/>
                      <a:pt x="87804" y="81980"/>
                      <a:pt x="89268" y="79603"/>
                    </a:cubicBezTo>
                    <a:cubicBezTo>
                      <a:pt x="89268" y="78415"/>
                      <a:pt x="89268" y="76039"/>
                      <a:pt x="90731" y="76039"/>
                    </a:cubicBezTo>
                    <a:cubicBezTo>
                      <a:pt x="92195" y="74851"/>
                      <a:pt x="95121" y="74851"/>
                      <a:pt x="95121" y="73663"/>
                    </a:cubicBezTo>
                    <a:cubicBezTo>
                      <a:pt x="95121" y="72475"/>
                      <a:pt x="95121" y="71287"/>
                      <a:pt x="95121" y="68910"/>
                    </a:cubicBezTo>
                    <a:cubicBezTo>
                      <a:pt x="95121" y="67722"/>
                      <a:pt x="96585" y="66534"/>
                      <a:pt x="98048" y="65346"/>
                    </a:cubicBezTo>
                    <a:cubicBezTo>
                      <a:pt x="99512" y="62970"/>
                      <a:pt x="102439" y="64158"/>
                      <a:pt x="103902" y="61782"/>
                    </a:cubicBezTo>
                    <a:cubicBezTo>
                      <a:pt x="103902" y="59405"/>
                      <a:pt x="105365" y="57029"/>
                      <a:pt x="105365" y="53465"/>
                    </a:cubicBezTo>
                    <a:cubicBezTo>
                      <a:pt x="105365" y="52277"/>
                      <a:pt x="105365" y="51089"/>
                      <a:pt x="105365" y="49900"/>
                    </a:cubicBezTo>
                    <a:cubicBezTo>
                      <a:pt x="105365" y="47524"/>
                      <a:pt x="108292" y="45148"/>
                      <a:pt x="108292" y="43960"/>
                    </a:cubicBezTo>
                    <a:cubicBezTo>
                      <a:pt x="108292" y="39207"/>
                      <a:pt x="109756" y="35643"/>
                      <a:pt x="115609" y="34455"/>
                    </a:cubicBezTo>
                    <a:cubicBezTo>
                      <a:pt x="117073" y="34455"/>
                      <a:pt x="118536" y="34455"/>
                      <a:pt x="120000" y="32079"/>
                    </a:cubicBezTo>
                    <a:cubicBezTo>
                      <a:pt x="120000" y="30891"/>
                      <a:pt x="117073" y="28514"/>
                      <a:pt x="115609" y="27326"/>
                    </a:cubicBezTo>
                    <a:cubicBezTo>
                      <a:pt x="112682" y="24950"/>
                      <a:pt x="111219" y="22574"/>
                      <a:pt x="111219" y="20198"/>
                    </a:cubicBezTo>
                    <a:cubicBezTo>
                      <a:pt x="111219" y="19009"/>
                      <a:pt x="109756" y="13069"/>
                      <a:pt x="111219" y="13069"/>
                    </a:cubicBezTo>
                    <a:cubicBezTo>
                      <a:pt x="112682" y="11881"/>
                      <a:pt x="111219" y="11881"/>
                      <a:pt x="109756" y="10693"/>
                    </a:cubicBezTo>
                    <a:cubicBezTo>
                      <a:pt x="108292" y="9504"/>
                      <a:pt x="108292" y="8316"/>
                      <a:pt x="108292" y="5940"/>
                    </a:cubicBezTo>
                    <a:cubicBezTo>
                      <a:pt x="105365" y="3564"/>
                      <a:pt x="100975" y="2376"/>
                      <a:pt x="99512" y="0"/>
                    </a:cubicBezTo>
                    <a:cubicBezTo>
                      <a:pt x="98048" y="0"/>
                      <a:pt x="95121" y="1188"/>
                      <a:pt x="93658" y="2376"/>
                    </a:cubicBezTo>
                    <a:cubicBezTo>
                      <a:pt x="92195" y="5940"/>
                      <a:pt x="89268" y="3564"/>
                      <a:pt x="87804" y="5940"/>
                    </a:cubicBezTo>
                    <a:cubicBezTo>
                      <a:pt x="86341" y="10693"/>
                      <a:pt x="84878" y="5940"/>
                      <a:pt x="81951" y="5940"/>
                    </a:cubicBezTo>
                    <a:cubicBezTo>
                      <a:pt x="76097" y="5940"/>
                      <a:pt x="71707" y="5940"/>
                      <a:pt x="67317" y="5940"/>
                    </a:cubicBezTo>
                    <a:cubicBezTo>
                      <a:pt x="54146" y="5940"/>
                      <a:pt x="39512" y="5940"/>
                      <a:pt x="24878" y="5940"/>
                    </a:cubicBezTo>
                    <a:cubicBezTo>
                      <a:pt x="21951" y="5940"/>
                      <a:pt x="23414" y="14257"/>
                      <a:pt x="23414" y="16633"/>
                    </a:cubicBezTo>
                    <a:cubicBezTo>
                      <a:pt x="23414" y="19009"/>
                      <a:pt x="21951" y="19009"/>
                      <a:pt x="19024" y="19009"/>
                    </a:cubicBezTo>
                    <a:cubicBezTo>
                      <a:pt x="14634" y="19009"/>
                      <a:pt x="16097" y="19009"/>
                      <a:pt x="16097" y="21386"/>
                    </a:cubicBezTo>
                    <a:cubicBezTo>
                      <a:pt x="16097" y="27326"/>
                      <a:pt x="16097" y="32079"/>
                      <a:pt x="16097" y="38019"/>
                    </a:cubicBezTo>
                    <a:cubicBezTo>
                      <a:pt x="16097" y="40396"/>
                      <a:pt x="16097" y="42772"/>
                      <a:pt x="16097" y="43960"/>
                    </a:cubicBezTo>
                    <a:cubicBezTo>
                      <a:pt x="16097" y="46336"/>
                      <a:pt x="10243" y="45148"/>
                      <a:pt x="8780" y="4633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7" name="Shape 2622">
                <a:extLst>
                  <a:ext uri="{FF2B5EF4-FFF2-40B4-BE49-F238E27FC236}">
                    <a16:creationId xmlns:a16="http://schemas.microsoft.com/office/drawing/2014/main" id="{7EFE39D9-2E74-47D4-F06B-4412077AFCB1}"/>
                  </a:ext>
                  <a:ext uri="{C183D7F6-B498-43B3-948B-1728B52AA6E4}">
                    <adec:decorative xmlns:adec="http://schemas.microsoft.com/office/drawing/2017/decorative" val="1"/>
                  </a:ext>
                </a:extLst>
              </p:cNvPr>
              <p:cNvSpPr/>
              <p:nvPr/>
            </p:nvSpPr>
            <p:spPr>
              <a:xfrm>
                <a:off x="8335223" y="3991432"/>
                <a:ext cx="111067" cy="106419"/>
              </a:xfrm>
              <a:custGeom>
                <a:avLst/>
                <a:gdLst/>
                <a:ahLst/>
                <a:cxnLst/>
                <a:rect l="0" t="0" r="0" b="0"/>
                <a:pathLst>
                  <a:path w="120000" h="120000" extrusionOk="0">
                    <a:moveTo>
                      <a:pt x="11250" y="78620"/>
                    </a:moveTo>
                    <a:cubicBezTo>
                      <a:pt x="15000" y="78620"/>
                      <a:pt x="22500" y="86896"/>
                      <a:pt x="26250" y="82758"/>
                    </a:cubicBezTo>
                    <a:cubicBezTo>
                      <a:pt x="26250" y="78620"/>
                      <a:pt x="22500" y="70344"/>
                      <a:pt x="26250" y="70344"/>
                    </a:cubicBezTo>
                    <a:cubicBezTo>
                      <a:pt x="33750" y="70344"/>
                      <a:pt x="33750" y="78620"/>
                      <a:pt x="37500" y="78620"/>
                    </a:cubicBezTo>
                    <a:cubicBezTo>
                      <a:pt x="41250" y="78620"/>
                      <a:pt x="45000" y="74482"/>
                      <a:pt x="45000" y="74482"/>
                    </a:cubicBezTo>
                    <a:cubicBezTo>
                      <a:pt x="48750" y="70344"/>
                      <a:pt x="52500" y="74482"/>
                      <a:pt x="52500" y="74482"/>
                    </a:cubicBezTo>
                    <a:cubicBezTo>
                      <a:pt x="82500" y="74482"/>
                      <a:pt x="93750" y="99310"/>
                      <a:pt x="108750" y="120000"/>
                    </a:cubicBezTo>
                    <a:cubicBezTo>
                      <a:pt x="112500" y="120000"/>
                      <a:pt x="116250" y="115862"/>
                      <a:pt x="120000" y="111724"/>
                    </a:cubicBezTo>
                    <a:cubicBezTo>
                      <a:pt x="108750" y="103448"/>
                      <a:pt x="97500" y="91034"/>
                      <a:pt x="90000" y="78620"/>
                    </a:cubicBezTo>
                    <a:cubicBezTo>
                      <a:pt x="86250" y="70344"/>
                      <a:pt x="78750" y="70344"/>
                      <a:pt x="71250" y="66206"/>
                    </a:cubicBezTo>
                    <a:cubicBezTo>
                      <a:pt x="67500" y="66206"/>
                      <a:pt x="67500" y="57931"/>
                      <a:pt x="63750" y="57931"/>
                    </a:cubicBezTo>
                    <a:cubicBezTo>
                      <a:pt x="60000" y="57931"/>
                      <a:pt x="63750" y="62068"/>
                      <a:pt x="63750" y="66206"/>
                    </a:cubicBezTo>
                    <a:cubicBezTo>
                      <a:pt x="63750" y="66206"/>
                      <a:pt x="60000" y="57931"/>
                      <a:pt x="60000" y="57931"/>
                    </a:cubicBezTo>
                    <a:cubicBezTo>
                      <a:pt x="56250" y="49655"/>
                      <a:pt x="52500" y="45517"/>
                      <a:pt x="52500" y="37241"/>
                    </a:cubicBezTo>
                    <a:cubicBezTo>
                      <a:pt x="48750" y="24827"/>
                      <a:pt x="48750" y="12413"/>
                      <a:pt x="37500" y="0"/>
                    </a:cubicBezTo>
                    <a:cubicBezTo>
                      <a:pt x="33750" y="16551"/>
                      <a:pt x="15000" y="16551"/>
                      <a:pt x="7500" y="28965"/>
                    </a:cubicBezTo>
                    <a:cubicBezTo>
                      <a:pt x="3750" y="37241"/>
                      <a:pt x="7500" y="45517"/>
                      <a:pt x="3750" y="53793"/>
                    </a:cubicBezTo>
                    <a:cubicBezTo>
                      <a:pt x="0" y="62068"/>
                      <a:pt x="0" y="70344"/>
                      <a:pt x="0" y="82758"/>
                    </a:cubicBezTo>
                    <a:cubicBezTo>
                      <a:pt x="3750" y="78620"/>
                      <a:pt x="7500" y="78620"/>
                      <a:pt x="11250" y="7862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8" name="Shape 2623">
                <a:extLst>
                  <a:ext uri="{FF2B5EF4-FFF2-40B4-BE49-F238E27FC236}">
                    <a16:creationId xmlns:a16="http://schemas.microsoft.com/office/drawing/2014/main" id="{718D72BE-D23C-2E83-3A6D-F2C7C5E0A31D}"/>
                  </a:ext>
                  <a:ext uri="{C183D7F6-B498-43B3-948B-1728B52AA6E4}">
                    <adec:decorative xmlns:adec="http://schemas.microsoft.com/office/drawing/2017/decorative" val="1"/>
                  </a:ext>
                </a:extLst>
              </p:cNvPr>
              <p:cNvSpPr/>
              <p:nvPr/>
            </p:nvSpPr>
            <p:spPr>
              <a:xfrm>
                <a:off x="8277325" y="4042765"/>
                <a:ext cx="256398" cy="225356"/>
              </a:xfrm>
              <a:custGeom>
                <a:avLst/>
                <a:gdLst/>
                <a:ahLst/>
                <a:cxnLst/>
                <a:rect l="0" t="0" r="0" b="0"/>
                <a:pathLst>
                  <a:path w="120000" h="120000" extrusionOk="0">
                    <a:moveTo>
                      <a:pt x="113513" y="74754"/>
                    </a:moveTo>
                    <a:cubicBezTo>
                      <a:pt x="105405" y="70819"/>
                      <a:pt x="98918" y="68852"/>
                      <a:pt x="92432" y="64918"/>
                    </a:cubicBezTo>
                    <a:cubicBezTo>
                      <a:pt x="87567" y="62950"/>
                      <a:pt x="85945" y="60983"/>
                      <a:pt x="82702" y="57049"/>
                    </a:cubicBezTo>
                    <a:cubicBezTo>
                      <a:pt x="81081" y="55081"/>
                      <a:pt x="79459" y="51147"/>
                      <a:pt x="77837" y="47213"/>
                    </a:cubicBezTo>
                    <a:cubicBezTo>
                      <a:pt x="77837" y="45245"/>
                      <a:pt x="82702" y="41311"/>
                      <a:pt x="82702" y="39344"/>
                    </a:cubicBezTo>
                    <a:cubicBezTo>
                      <a:pt x="79459" y="41311"/>
                      <a:pt x="76216" y="43278"/>
                      <a:pt x="72972" y="45245"/>
                    </a:cubicBezTo>
                    <a:cubicBezTo>
                      <a:pt x="69729" y="45245"/>
                      <a:pt x="69729" y="37377"/>
                      <a:pt x="71351" y="35409"/>
                    </a:cubicBezTo>
                    <a:cubicBezTo>
                      <a:pt x="76216" y="29508"/>
                      <a:pt x="74594" y="29508"/>
                      <a:pt x="71351" y="23606"/>
                    </a:cubicBezTo>
                    <a:cubicBezTo>
                      <a:pt x="68108" y="19672"/>
                      <a:pt x="64864" y="11803"/>
                      <a:pt x="60000" y="9836"/>
                    </a:cubicBezTo>
                    <a:cubicBezTo>
                      <a:pt x="56756" y="9836"/>
                      <a:pt x="48648" y="5901"/>
                      <a:pt x="45405" y="7868"/>
                    </a:cubicBezTo>
                    <a:cubicBezTo>
                      <a:pt x="42162" y="13770"/>
                      <a:pt x="38918" y="0"/>
                      <a:pt x="38918" y="9836"/>
                    </a:cubicBezTo>
                    <a:cubicBezTo>
                      <a:pt x="38918" y="13770"/>
                      <a:pt x="35675" y="11803"/>
                      <a:pt x="34054" y="9836"/>
                    </a:cubicBezTo>
                    <a:cubicBezTo>
                      <a:pt x="32432" y="9836"/>
                      <a:pt x="30810" y="9836"/>
                      <a:pt x="29189" y="9836"/>
                    </a:cubicBezTo>
                    <a:cubicBezTo>
                      <a:pt x="25945" y="11803"/>
                      <a:pt x="27567" y="11803"/>
                      <a:pt x="27567" y="15737"/>
                    </a:cubicBezTo>
                    <a:cubicBezTo>
                      <a:pt x="27567" y="17704"/>
                      <a:pt x="25945" y="23606"/>
                      <a:pt x="24324" y="25573"/>
                    </a:cubicBezTo>
                    <a:cubicBezTo>
                      <a:pt x="24324" y="27540"/>
                      <a:pt x="19459" y="25573"/>
                      <a:pt x="19459" y="27540"/>
                    </a:cubicBezTo>
                    <a:cubicBezTo>
                      <a:pt x="19459" y="31475"/>
                      <a:pt x="16216" y="33442"/>
                      <a:pt x="16216" y="35409"/>
                    </a:cubicBezTo>
                    <a:cubicBezTo>
                      <a:pt x="16216" y="37377"/>
                      <a:pt x="17837" y="43278"/>
                      <a:pt x="16216" y="45245"/>
                    </a:cubicBezTo>
                    <a:cubicBezTo>
                      <a:pt x="6486" y="47213"/>
                      <a:pt x="9729" y="59016"/>
                      <a:pt x="8108" y="66885"/>
                    </a:cubicBezTo>
                    <a:cubicBezTo>
                      <a:pt x="6486" y="68852"/>
                      <a:pt x="4864" y="68852"/>
                      <a:pt x="1621" y="68852"/>
                    </a:cubicBezTo>
                    <a:cubicBezTo>
                      <a:pt x="0" y="70819"/>
                      <a:pt x="0" y="74754"/>
                      <a:pt x="3243" y="74754"/>
                    </a:cubicBezTo>
                    <a:cubicBezTo>
                      <a:pt x="8108" y="76721"/>
                      <a:pt x="12972" y="88524"/>
                      <a:pt x="14594" y="92459"/>
                    </a:cubicBezTo>
                    <a:cubicBezTo>
                      <a:pt x="16216" y="96393"/>
                      <a:pt x="17837" y="96393"/>
                      <a:pt x="21081" y="98360"/>
                    </a:cubicBezTo>
                    <a:cubicBezTo>
                      <a:pt x="22702" y="100327"/>
                      <a:pt x="21081" y="104262"/>
                      <a:pt x="22702" y="106229"/>
                    </a:cubicBezTo>
                    <a:cubicBezTo>
                      <a:pt x="25945" y="110163"/>
                      <a:pt x="29189" y="106229"/>
                      <a:pt x="32432" y="108196"/>
                    </a:cubicBezTo>
                    <a:cubicBezTo>
                      <a:pt x="34054" y="110163"/>
                      <a:pt x="37297" y="114098"/>
                      <a:pt x="40540" y="116065"/>
                    </a:cubicBezTo>
                    <a:cubicBezTo>
                      <a:pt x="43783" y="116065"/>
                      <a:pt x="50270" y="120000"/>
                      <a:pt x="53513" y="118032"/>
                    </a:cubicBezTo>
                    <a:cubicBezTo>
                      <a:pt x="56756" y="114098"/>
                      <a:pt x="58378" y="110163"/>
                      <a:pt x="63243" y="112131"/>
                    </a:cubicBezTo>
                    <a:cubicBezTo>
                      <a:pt x="68108" y="114098"/>
                      <a:pt x="72972" y="112131"/>
                      <a:pt x="76216" y="110163"/>
                    </a:cubicBezTo>
                    <a:cubicBezTo>
                      <a:pt x="79459" y="106229"/>
                      <a:pt x="82702" y="104262"/>
                      <a:pt x="87567" y="104262"/>
                    </a:cubicBezTo>
                    <a:cubicBezTo>
                      <a:pt x="89189" y="104262"/>
                      <a:pt x="95675" y="104262"/>
                      <a:pt x="95675" y="104262"/>
                    </a:cubicBezTo>
                    <a:cubicBezTo>
                      <a:pt x="103783" y="94426"/>
                      <a:pt x="111891" y="84590"/>
                      <a:pt x="120000" y="74754"/>
                    </a:cubicBezTo>
                    <a:cubicBezTo>
                      <a:pt x="118378" y="74754"/>
                      <a:pt x="115135" y="74754"/>
                      <a:pt x="113513" y="7475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69" name="Shape 2624">
                <a:extLst>
                  <a:ext uri="{FF2B5EF4-FFF2-40B4-BE49-F238E27FC236}">
                    <a16:creationId xmlns:a16="http://schemas.microsoft.com/office/drawing/2014/main" id="{4034A1B5-A369-4386-A0DE-767177922615}"/>
                  </a:ext>
                  <a:ext uri="{C183D7F6-B498-43B3-948B-1728B52AA6E4}">
                    <adec:decorative xmlns:adec="http://schemas.microsoft.com/office/drawing/2017/decorative" val="1"/>
                  </a:ext>
                </a:extLst>
              </p:cNvPr>
              <p:cNvSpPr/>
              <p:nvPr/>
            </p:nvSpPr>
            <p:spPr>
              <a:xfrm>
                <a:off x="8290322" y="4109119"/>
                <a:ext cx="301297" cy="305483"/>
              </a:xfrm>
              <a:custGeom>
                <a:avLst/>
                <a:gdLst/>
                <a:ahLst/>
                <a:cxnLst/>
                <a:rect l="0" t="0" r="0" b="0"/>
                <a:pathLst>
                  <a:path w="120000" h="120000" extrusionOk="0">
                    <a:moveTo>
                      <a:pt x="118620" y="1445"/>
                    </a:moveTo>
                    <a:cubicBezTo>
                      <a:pt x="120000" y="0"/>
                      <a:pt x="115862" y="0"/>
                      <a:pt x="114482" y="0"/>
                    </a:cubicBezTo>
                    <a:cubicBezTo>
                      <a:pt x="113103" y="1445"/>
                      <a:pt x="111724" y="2891"/>
                      <a:pt x="108965" y="4337"/>
                    </a:cubicBezTo>
                    <a:cubicBezTo>
                      <a:pt x="106206" y="4337"/>
                      <a:pt x="102068" y="4337"/>
                      <a:pt x="97931" y="4337"/>
                    </a:cubicBezTo>
                    <a:cubicBezTo>
                      <a:pt x="97931" y="5783"/>
                      <a:pt x="96551" y="5783"/>
                      <a:pt x="95172" y="5783"/>
                    </a:cubicBezTo>
                    <a:cubicBezTo>
                      <a:pt x="93793" y="5783"/>
                      <a:pt x="93793" y="4337"/>
                      <a:pt x="93793" y="4337"/>
                    </a:cubicBezTo>
                    <a:cubicBezTo>
                      <a:pt x="91034" y="5783"/>
                      <a:pt x="89655" y="8674"/>
                      <a:pt x="86896" y="8674"/>
                    </a:cubicBezTo>
                    <a:cubicBezTo>
                      <a:pt x="84137" y="8674"/>
                      <a:pt x="84137" y="7228"/>
                      <a:pt x="80000" y="7228"/>
                    </a:cubicBezTo>
                    <a:cubicBezTo>
                      <a:pt x="78620" y="8674"/>
                      <a:pt x="75862" y="11566"/>
                      <a:pt x="73103" y="10120"/>
                    </a:cubicBezTo>
                    <a:cubicBezTo>
                      <a:pt x="68965" y="8674"/>
                      <a:pt x="67586" y="7228"/>
                      <a:pt x="64827" y="2891"/>
                    </a:cubicBezTo>
                    <a:cubicBezTo>
                      <a:pt x="64827" y="4337"/>
                      <a:pt x="60689" y="7228"/>
                      <a:pt x="60689" y="8674"/>
                    </a:cubicBezTo>
                    <a:cubicBezTo>
                      <a:pt x="62068" y="11566"/>
                      <a:pt x="63448" y="14457"/>
                      <a:pt x="66206" y="17349"/>
                    </a:cubicBezTo>
                    <a:cubicBezTo>
                      <a:pt x="68965" y="20240"/>
                      <a:pt x="73103" y="21686"/>
                      <a:pt x="77241" y="23132"/>
                    </a:cubicBezTo>
                    <a:cubicBezTo>
                      <a:pt x="84137" y="26024"/>
                      <a:pt x="89655" y="28915"/>
                      <a:pt x="96551" y="28915"/>
                    </a:cubicBezTo>
                    <a:cubicBezTo>
                      <a:pt x="93793" y="31807"/>
                      <a:pt x="89655" y="36144"/>
                      <a:pt x="86896" y="39036"/>
                    </a:cubicBezTo>
                    <a:cubicBezTo>
                      <a:pt x="84137" y="41927"/>
                      <a:pt x="81379" y="44819"/>
                      <a:pt x="80000" y="47710"/>
                    </a:cubicBezTo>
                    <a:cubicBezTo>
                      <a:pt x="78620" y="47710"/>
                      <a:pt x="77241" y="50602"/>
                      <a:pt x="75862" y="50602"/>
                    </a:cubicBezTo>
                    <a:cubicBezTo>
                      <a:pt x="73103" y="52048"/>
                      <a:pt x="68965" y="49156"/>
                      <a:pt x="66206" y="50602"/>
                    </a:cubicBezTo>
                    <a:cubicBezTo>
                      <a:pt x="63448" y="50602"/>
                      <a:pt x="60689" y="53493"/>
                      <a:pt x="57931" y="54939"/>
                    </a:cubicBezTo>
                    <a:cubicBezTo>
                      <a:pt x="55172" y="56385"/>
                      <a:pt x="52413" y="57831"/>
                      <a:pt x="49655" y="56385"/>
                    </a:cubicBezTo>
                    <a:cubicBezTo>
                      <a:pt x="48275" y="56385"/>
                      <a:pt x="45517" y="54939"/>
                      <a:pt x="44137" y="56385"/>
                    </a:cubicBezTo>
                    <a:cubicBezTo>
                      <a:pt x="40000" y="59277"/>
                      <a:pt x="40000" y="62168"/>
                      <a:pt x="35862" y="60722"/>
                    </a:cubicBezTo>
                    <a:cubicBezTo>
                      <a:pt x="33103" y="59277"/>
                      <a:pt x="30344" y="59277"/>
                      <a:pt x="28965" y="59277"/>
                    </a:cubicBezTo>
                    <a:cubicBezTo>
                      <a:pt x="26206" y="57831"/>
                      <a:pt x="23448" y="54939"/>
                      <a:pt x="22068" y="53493"/>
                    </a:cubicBezTo>
                    <a:cubicBezTo>
                      <a:pt x="20689" y="53493"/>
                      <a:pt x="16551" y="54939"/>
                      <a:pt x="15172" y="53493"/>
                    </a:cubicBezTo>
                    <a:cubicBezTo>
                      <a:pt x="13793" y="52048"/>
                      <a:pt x="11034" y="49156"/>
                      <a:pt x="9655" y="49156"/>
                    </a:cubicBezTo>
                    <a:cubicBezTo>
                      <a:pt x="4137" y="50602"/>
                      <a:pt x="2758" y="52048"/>
                      <a:pt x="0" y="56385"/>
                    </a:cubicBezTo>
                    <a:cubicBezTo>
                      <a:pt x="0" y="57831"/>
                      <a:pt x="4137" y="57831"/>
                      <a:pt x="4137" y="59277"/>
                    </a:cubicBezTo>
                    <a:cubicBezTo>
                      <a:pt x="4137" y="62168"/>
                      <a:pt x="4137" y="63614"/>
                      <a:pt x="5517" y="65060"/>
                    </a:cubicBezTo>
                    <a:cubicBezTo>
                      <a:pt x="8275" y="67951"/>
                      <a:pt x="6896" y="75180"/>
                      <a:pt x="4137" y="78072"/>
                    </a:cubicBezTo>
                    <a:cubicBezTo>
                      <a:pt x="2758" y="79518"/>
                      <a:pt x="1379" y="80963"/>
                      <a:pt x="0" y="83855"/>
                    </a:cubicBezTo>
                    <a:cubicBezTo>
                      <a:pt x="0" y="88192"/>
                      <a:pt x="2758" y="85301"/>
                      <a:pt x="4137" y="86746"/>
                    </a:cubicBezTo>
                    <a:cubicBezTo>
                      <a:pt x="4137" y="86746"/>
                      <a:pt x="0" y="92530"/>
                      <a:pt x="1379" y="93975"/>
                    </a:cubicBezTo>
                    <a:cubicBezTo>
                      <a:pt x="2758" y="93975"/>
                      <a:pt x="4137" y="95421"/>
                      <a:pt x="5517" y="95421"/>
                    </a:cubicBezTo>
                    <a:cubicBezTo>
                      <a:pt x="11034" y="99759"/>
                      <a:pt x="16551" y="102650"/>
                      <a:pt x="20689" y="105542"/>
                    </a:cubicBezTo>
                    <a:cubicBezTo>
                      <a:pt x="24827" y="106987"/>
                      <a:pt x="26206" y="106987"/>
                      <a:pt x="26206" y="111325"/>
                    </a:cubicBezTo>
                    <a:cubicBezTo>
                      <a:pt x="26206" y="114216"/>
                      <a:pt x="34482" y="118554"/>
                      <a:pt x="35862" y="119999"/>
                    </a:cubicBezTo>
                    <a:cubicBezTo>
                      <a:pt x="38620" y="115662"/>
                      <a:pt x="40000" y="112771"/>
                      <a:pt x="41379" y="109879"/>
                    </a:cubicBezTo>
                    <a:cubicBezTo>
                      <a:pt x="41379" y="106987"/>
                      <a:pt x="42758" y="104096"/>
                      <a:pt x="45517" y="104096"/>
                    </a:cubicBezTo>
                    <a:cubicBezTo>
                      <a:pt x="46896" y="102650"/>
                      <a:pt x="46896" y="101204"/>
                      <a:pt x="48275" y="99759"/>
                    </a:cubicBezTo>
                    <a:cubicBezTo>
                      <a:pt x="51034" y="98313"/>
                      <a:pt x="52413" y="96867"/>
                      <a:pt x="55172" y="93975"/>
                    </a:cubicBezTo>
                    <a:cubicBezTo>
                      <a:pt x="62068" y="82409"/>
                      <a:pt x="71724" y="76626"/>
                      <a:pt x="81379" y="69397"/>
                    </a:cubicBezTo>
                    <a:cubicBezTo>
                      <a:pt x="93793" y="60722"/>
                      <a:pt x="100689" y="47710"/>
                      <a:pt x="106206" y="34698"/>
                    </a:cubicBezTo>
                    <a:cubicBezTo>
                      <a:pt x="108965" y="28915"/>
                      <a:pt x="113103" y="26024"/>
                      <a:pt x="115862" y="20240"/>
                    </a:cubicBezTo>
                    <a:cubicBezTo>
                      <a:pt x="117241" y="17349"/>
                      <a:pt x="117241" y="13012"/>
                      <a:pt x="118620" y="10120"/>
                    </a:cubicBezTo>
                    <a:cubicBezTo>
                      <a:pt x="118620" y="8674"/>
                      <a:pt x="117241" y="2891"/>
                      <a:pt x="118620" y="1445"/>
                    </a:cubicBezTo>
                    <a:cubicBezTo>
                      <a:pt x="118620" y="1445"/>
                      <a:pt x="118620" y="1445"/>
                      <a:pt x="118620" y="144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0" name="Shape 2625">
                <a:extLst>
                  <a:ext uri="{FF2B5EF4-FFF2-40B4-BE49-F238E27FC236}">
                    <a16:creationId xmlns:a16="http://schemas.microsoft.com/office/drawing/2014/main" id="{460ABF03-453F-C756-EF55-C74518D9F787}"/>
                  </a:ext>
                  <a:ext uri="{C183D7F6-B498-43B3-948B-1728B52AA6E4}">
                    <adec:decorative xmlns:adec="http://schemas.microsoft.com/office/drawing/2017/decorative" val="1"/>
                  </a:ext>
                </a:extLst>
              </p:cNvPr>
              <p:cNvSpPr/>
              <p:nvPr/>
            </p:nvSpPr>
            <p:spPr>
              <a:xfrm>
                <a:off x="8426202" y="4091592"/>
                <a:ext cx="30720" cy="40063"/>
              </a:xfrm>
              <a:custGeom>
                <a:avLst/>
                <a:gdLst/>
                <a:ahLst/>
                <a:cxnLst/>
                <a:rect l="0" t="0" r="0" b="0"/>
                <a:pathLst>
                  <a:path w="120000" h="120000" extrusionOk="0">
                    <a:moveTo>
                      <a:pt x="40000" y="21818"/>
                    </a:moveTo>
                    <a:cubicBezTo>
                      <a:pt x="26666" y="32727"/>
                      <a:pt x="13333" y="43636"/>
                      <a:pt x="13333" y="54545"/>
                    </a:cubicBezTo>
                    <a:cubicBezTo>
                      <a:pt x="0" y="54545"/>
                      <a:pt x="0" y="98181"/>
                      <a:pt x="0" y="109090"/>
                    </a:cubicBezTo>
                    <a:cubicBezTo>
                      <a:pt x="26666" y="120000"/>
                      <a:pt x="93333" y="76363"/>
                      <a:pt x="106666" y="76363"/>
                    </a:cubicBezTo>
                    <a:cubicBezTo>
                      <a:pt x="106666" y="65454"/>
                      <a:pt x="66666" y="54545"/>
                      <a:pt x="53333" y="65454"/>
                    </a:cubicBezTo>
                    <a:cubicBezTo>
                      <a:pt x="66666" y="54545"/>
                      <a:pt x="120000" y="43636"/>
                      <a:pt x="106666" y="32727"/>
                    </a:cubicBezTo>
                    <a:cubicBezTo>
                      <a:pt x="93333" y="0"/>
                      <a:pt x="66666" y="0"/>
                      <a:pt x="40000" y="2181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1" name="Shape 2626">
                <a:extLst>
                  <a:ext uri="{FF2B5EF4-FFF2-40B4-BE49-F238E27FC236}">
                    <a16:creationId xmlns:a16="http://schemas.microsoft.com/office/drawing/2014/main" id="{8F7555A0-F48D-820F-FB71-0B25C9FF536F}"/>
                  </a:ext>
                  <a:ext uri="{C183D7F6-B498-43B3-948B-1728B52AA6E4}">
                    <adec:decorative xmlns:adec="http://schemas.microsoft.com/office/drawing/2017/decorative" val="1"/>
                  </a:ext>
                </a:extLst>
              </p:cNvPr>
              <p:cNvSpPr/>
              <p:nvPr/>
            </p:nvSpPr>
            <p:spPr>
              <a:xfrm>
                <a:off x="8218248" y="4253097"/>
                <a:ext cx="89797" cy="102662"/>
              </a:xfrm>
              <a:custGeom>
                <a:avLst/>
                <a:gdLst/>
                <a:ahLst/>
                <a:cxnLst/>
                <a:rect l="0" t="0" r="0" b="0"/>
                <a:pathLst>
                  <a:path w="120000" h="120000" extrusionOk="0">
                    <a:moveTo>
                      <a:pt x="101538" y="77142"/>
                    </a:moveTo>
                    <a:cubicBezTo>
                      <a:pt x="101538" y="68571"/>
                      <a:pt x="110769" y="64285"/>
                      <a:pt x="115384" y="59999"/>
                    </a:cubicBezTo>
                    <a:cubicBezTo>
                      <a:pt x="120000" y="55714"/>
                      <a:pt x="120000" y="42857"/>
                      <a:pt x="120000" y="34285"/>
                    </a:cubicBezTo>
                    <a:cubicBezTo>
                      <a:pt x="120000" y="25714"/>
                      <a:pt x="110769" y="21428"/>
                      <a:pt x="110769" y="12857"/>
                    </a:cubicBezTo>
                    <a:cubicBezTo>
                      <a:pt x="110769" y="4285"/>
                      <a:pt x="101538" y="4285"/>
                      <a:pt x="96923" y="0"/>
                    </a:cubicBezTo>
                    <a:cubicBezTo>
                      <a:pt x="92307" y="4285"/>
                      <a:pt x="83076" y="0"/>
                      <a:pt x="73846" y="4285"/>
                    </a:cubicBezTo>
                    <a:cubicBezTo>
                      <a:pt x="69230" y="8571"/>
                      <a:pt x="60000" y="17142"/>
                      <a:pt x="55384" y="12857"/>
                    </a:cubicBezTo>
                    <a:cubicBezTo>
                      <a:pt x="46153" y="4285"/>
                      <a:pt x="32307" y="0"/>
                      <a:pt x="27692" y="8571"/>
                    </a:cubicBezTo>
                    <a:cubicBezTo>
                      <a:pt x="23076" y="17142"/>
                      <a:pt x="27692" y="29999"/>
                      <a:pt x="32307" y="34285"/>
                    </a:cubicBezTo>
                    <a:cubicBezTo>
                      <a:pt x="36923" y="42857"/>
                      <a:pt x="32307" y="42857"/>
                      <a:pt x="27692" y="51428"/>
                    </a:cubicBezTo>
                    <a:cubicBezTo>
                      <a:pt x="23076" y="59999"/>
                      <a:pt x="13846" y="64285"/>
                      <a:pt x="9230" y="68571"/>
                    </a:cubicBezTo>
                    <a:cubicBezTo>
                      <a:pt x="4615" y="77142"/>
                      <a:pt x="0" y="81428"/>
                      <a:pt x="0" y="94285"/>
                    </a:cubicBezTo>
                    <a:cubicBezTo>
                      <a:pt x="0" y="98571"/>
                      <a:pt x="4615" y="107142"/>
                      <a:pt x="0" y="115714"/>
                    </a:cubicBezTo>
                    <a:cubicBezTo>
                      <a:pt x="9230" y="119999"/>
                      <a:pt x="9230" y="115714"/>
                      <a:pt x="18461" y="111428"/>
                    </a:cubicBezTo>
                    <a:cubicBezTo>
                      <a:pt x="27692" y="107142"/>
                      <a:pt x="41538" y="107142"/>
                      <a:pt x="50769" y="107142"/>
                    </a:cubicBezTo>
                    <a:cubicBezTo>
                      <a:pt x="46153" y="94285"/>
                      <a:pt x="55384" y="89999"/>
                      <a:pt x="64615" y="85714"/>
                    </a:cubicBezTo>
                    <a:cubicBezTo>
                      <a:pt x="73846" y="81428"/>
                      <a:pt x="92307" y="72857"/>
                      <a:pt x="96923" y="85714"/>
                    </a:cubicBezTo>
                    <a:cubicBezTo>
                      <a:pt x="96923" y="81428"/>
                      <a:pt x="96923" y="77142"/>
                      <a:pt x="101538" y="77142"/>
                    </a:cubicBezTo>
                    <a:cubicBezTo>
                      <a:pt x="101538" y="68571"/>
                      <a:pt x="96923" y="77142"/>
                      <a:pt x="101538" y="7714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2" name="Shape 2627">
                <a:extLst>
                  <a:ext uri="{FF2B5EF4-FFF2-40B4-BE49-F238E27FC236}">
                    <a16:creationId xmlns:a16="http://schemas.microsoft.com/office/drawing/2014/main" id="{376A14EE-1790-B378-0DBC-137C22BA9D90}"/>
                  </a:ext>
                  <a:ext uri="{C183D7F6-B498-43B3-948B-1728B52AA6E4}">
                    <adec:decorative xmlns:adec="http://schemas.microsoft.com/office/drawing/2017/decorative" val="1"/>
                  </a:ext>
                </a:extLst>
              </p:cNvPr>
              <p:cNvSpPr/>
              <p:nvPr/>
            </p:nvSpPr>
            <p:spPr>
              <a:xfrm>
                <a:off x="8207613" y="4370783"/>
                <a:ext cx="34265" cy="36307"/>
              </a:xfrm>
              <a:custGeom>
                <a:avLst/>
                <a:gdLst/>
                <a:ahLst/>
                <a:cxnLst/>
                <a:rect l="0" t="0" r="0" b="0"/>
                <a:pathLst>
                  <a:path w="120000" h="120000" extrusionOk="0">
                    <a:moveTo>
                      <a:pt x="12000" y="72000"/>
                    </a:moveTo>
                    <a:cubicBezTo>
                      <a:pt x="24000" y="84000"/>
                      <a:pt x="24000" y="108000"/>
                      <a:pt x="36000" y="120000"/>
                    </a:cubicBezTo>
                    <a:cubicBezTo>
                      <a:pt x="60000" y="108000"/>
                      <a:pt x="84000" y="84000"/>
                      <a:pt x="108000" y="60000"/>
                    </a:cubicBezTo>
                    <a:cubicBezTo>
                      <a:pt x="120000" y="36000"/>
                      <a:pt x="60000" y="48000"/>
                      <a:pt x="96000" y="0"/>
                    </a:cubicBezTo>
                    <a:cubicBezTo>
                      <a:pt x="84000" y="0"/>
                      <a:pt x="36000" y="0"/>
                      <a:pt x="48000" y="12000"/>
                    </a:cubicBezTo>
                    <a:cubicBezTo>
                      <a:pt x="60000" y="36000"/>
                      <a:pt x="12000" y="24000"/>
                      <a:pt x="0" y="12000"/>
                    </a:cubicBezTo>
                    <a:cubicBezTo>
                      <a:pt x="0" y="36000"/>
                      <a:pt x="12000" y="48000"/>
                      <a:pt x="12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3" name="Shape 2628">
                <a:extLst>
                  <a:ext uri="{FF2B5EF4-FFF2-40B4-BE49-F238E27FC236}">
                    <a16:creationId xmlns:a16="http://schemas.microsoft.com/office/drawing/2014/main" id="{6D6D9047-63CA-6794-019C-8B8A8F55E44D}"/>
                  </a:ext>
                  <a:ext uri="{C183D7F6-B498-43B3-948B-1728B52AA6E4}">
                    <adec:decorative xmlns:adec="http://schemas.microsoft.com/office/drawing/2017/decorative" val="1"/>
                  </a:ext>
                </a:extLst>
              </p:cNvPr>
              <p:cNvSpPr/>
              <p:nvPr/>
            </p:nvSpPr>
            <p:spPr>
              <a:xfrm>
                <a:off x="8207613" y="4348248"/>
                <a:ext cx="37809" cy="33803"/>
              </a:xfrm>
              <a:custGeom>
                <a:avLst/>
                <a:gdLst/>
                <a:ahLst/>
                <a:cxnLst/>
                <a:rect l="0" t="0" r="0" b="0"/>
                <a:pathLst>
                  <a:path w="120000" h="120000" extrusionOk="0">
                    <a:moveTo>
                      <a:pt x="32727" y="13333"/>
                    </a:moveTo>
                    <a:cubicBezTo>
                      <a:pt x="10909" y="26666"/>
                      <a:pt x="0" y="66666"/>
                      <a:pt x="0" y="93333"/>
                    </a:cubicBezTo>
                    <a:cubicBezTo>
                      <a:pt x="10909" y="106666"/>
                      <a:pt x="54545" y="120000"/>
                      <a:pt x="43636" y="93333"/>
                    </a:cubicBezTo>
                    <a:cubicBezTo>
                      <a:pt x="32727" y="80000"/>
                      <a:pt x="76363" y="80000"/>
                      <a:pt x="87272" y="80000"/>
                    </a:cubicBezTo>
                    <a:cubicBezTo>
                      <a:pt x="120000" y="66666"/>
                      <a:pt x="87272" y="13333"/>
                      <a:pt x="76363" y="0"/>
                    </a:cubicBezTo>
                    <a:cubicBezTo>
                      <a:pt x="54545" y="13333"/>
                      <a:pt x="54545" y="26666"/>
                      <a:pt x="32727" y="13333"/>
                    </a:cubicBezTo>
                    <a:cubicBezTo>
                      <a:pt x="21818" y="13333"/>
                      <a:pt x="43636" y="13333"/>
                      <a:pt x="32727" y="1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4" name="Shape 2629">
                <a:extLst>
                  <a:ext uri="{FF2B5EF4-FFF2-40B4-BE49-F238E27FC236}">
                    <a16:creationId xmlns:a16="http://schemas.microsoft.com/office/drawing/2014/main" id="{896A2496-3742-8E49-EB6B-FCE98707025D}"/>
                  </a:ext>
                  <a:ext uri="{C183D7F6-B498-43B3-948B-1728B52AA6E4}">
                    <adec:decorative xmlns:adec="http://schemas.microsoft.com/office/drawing/2017/decorative" val="1"/>
                  </a:ext>
                </a:extLst>
              </p:cNvPr>
              <p:cNvSpPr/>
              <p:nvPr/>
            </p:nvSpPr>
            <p:spPr>
              <a:xfrm>
                <a:off x="8214703" y="4336980"/>
                <a:ext cx="186686" cy="214089"/>
              </a:xfrm>
              <a:custGeom>
                <a:avLst/>
                <a:gdLst/>
                <a:ahLst/>
                <a:cxnLst/>
                <a:rect l="0" t="0" r="0" b="0"/>
                <a:pathLst>
                  <a:path w="120000" h="120000" extrusionOk="0">
                    <a:moveTo>
                      <a:pt x="91111" y="26896"/>
                    </a:moveTo>
                    <a:cubicBezTo>
                      <a:pt x="77777" y="18620"/>
                      <a:pt x="64444" y="12413"/>
                      <a:pt x="51111" y="6206"/>
                    </a:cubicBezTo>
                    <a:cubicBezTo>
                      <a:pt x="48888" y="10344"/>
                      <a:pt x="42222" y="14482"/>
                      <a:pt x="37777" y="14482"/>
                    </a:cubicBezTo>
                    <a:cubicBezTo>
                      <a:pt x="37777" y="14482"/>
                      <a:pt x="46666" y="16551"/>
                      <a:pt x="46666" y="18620"/>
                    </a:cubicBezTo>
                    <a:cubicBezTo>
                      <a:pt x="44444" y="20689"/>
                      <a:pt x="40000" y="18620"/>
                      <a:pt x="37777" y="18620"/>
                    </a:cubicBezTo>
                    <a:cubicBezTo>
                      <a:pt x="33333" y="16551"/>
                      <a:pt x="33333" y="18620"/>
                      <a:pt x="28888" y="20689"/>
                    </a:cubicBezTo>
                    <a:cubicBezTo>
                      <a:pt x="28888" y="20689"/>
                      <a:pt x="24444" y="18620"/>
                      <a:pt x="24444" y="16551"/>
                    </a:cubicBezTo>
                    <a:cubicBezTo>
                      <a:pt x="22222" y="14482"/>
                      <a:pt x="24444" y="10344"/>
                      <a:pt x="26666" y="8275"/>
                    </a:cubicBezTo>
                    <a:cubicBezTo>
                      <a:pt x="28888" y="0"/>
                      <a:pt x="15555" y="4137"/>
                      <a:pt x="11111" y="6206"/>
                    </a:cubicBezTo>
                    <a:cubicBezTo>
                      <a:pt x="13333" y="8275"/>
                      <a:pt x="17777" y="14482"/>
                      <a:pt x="15555" y="16551"/>
                    </a:cubicBezTo>
                    <a:cubicBezTo>
                      <a:pt x="15555" y="18620"/>
                      <a:pt x="6666" y="24827"/>
                      <a:pt x="11111" y="24827"/>
                    </a:cubicBezTo>
                    <a:cubicBezTo>
                      <a:pt x="17777" y="26896"/>
                      <a:pt x="15555" y="28965"/>
                      <a:pt x="13333" y="33103"/>
                    </a:cubicBezTo>
                    <a:cubicBezTo>
                      <a:pt x="11111" y="33103"/>
                      <a:pt x="6666" y="35172"/>
                      <a:pt x="4444" y="37241"/>
                    </a:cubicBezTo>
                    <a:cubicBezTo>
                      <a:pt x="0" y="39310"/>
                      <a:pt x="2222" y="39310"/>
                      <a:pt x="2222" y="43448"/>
                    </a:cubicBezTo>
                    <a:cubicBezTo>
                      <a:pt x="4444" y="53793"/>
                      <a:pt x="8888" y="60000"/>
                      <a:pt x="11111" y="68275"/>
                    </a:cubicBezTo>
                    <a:cubicBezTo>
                      <a:pt x="11111" y="78620"/>
                      <a:pt x="20000" y="82758"/>
                      <a:pt x="26666" y="86896"/>
                    </a:cubicBezTo>
                    <a:cubicBezTo>
                      <a:pt x="28888" y="88965"/>
                      <a:pt x="31111" y="88965"/>
                      <a:pt x="33333" y="88965"/>
                    </a:cubicBezTo>
                    <a:cubicBezTo>
                      <a:pt x="35555" y="88965"/>
                      <a:pt x="35555" y="91034"/>
                      <a:pt x="37777" y="93103"/>
                    </a:cubicBezTo>
                    <a:cubicBezTo>
                      <a:pt x="42222" y="93103"/>
                      <a:pt x="48888" y="93103"/>
                      <a:pt x="53333" y="97241"/>
                    </a:cubicBezTo>
                    <a:cubicBezTo>
                      <a:pt x="55555" y="99310"/>
                      <a:pt x="55555" y="105517"/>
                      <a:pt x="55555" y="109655"/>
                    </a:cubicBezTo>
                    <a:cubicBezTo>
                      <a:pt x="57777" y="111724"/>
                      <a:pt x="55555" y="113793"/>
                      <a:pt x="60000" y="113793"/>
                    </a:cubicBezTo>
                    <a:cubicBezTo>
                      <a:pt x="62222" y="113793"/>
                      <a:pt x="64444" y="113793"/>
                      <a:pt x="66666" y="113793"/>
                    </a:cubicBezTo>
                    <a:cubicBezTo>
                      <a:pt x="68888" y="113793"/>
                      <a:pt x="71111" y="113793"/>
                      <a:pt x="73333" y="115862"/>
                    </a:cubicBezTo>
                    <a:cubicBezTo>
                      <a:pt x="75555" y="117931"/>
                      <a:pt x="77777" y="115862"/>
                      <a:pt x="80000" y="113793"/>
                    </a:cubicBezTo>
                    <a:cubicBezTo>
                      <a:pt x="84444" y="111724"/>
                      <a:pt x="88888" y="120000"/>
                      <a:pt x="93333" y="113793"/>
                    </a:cubicBezTo>
                    <a:cubicBezTo>
                      <a:pt x="93333" y="109655"/>
                      <a:pt x="100000" y="111724"/>
                      <a:pt x="102222" y="111724"/>
                    </a:cubicBezTo>
                    <a:cubicBezTo>
                      <a:pt x="108888" y="109655"/>
                      <a:pt x="113333" y="105517"/>
                      <a:pt x="120000" y="101379"/>
                    </a:cubicBezTo>
                    <a:cubicBezTo>
                      <a:pt x="108888" y="95172"/>
                      <a:pt x="108888" y="86896"/>
                      <a:pt x="108888" y="74482"/>
                    </a:cubicBezTo>
                    <a:cubicBezTo>
                      <a:pt x="106666" y="72413"/>
                      <a:pt x="111111" y="68275"/>
                      <a:pt x="108888" y="66206"/>
                    </a:cubicBezTo>
                    <a:cubicBezTo>
                      <a:pt x="106666" y="64137"/>
                      <a:pt x="102222" y="62068"/>
                      <a:pt x="102222" y="57931"/>
                    </a:cubicBezTo>
                    <a:cubicBezTo>
                      <a:pt x="102222" y="55862"/>
                      <a:pt x="106666" y="41379"/>
                      <a:pt x="106666" y="41379"/>
                    </a:cubicBezTo>
                    <a:cubicBezTo>
                      <a:pt x="104444" y="41379"/>
                      <a:pt x="102222" y="39310"/>
                      <a:pt x="100000" y="37241"/>
                    </a:cubicBezTo>
                    <a:cubicBezTo>
                      <a:pt x="97777" y="35172"/>
                      <a:pt x="95555" y="35172"/>
                      <a:pt x="91111" y="33103"/>
                    </a:cubicBezTo>
                    <a:cubicBezTo>
                      <a:pt x="91111" y="31034"/>
                      <a:pt x="91111" y="28965"/>
                      <a:pt x="91111" y="2689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5" name="Shape 2630">
                <a:extLst>
                  <a:ext uri="{FF2B5EF4-FFF2-40B4-BE49-F238E27FC236}">
                    <a16:creationId xmlns:a16="http://schemas.microsoft.com/office/drawing/2014/main" id="{7237E327-1235-CC3B-A9D7-B414D7E4594B}"/>
                  </a:ext>
                  <a:ext uri="{C183D7F6-B498-43B3-948B-1728B52AA6E4}">
                    <adec:decorative xmlns:adec="http://schemas.microsoft.com/office/drawing/2017/decorative" val="1"/>
                  </a:ext>
                </a:extLst>
              </p:cNvPr>
              <p:cNvSpPr/>
              <p:nvPr/>
            </p:nvSpPr>
            <p:spPr>
              <a:xfrm>
                <a:off x="7875595" y="4285649"/>
                <a:ext cx="93343" cy="113931"/>
              </a:xfrm>
              <a:custGeom>
                <a:avLst/>
                <a:gdLst/>
                <a:ahLst/>
                <a:cxnLst/>
                <a:rect l="0" t="0" r="0" b="0"/>
                <a:pathLst>
                  <a:path w="120000" h="120000" extrusionOk="0">
                    <a:moveTo>
                      <a:pt x="66666" y="112258"/>
                    </a:moveTo>
                    <a:cubicBezTo>
                      <a:pt x="66666" y="108387"/>
                      <a:pt x="57777" y="92903"/>
                      <a:pt x="66666" y="92903"/>
                    </a:cubicBezTo>
                    <a:cubicBezTo>
                      <a:pt x="66666" y="92903"/>
                      <a:pt x="75555" y="92903"/>
                      <a:pt x="75555" y="92903"/>
                    </a:cubicBezTo>
                    <a:cubicBezTo>
                      <a:pt x="80000" y="89032"/>
                      <a:pt x="80000" y="81290"/>
                      <a:pt x="84444" y="81290"/>
                    </a:cubicBezTo>
                    <a:cubicBezTo>
                      <a:pt x="88888" y="85161"/>
                      <a:pt x="93333" y="89032"/>
                      <a:pt x="93333" y="92903"/>
                    </a:cubicBezTo>
                    <a:cubicBezTo>
                      <a:pt x="97777" y="96774"/>
                      <a:pt x="97777" y="89032"/>
                      <a:pt x="106666" y="89032"/>
                    </a:cubicBezTo>
                    <a:cubicBezTo>
                      <a:pt x="106666" y="89032"/>
                      <a:pt x="115555" y="96774"/>
                      <a:pt x="115555" y="92903"/>
                    </a:cubicBezTo>
                    <a:cubicBezTo>
                      <a:pt x="115555" y="89032"/>
                      <a:pt x="115555" y="85161"/>
                      <a:pt x="115555" y="81290"/>
                    </a:cubicBezTo>
                    <a:cubicBezTo>
                      <a:pt x="120000" y="73548"/>
                      <a:pt x="120000" y="61935"/>
                      <a:pt x="115555" y="54193"/>
                    </a:cubicBezTo>
                    <a:cubicBezTo>
                      <a:pt x="111111" y="50322"/>
                      <a:pt x="111111" y="46451"/>
                      <a:pt x="111111" y="42580"/>
                    </a:cubicBezTo>
                    <a:cubicBezTo>
                      <a:pt x="111111" y="34838"/>
                      <a:pt x="120000" y="30967"/>
                      <a:pt x="115555" y="23225"/>
                    </a:cubicBezTo>
                    <a:cubicBezTo>
                      <a:pt x="111111" y="11612"/>
                      <a:pt x="93333" y="27096"/>
                      <a:pt x="93333" y="15483"/>
                    </a:cubicBezTo>
                    <a:cubicBezTo>
                      <a:pt x="93333" y="7741"/>
                      <a:pt x="97777" y="0"/>
                      <a:pt x="84444" y="0"/>
                    </a:cubicBezTo>
                    <a:cubicBezTo>
                      <a:pt x="80000" y="0"/>
                      <a:pt x="71111" y="0"/>
                      <a:pt x="62222" y="0"/>
                    </a:cubicBezTo>
                    <a:cubicBezTo>
                      <a:pt x="44444" y="0"/>
                      <a:pt x="66666" y="27096"/>
                      <a:pt x="48888" y="27096"/>
                    </a:cubicBezTo>
                    <a:cubicBezTo>
                      <a:pt x="40000" y="27096"/>
                      <a:pt x="31111" y="27096"/>
                      <a:pt x="22222" y="27096"/>
                    </a:cubicBezTo>
                    <a:cubicBezTo>
                      <a:pt x="17777" y="27096"/>
                      <a:pt x="17777" y="27096"/>
                      <a:pt x="17777" y="27096"/>
                    </a:cubicBezTo>
                    <a:cubicBezTo>
                      <a:pt x="8888" y="34838"/>
                      <a:pt x="17777" y="34838"/>
                      <a:pt x="17777" y="38709"/>
                    </a:cubicBezTo>
                    <a:cubicBezTo>
                      <a:pt x="17777" y="46451"/>
                      <a:pt x="0" y="54193"/>
                      <a:pt x="0" y="61935"/>
                    </a:cubicBezTo>
                    <a:cubicBezTo>
                      <a:pt x="4444" y="69677"/>
                      <a:pt x="13333" y="81290"/>
                      <a:pt x="17777" y="89032"/>
                    </a:cubicBezTo>
                    <a:cubicBezTo>
                      <a:pt x="26666" y="92903"/>
                      <a:pt x="31111" y="100645"/>
                      <a:pt x="40000" y="108387"/>
                    </a:cubicBezTo>
                    <a:cubicBezTo>
                      <a:pt x="44444" y="112258"/>
                      <a:pt x="48888" y="116129"/>
                      <a:pt x="48888" y="120000"/>
                    </a:cubicBezTo>
                    <a:cubicBezTo>
                      <a:pt x="53333" y="116129"/>
                      <a:pt x="62222" y="116129"/>
                      <a:pt x="66666" y="112258"/>
                    </a:cubicBezTo>
                    <a:cubicBezTo>
                      <a:pt x="66666" y="112258"/>
                      <a:pt x="62222" y="116129"/>
                      <a:pt x="66666" y="11225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6" name="Shape 2631">
                <a:extLst>
                  <a:ext uri="{FF2B5EF4-FFF2-40B4-BE49-F238E27FC236}">
                    <a16:creationId xmlns:a16="http://schemas.microsoft.com/office/drawing/2014/main" id="{D2430AC5-C8F5-7CB0-1FEA-55BA2CD2AE35}"/>
                  </a:ext>
                  <a:ext uri="{C183D7F6-B498-43B3-948B-1728B52AA6E4}">
                    <adec:decorative xmlns:adec="http://schemas.microsoft.com/office/drawing/2017/decorative" val="1"/>
                  </a:ext>
                </a:extLst>
              </p:cNvPr>
              <p:cNvSpPr/>
              <p:nvPr/>
            </p:nvSpPr>
            <p:spPr>
              <a:xfrm>
                <a:off x="7881503" y="4285649"/>
                <a:ext cx="38992" cy="26292"/>
              </a:xfrm>
              <a:custGeom>
                <a:avLst/>
                <a:gdLst/>
                <a:ahLst/>
                <a:cxnLst/>
                <a:rect l="0" t="0" r="0" b="0"/>
                <a:pathLst>
                  <a:path w="120000" h="120000" extrusionOk="0">
                    <a:moveTo>
                      <a:pt x="120000" y="119999"/>
                    </a:moveTo>
                    <a:cubicBezTo>
                      <a:pt x="120000" y="85714"/>
                      <a:pt x="120000" y="34285"/>
                      <a:pt x="120000" y="0"/>
                    </a:cubicBezTo>
                    <a:cubicBezTo>
                      <a:pt x="87272" y="0"/>
                      <a:pt x="65454" y="17142"/>
                      <a:pt x="32727" y="17142"/>
                    </a:cubicBezTo>
                    <a:cubicBezTo>
                      <a:pt x="43636" y="34285"/>
                      <a:pt x="10909" y="51428"/>
                      <a:pt x="0" y="68571"/>
                    </a:cubicBezTo>
                    <a:cubicBezTo>
                      <a:pt x="0" y="85714"/>
                      <a:pt x="21818" y="102857"/>
                      <a:pt x="21818" y="119999"/>
                    </a:cubicBezTo>
                    <a:lnTo>
                      <a:pt x="120000" y="119999"/>
                    </a:ln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7" name="Shape 2632">
                <a:extLst>
                  <a:ext uri="{FF2B5EF4-FFF2-40B4-BE49-F238E27FC236}">
                    <a16:creationId xmlns:a16="http://schemas.microsoft.com/office/drawing/2014/main" id="{D2A0B592-6D94-161A-5D32-C2E0EE190608}"/>
                  </a:ext>
                  <a:ext uri="{C183D7F6-B498-43B3-948B-1728B52AA6E4}">
                    <adec:decorative xmlns:adec="http://schemas.microsoft.com/office/drawing/2017/decorative" val="1"/>
                  </a:ext>
                </a:extLst>
              </p:cNvPr>
              <p:cNvSpPr/>
              <p:nvPr/>
            </p:nvSpPr>
            <p:spPr>
              <a:xfrm>
                <a:off x="7868505" y="4087835"/>
                <a:ext cx="127609" cy="209081"/>
              </a:xfrm>
              <a:custGeom>
                <a:avLst/>
                <a:gdLst/>
                <a:ahLst/>
                <a:cxnLst/>
                <a:rect l="0" t="0" r="0" b="0"/>
                <a:pathLst>
                  <a:path w="120000" h="120000" extrusionOk="0">
                    <a:moveTo>
                      <a:pt x="94054" y="115789"/>
                    </a:moveTo>
                    <a:cubicBezTo>
                      <a:pt x="103783" y="115789"/>
                      <a:pt x="113513" y="119999"/>
                      <a:pt x="120000" y="115789"/>
                    </a:cubicBezTo>
                    <a:cubicBezTo>
                      <a:pt x="120000" y="107368"/>
                      <a:pt x="113513" y="105263"/>
                      <a:pt x="107027" y="101052"/>
                    </a:cubicBezTo>
                    <a:cubicBezTo>
                      <a:pt x="103783" y="98947"/>
                      <a:pt x="103783" y="96842"/>
                      <a:pt x="103783" y="92631"/>
                    </a:cubicBezTo>
                    <a:cubicBezTo>
                      <a:pt x="100540" y="90526"/>
                      <a:pt x="97297" y="88421"/>
                      <a:pt x="97297" y="84210"/>
                    </a:cubicBezTo>
                    <a:cubicBezTo>
                      <a:pt x="94054" y="75789"/>
                      <a:pt x="100540" y="73684"/>
                      <a:pt x="103783" y="67368"/>
                    </a:cubicBezTo>
                    <a:cubicBezTo>
                      <a:pt x="107027" y="63157"/>
                      <a:pt x="110270" y="61052"/>
                      <a:pt x="110270" y="56842"/>
                    </a:cubicBezTo>
                    <a:cubicBezTo>
                      <a:pt x="107027" y="52631"/>
                      <a:pt x="107027" y="48421"/>
                      <a:pt x="100540" y="44210"/>
                    </a:cubicBezTo>
                    <a:cubicBezTo>
                      <a:pt x="100540" y="44210"/>
                      <a:pt x="84324" y="37894"/>
                      <a:pt x="90810" y="33684"/>
                    </a:cubicBezTo>
                    <a:cubicBezTo>
                      <a:pt x="94054" y="31578"/>
                      <a:pt x="103783" y="33684"/>
                      <a:pt x="110270" y="33684"/>
                    </a:cubicBezTo>
                    <a:cubicBezTo>
                      <a:pt x="103783" y="25263"/>
                      <a:pt x="103783" y="21052"/>
                      <a:pt x="103783" y="12631"/>
                    </a:cubicBezTo>
                    <a:cubicBezTo>
                      <a:pt x="103783" y="10526"/>
                      <a:pt x="103783" y="6315"/>
                      <a:pt x="97297" y="4210"/>
                    </a:cubicBezTo>
                    <a:cubicBezTo>
                      <a:pt x="97297" y="2105"/>
                      <a:pt x="87567" y="0"/>
                      <a:pt x="87567" y="0"/>
                    </a:cubicBezTo>
                    <a:cubicBezTo>
                      <a:pt x="87567" y="4210"/>
                      <a:pt x="107027" y="14736"/>
                      <a:pt x="90810" y="18947"/>
                    </a:cubicBezTo>
                    <a:cubicBezTo>
                      <a:pt x="81081" y="23157"/>
                      <a:pt x="77837" y="29473"/>
                      <a:pt x="74594" y="37894"/>
                    </a:cubicBezTo>
                    <a:cubicBezTo>
                      <a:pt x="71351" y="40000"/>
                      <a:pt x="71351" y="46315"/>
                      <a:pt x="68108" y="46315"/>
                    </a:cubicBezTo>
                    <a:cubicBezTo>
                      <a:pt x="61621" y="48421"/>
                      <a:pt x="61621" y="52631"/>
                      <a:pt x="58378" y="56842"/>
                    </a:cubicBezTo>
                    <a:cubicBezTo>
                      <a:pt x="55135" y="61052"/>
                      <a:pt x="51891" y="65263"/>
                      <a:pt x="48648" y="69473"/>
                    </a:cubicBezTo>
                    <a:cubicBezTo>
                      <a:pt x="42162" y="73684"/>
                      <a:pt x="38918" y="65263"/>
                      <a:pt x="35675" y="65263"/>
                    </a:cubicBezTo>
                    <a:cubicBezTo>
                      <a:pt x="19459" y="65263"/>
                      <a:pt x="9729" y="73684"/>
                      <a:pt x="6486" y="82105"/>
                    </a:cubicBezTo>
                    <a:cubicBezTo>
                      <a:pt x="6486" y="84210"/>
                      <a:pt x="0" y="86315"/>
                      <a:pt x="3243" y="88421"/>
                    </a:cubicBezTo>
                    <a:cubicBezTo>
                      <a:pt x="6486" y="90526"/>
                      <a:pt x="9729" y="92631"/>
                      <a:pt x="12972" y="94736"/>
                    </a:cubicBezTo>
                    <a:cubicBezTo>
                      <a:pt x="12972" y="96842"/>
                      <a:pt x="16216" y="92631"/>
                      <a:pt x="16216" y="94736"/>
                    </a:cubicBezTo>
                    <a:cubicBezTo>
                      <a:pt x="19459" y="96842"/>
                      <a:pt x="22702" y="98947"/>
                      <a:pt x="22702" y="101052"/>
                    </a:cubicBezTo>
                    <a:cubicBezTo>
                      <a:pt x="25945" y="105263"/>
                      <a:pt x="22702" y="111578"/>
                      <a:pt x="22702" y="115789"/>
                    </a:cubicBezTo>
                    <a:cubicBezTo>
                      <a:pt x="32432" y="113684"/>
                      <a:pt x="42162" y="113684"/>
                      <a:pt x="51891" y="113684"/>
                    </a:cubicBezTo>
                    <a:cubicBezTo>
                      <a:pt x="64864" y="113684"/>
                      <a:pt x="81081" y="115789"/>
                      <a:pt x="94054" y="11578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8" name="Shape 2633">
                <a:extLst>
                  <a:ext uri="{FF2B5EF4-FFF2-40B4-BE49-F238E27FC236}">
                    <a16:creationId xmlns:a16="http://schemas.microsoft.com/office/drawing/2014/main" id="{60D9818E-F194-AAD8-DF46-332512945136}"/>
                  </a:ext>
                  <a:ext uri="{C183D7F6-B498-43B3-948B-1728B52AA6E4}">
                    <adec:decorative xmlns:adec="http://schemas.microsoft.com/office/drawing/2017/decorative" val="1"/>
                  </a:ext>
                </a:extLst>
              </p:cNvPr>
              <p:cNvSpPr/>
              <p:nvPr/>
            </p:nvSpPr>
            <p:spPr>
              <a:xfrm>
                <a:off x="7732627" y="4097852"/>
                <a:ext cx="51988" cy="113931"/>
              </a:xfrm>
              <a:custGeom>
                <a:avLst/>
                <a:gdLst/>
                <a:ahLst/>
                <a:cxnLst/>
                <a:rect l="0" t="0" r="0" b="0"/>
                <a:pathLst>
                  <a:path w="120000" h="120000" extrusionOk="0">
                    <a:moveTo>
                      <a:pt x="88000" y="0"/>
                    </a:moveTo>
                    <a:cubicBezTo>
                      <a:pt x="72000" y="7741"/>
                      <a:pt x="80000" y="7741"/>
                      <a:pt x="72000" y="15483"/>
                    </a:cubicBezTo>
                    <a:cubicBezTo>
                      <a:pt x="64000" y="23225"/>
                      <a:pt x="48000" y="19354"/>
                      <a:pt x="32000" y="19354"/>
                    </a:cubicBezTo>
                    <a:cubicBezTo>
                      <a:pt x="32000" y="19354"/>
                      <a:pt x="16000" y="27096"/>
                      <a:pt x="8000" y="30967"/>
                    </a:cubicBezTo>
                    <a:cubicBezTo>
                      <a:pt x="0" y="34838"/>
                      <a:pt x="16000" y="42580"/>
                      <a:pt x="24000" y="50322"/>
                    </a:cubicBezTo>
                    <a:cubicBezTo>
                      <a:pt x="56000" y="69677"/>
                      <a:pt x="32000" y="96774"/>
                      <a:pt x="48000" y="120000"/>
                    </a:cubicBezTo>
                    <a:cubicBezTo>
                      <a:pt x="56000" y="120000"/>
                      <a:pt x="72000" y="120000"/>
                      <a:pt x="88000" y="116129"/>
                    </a:cubicBezTo>
                    <a:cubicBezTo>
                      <a:pt x="96000" y="116129"/>
                      <a:pt x="96000" y="112258"/>
                      <a:pt x="88000" y="104516"/>
                    </a:cubicBezTo>
                    <a:cubicBezTo>
                      <a:pt x="88000" y="92903"/>
                      <a:pt x="88000" y="81290"/>
                      <a:pt x="88000" y="69677"/>
                    </a:cubicBezTo>
                    <a:cubicBezTo>
                      <a:pt x="88000" y="54193"/>
                      <a:pt x="112000" y="46451"/>
                      <a:pt x="120000" y="34838"/>
                    </a:cubicBezTo>
                    <a:cubicBezTo>
                      <a:pt x="120000" y="23225"/>
                      <a:pt x="120000" y="19354"/>
                      <a:pt x="112000" y="11612"/>
                    </a:cubicBezTo>
                    <a:cubicBezTo>
                      <a:pt x="112000" y="11612"/>
                      <a:pt x="88000" y="0"/>
                      <a:pt x="88000" y="0"/>
                    </a:cubicBezTo>
                    <a:cubicBezTo>
                      <a:pt x="80000" y="3870"/>
                      <a:pt x="88000" y="0"/>
                      <a:pt x="88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79" name="Shape 2634">
                <a:extLst>
                  <a:ext uri="{FF2B5EF4-FFF2-40B4-BE49-F238E27FC236}">
                    <a16:creationId xmlns:a16="http://schemas.microsoft.com/office/drawing/2014/main" id="{CA6D06EA-2CB1-2D18-DC2B-4DE8A8868766}"/>
                  </a:ext>
                  <a:ext uri="{C183D7F6-B498-43B3-948B-1728B52AA6E4}">
                    <adec:decorative xmlns:adec="http://schemas.microsoft.com/office/drawing/2017/decorative" val="1"/>
                  </a:ext>
                </a:extLst>
              </p:cNvPr>
              <p:cNvSpPr/>
              <p:nvPr/>
            </p:nvSpPr>
            <p:spPr>
              <a:xfrm>
                <a:off x="7768074" y="4069055"/>
                <a:ext cx="204409" cy="187797"/>
              </a:xfrm>
              <a:custGeom>
                <a:avLst/>
                <a:gdLst/>
                <a:ahLst/>
                <a:cxnLst/>
                <a:rect l="0" t="0" r="0" b="0"/>
                <a:pathLst>
                  <a:path w="120000" h="120000" extrusionOk="0">
                    <a:moveTo>
                      <a:pt x="63050" y="98823"/>
                    </a:moveTo>
                    <a:cubicBezTo>
                      <a:pt x="65084" y="94117"/>
                      <a:pt x="71186" y="87058"/>
                      <a:pt x="75254" y="87058"/>
                    </a:cubicBezTo>
                    <a:cubicBezTo>
                      <a:pt x="77288" y="84705"/>
                      <a:pt x="81355" y="84705"/>
                      <a:pt x="81355" y="84705"/>
                    </a:cubicBezTo>
                    <a:cubicBezTo>
                      <a:pt x="83389" y="87058"/>
                      <a:pt x="85423" y="91764"/>
                      <a:pt x="87457" y="89411"/>
                    </a:cubicBezTo>
                    <a:cubicBezTo>
                      <a:pt x="91525" y="87058"/>
                      <a:pt x="93559" y="80000"/>
                      <a:pt x="95593" y="75294"/>
                    </a:cubicBezTo>
                    <a:cubicBezTo>
                      <a:pt x="95593" y="72941"/>
                      <a:pt x="97627" y="68235"/>
                      <a:pt x="97627" y="65882"/>
                    </a:cubicBezTo>
                    <a:cubicBezTo>
                      <a:pt x="99661" y="63529"/>
                      <a:pt x="101694" y="65882"/>
                      <a:pt x="103728" y="63529"/>
                    </a:cubicBezTo>
                    <a:cubicBezTo>
                      <a:pt x="103728" y="58823"/>
                      <a:pt x="107796" y="32941"/>
                      <a:pt x="113898" y="32941"/>
                    </a:cubicBezTo>
                    <a:cubicBezTo>
                      <a:pt x="117966" y="32941"/>
                      <a:pt x="120000" y="28235"/>
                      <a:pt x="120000" y="25882"/>
                    </a:cubicBezTo>
                    <a:cubicBezTo>
                      <a:pt x="120000" y="21176"/>
                      <a:pt x="115932" y="21176"/>
                      <a:pt x="115932" y="18823"/>
                    </a:cubicBezTo>
                    <a:cubicBezTo>
                      <a:pt x="115932" y="16470"/>
                      <a:pt x="113898" y="16470"/>
                      <a:pt x="113898" y="14117"/>
                    </a:cubicBezTo>
                    <a:cubicBezTo>
                      <a:pt x="111864" y="9411"/>
                      <a:pt x="111864" y="7058"/>
                      <a:pt x="109830" y="2352"/>
                    </a:cubicBezTo>
                    <a:cubicBezTo>
                      <a:pt x="107796" y="4705"/>
                      <a:pt x="101694" y="11764"/>
                      <a:pt x="97627" y="11764"/>
                    </a:cubicBezTo>
                    <a:cubicBezTo>
                      <a:pt x="91525" y="9411"/>
                      <a:pt x="87457" y="9411"/>
                      <a:pt x="81355" y="9411"/>
                    </a:cubicBezTo>
                    <a:cubicBezTo>
                      <a:pt x="75254" y="9411"/>
                      <a:pt x="71186" y="14117"/>
                      <a:pt x="65084" y="14117"/>
                    </a:cubicBezTo>
                    <a:cubicBezTo>
                      <a:pt x="61016" y="14117"/>
                      <a:pt x="56949" y="7058"/>
                      <a:pt x="52881" y="9411"/>
                    </a:cubicBezTo>
                    <a:cubicBezTo>
                      <a:pt x="44745" y="14117"/>
                      <a:pt x="42711" y="11764"/>
                      <a:pt x="38644" y="7058"/>
                    </a:cubicBezTo>
                    <a:cubicBezTo>
                      <a:pt x="36610" y="4705"/>
                      <a:pt x="30508" y="0"/>
                      <a:pt x="26440" y="2352"/>
                    </a:cubicBezTo>
                    <a:cubicBezTo>
                      <a:pt x="24406" y="2352"/>
                      <a:pt x="18305" y="4705"/>
                      <a:pt x="16271" y="7058"/>
                    </a:cubicBezTo>
                    <a:cubicBezTo>
                      <a:pt x="14237" y="9411"/>
                      <a:pt x="16271" y="11764"/>
                      <a:pt x="14237" y="14117"/>
                    </a:cubicBezTo>
                    <a:cubicBezTo>
                      <a:pt x="14237" y="16470"/>
                      <a:pt x="12203" y="21176"/>
                      <a:pt x="12203" y="23529"/>
                    </a:cubicBezTo>
                    <a:cubicBezTo>
                      <a:pt x="10169" y="28235"/>
                      <a:pt x="10169" y="32941"/>
                      <a:pt x="10169" y="37647"/>
                    </a:cubicBezTo>
                    <a:cubicBezTo>
                      <a:pt x="10169" y="44705"/>
                      <a:pt x="4067" y="49411"/>
                      <a:pt x="2033" y="56470"/>
                    </a:cubicBezTo>
                    <a:cubicBezTo>
                      <a:pt x="0" y="63529"/>
                      <a:pt x="2033" y="80000"/>
                      <a:pt x="4067" y="89411"/>
                    </a:cubicBezTo>
                    <a:cubicBezTo>
                      <a:pt x="4067" y="91764"/>
                      <a:pt x="8135" y="89411"/>
                      <a:pt x="10169" y="89411"/>
                    </a:cubicBezTo>
                    <a:cubicBezTo>
                      <a:pt x="12203" y="89411"/>
                      <a:pt x="16271" y="91764"/>
                      <a:pt x="18305" y="91764"/>
                    </a:cubicBezTo>
                    <a:cubicBezTo>
                      <a:pt x="20338" y="94117"/>
                      <a:pt x="28474" y="98823"/>
                      <a:pt x="28474" y="101176"/>
                    </a:cubicBezTo>
                    <a:cubicBezTo>
                      <a:pt x="28474" y="103529"/>
                      <a:pt x="28474" y="103529"/>
                      <a:pt x="28474" y="105882"/>
                    </a:cubicBezTo>
                    <a:cubicBezTo>
                      <a:pt x="28474" y="108235"/>
                      <a:pt x="30508" y="110588"/>
                      <a:pt x="32542" y="112941"/>
                    </a:cubicBezTo>
                    <a:cubicBezTo>
                      <a:pt x="36610" y="120000"/>
                      <a:pt x="42711" y="108235"/>
                      <a:pt x="46779" y="110588"/>
                    </a:cubicBezTo>
                    <a:cubicBezTo>
                      <a:pt x="46779" y="110588"/>
                      <a:pt x="44745" y="112941"/>
                      <a:pt x="44745" y="112941"/>
                    </a:cubicBezTo>
                    <a:cubicBezTo>
                      <a:pt x="44745" y="110588"/>
                      <a:pt x="54915" y="110588"/>
                      <a:pt x="54915" y="110588"/>
                    </a:cubicBezTo>
                    <a:cubicBezTo>
                      <a:pt x="58983" y="110588"/>
                      <a:pt x="58983" y="105882"/>
                      <a:pt x="61016" y="110588"/>
                    </a:cubicBezTo>
                    <a:cubicBezTo>
                      <a:pt x="63050" y="105882"/>
                      <a:pt x="63050" y="103529"/>
                      <a:pt x="63050" y="98823"/>
                    </a:cubicBezTo>
                    <a:cubicBezTo>
                      <a:pt x="65084" y="96470"/>
                      <a:pt x="63050" y="101176"/>
                      <a:pt x="63050" y="9882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0" name="Shape 2635">
                <a:extLst>
                  <a:ext uri="{FF2B5EF4-FFF2-40B4-BE49-F238E27FC236}">
                    <a16:creationId xmlns:a16="http://schemas.microsoft.com/office/drawing/2014/main" id="{BCEFCFAB-5D02-178F-3477-51F38159A2DD}"/>
                  </a:ext>
                  <a:ext uri="{C183D7F6-B498-43B3-948B-1728B52AA6E4}">
                    <adec:decorative xmlns:adec="http://schemas.microsoft.com/office/drawing/2017/decorative" val="1"/>
                  </a:ext>
                </a:extLst>
              </p:cNvPr>
              <p:cNvSpPr/>
              <p:nvPr/>
            </p:nvSpPr>
            <p:spPr>
              <a:xfrm>
                <a:off x="7621560" y="4046518"/>
                <a:ext cx="146513" cy="110174"/>
              </a:xfrm>
              <a:custGeom>
                <a:avLst/>
                <a:gdLst/>
                <a:ahLst/>
                <a:cxnLst/>
                <a:rect l="0" t="0" r="0" b="0"/>
                <a:pathLst>
                  <a:path w="120000" h="120000" extrusionOk="0">
                    <a:moveTo>
                      <a:pt x="100000" y="80000"/>
                    </a:moveTo>
                    <a:cubicBezTo>
                      <a:pt x="105714" y="68000"/>
                      <a:pt x="114285" y="80000"/>
                      <a:pt x="117142" y="68000"/>
                    </a:cubicBezTo>
                    <a:cubicBezTo>
                      <a:pt x="120000" y="64000"/>
                      <a:pt x="111428" y="52000"/>
                      <a:pt x="108571" y="52000"/>
                    </a:cubicBezTo>
                    <a:cubicBezTo>
                      <a:pt x="105714" y="60000"/>
                      <a:pt x="97142" y="44000"/>
                      <a:pt x="94285" y="40000"/>
                    </a:cubicBezTo>
                    <a:cubicBezTo>
                      <a:pt x="94285" y="36000"/>
                      <a:pt x="94285" y="32000"/>
                      <a:pt x="91428" y="28000"/>
                    </a:cubicBezTo>
                    <a:cubicBezTo>
                      <a:pt x="85714" y="20000"/>
                      <a:pt x="85714" y="16000"/>
                      <a:pt x="85714" y="4000"/>
                    </a:cubicBezTo>
                    <a:cubicBezTo>
                      <a:pt x="82857" y="4000"/>
                      <a:pt x="77142" y="0"/>
                      <a:pt x="74285" y="0"/>
                    </a:cubicBezTo>
                    <a:cubicBezTo>
                      <a:pt x="68571" y="4000"/>
                      <a:pt x="65714" y="8000"/>
                      <a:pt x="62857" y="8000"/>
                    </a:cubicBezTo>
                    <a:cubicBezTo>
                      <a:pt x="60000" y="12000"/>
                      <a:pt x="57142" y="16000"/>
                      <a:pt x="54285" y="16000"/>
                    </a:cubicBezTo>
                    <a:cubicBezTo>
                      <a:pt x="51428" y="24000"/>
                      <a:pt x="51428" y="16000"/>
                      <a:pt x="48571" y="20000"/>
                    </a:cubicBezTo>
                    <a:cubicBezTo>
                      <a:pt x="42857" y="24000"/>
                      <a:pt x="37142" y="44000"/>
                      <a:pt x="31428" y="40000"/>
                    </a:cubicBezTo>
                    <a:cubicBezTo>
                      <a:pt x="28571" y="40000"/>
                      <a:pt x="25714" y="32000"/>
                      <a:pt x="25714" y="40000"/>
                    </a:cubicBezTo>
                    <a:cubicBezTo>
                      <a:pt x="22857" y="44000"/>
                      <a:pt x="22857" y="52000"/>
                      <a:pt x="20000" y="56000"/>
                    </a:cubicBezTo>
                    <a:cubicBezTo>
                      <a:pt x="20000" y="60000"/>
                      <a:pt x="20000" y="64000"/>
                      <a:pt x="14285" y="64000"/>
                    </a:cubicBezTo>
                    <a:cubicBezTo>
                      <a:pt x="14285" y="64000"/>
                      <a:pt x="2857" y="68000"/>
                      <a:pt x="5714" y="72000"/>
                    </a:cubicBezTo>
                    <a:cubicBezTo>
                      <a:pt x="14285" y="80000"/>
                      <a:pt x="0" y="92000"/>
                      <a:pt x="2857" y="96000"/>
                    </a:cubicBezTo>
                    <a:cubicBezTo>
                      <a:pt x="8571" y="100000"/>
                      <a:pt x="14285" y="120000"/>
                      <a:pt x="22857" y="112000"/>
                    </a:cubicBezTo>
                    <a:cubicBezTo>
                      <a:pt x="31428" y="104000"/>
                      <a:pt x="37142" y="108000"/>
                      <a:pt x="45714" y="120000"/>
                    </a:cubicBezTo>
                    <a:cubicBezTo>
                      <a:pt x="42857" y="108000"/>
                      <a:pt x="42857" y="96000"/>
                      <a:pt x="42857" y="88000"/>
                    </a:cubicBezTo>
                    <a:cubicBezTo>
                      <a:pt x="54285" y="88000"/>
                      <a:pt x="62857" y="88000"/>
                      <a:pt x="74285" y="88000"/>
                    </a:cubicBezTo>
                    <a:cubicBezTo>
                      <a:pt x="82857" y="88000"/>
                      <a:pt x="97142" y="92000"/>
                      <a:pt x="100000" y="80000"/>
                    </a:cubicBezTo>
                    <a:cubicBezTo>
                      <a:pt x="102857" y="72000"/>
                      <a:pt x="100000" y="80000"/>
                      <a:pt x="100000"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1" name="Shape 2636">
                <a:extLst>
                  <a:ext uri="{FF2B5EF4-FFF2-40B4-BE49-F238E27FC236}">
                    <a16:creationId xmlns:a16="http://schemas.microsoft.com/office/drawing/2014/main" id="{9526FDDF-808D-E309-3650-92F82A582333}"/>
                  </a:ext>
                  <a:ext uri="{C183D7F6-B498-43B3-948B-1728B52AA6E4}">
                    <adec:decorative xmlns:adec="http://schemas.microsoft.com/office/drawing/2017/decorative" val="1"/>
                  </a:ext>
                </a:extLst>
              </p:cNvPr>
              <p:cNvSpPr/>
              <p:nvPr/>
            </p:nvSpPr>
            <p:spPr>
              <a:xfrm>
                <a:off x="7719630" y="4127898"/>
                <a:ext cx="34265" cy="87639"/>
              </a:xfrm>
              <a:custGeom>
                <a:avLst/>
                <a:gdLst/>
                <a:ahLst/>
                <a:cxnLst/>
                <a:rect l="0" t="0" r="0" b="0"/>
                <a:pathLst>
                  <a:path w="120000" h="120000" extrusionOk="0">
                    <a:moveTo>
                      <a:pt x="108000" y="50000"/>
                    </a:moveTo>
                    <a:cubicBezTo>
                      <a:pt x="108000" y="45000"/>
                      <a:pt x="108000" y="35000"/>
                      <a:pt x="96000" y="30000"/>
                    </a:cubicBezTo>
                    <a:cubicBezTo>
                      <a:pt x="84000" y="25000"/>
                      <a:pt x="48000" y="5000"/>
                      <a:pt x="60000" y="0"/>
                    </a:cubicBezTo>
                    <a:cubicBezTo>
                      <a:pt x="48000" y="0"/>
                      <a:pt x="36000" y="0"/>
                      <a:pt x="24000" y="0"/>
                    </a:cubicBezTo>
                    <a:cubicBezTo>
                      <a:pt x="0" y="0"/>
                      <a:pt x="24000" y="10000"/>
                      <a:pt x="24000" y="15000"/>
                    </a:cubicBezTo>
                    <a:cubicBezTo>
                      <a:pt x="36000" y="25000"/>
                      <a:pt x="24000" y="35000"/>
                      <a:pt x="24000" y="45000"/>
                    </a:cubicBezTo>
                    <a:cubicBezTo>
                      <a:pt x="12000" y="60000"/>
                      <a:pt x="36000" y="60000"/>
                      <a:pt x="48000" y="75000"/>
                    </a:cubicBezTo>
                    <a:cubicBezTo>
                      <a:pt x="48000" y="85000"/>
                      <a:pt x="36000" y="95000"/>
                      <a:pt x="48000" y="105000"/>
                    </a:cubicBezTo>
                    <a:cubicBezTo>
                      <a:pt x="48000" y="110000"/>
                      <a:pt x="60000" y="115000"/>
                      <a:pt x="72000" y="115000"/>
                    </a:cubicBezTo>
                    <a:cubicBezTo>
                      <a:pt x="84000" y="120000"/>
                      <a:pt x="120000" y="120000"/>
                      <a:pt x="108000" y="115000"/>
                    </a:cubicBezTo>
                    <a:cubicBezTo>
                      <a:pt x="108000" y="95000"/>
                      <a:pt x="108000" y="75000"/>
                      <a:pt x="108000" y="50000"/>
                    </a:cubicBezTo>
                    <a:cubicBezTo>
                      <a:pt x="108000" y="35000"/>
                      <a:pt x="108000" y="65000"/>
                      <a:pt x="108000" y="5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2" name="Shape 2637">
                <a:extLst>
                  <a:ext uri="{FF2B5EF4-FFF2-40B4-BE49-F238E27FC236}">
                    <a16:creationId xmlns:a16="http://schemas.microsoft.com/office/drawing/2014/main" id="{DBC71809-CB6B-DCF9-AB07-D4C876CCBE53}"/>
                  </a:ext>
                  <a:ext uri="{C183D7F6-B498-43B3-948B-1728B52AA6E4}">
                    <adec:decorative xmlns:adec="http://schemas.microsoft.com/office/drawing/2017/decorative" val="1"/>
                  </a:ext>
                </a:extLst>
              </p:cNvPr>
              <p:cNvSpPr/>
              <p:nvPr/>
            </p:nvSpPr>
            <p:spPr>
              <a:xfrm>
                <a:off x="7570752" y="4131654"/>
                <a:ext cx="109885" cy="113931"/>
              </a:xfrm>
              <a:custGeom>
                <a:avLst/>
                <a:gdLst/>
                <a:ahLst/>
                <a:cxnLst/>
                <a:rect l="0" t="0" r="0" b="0"/>
                <a:pathLst>
                  <a:path w="120000" h="120000" extrusionOk="0">
                    <a:moveTo>
                      <a:pt x="97500" y="15483"/>
                    </a:moveTo>
                    <a:cubicBezTo>
                      <a:pt x="90000" y="15483"/>
                      <a:pt x="86250" y="23225"/>
                      <a:pt x="78750" y="19354"/>
                    </a:cubicBezTo>
                    <a:cubicBezTo>
                      <a:pt x="71250" y="19354"/>
                      <a:pt x="63750" y="0"/>
                      <a:pt x="56250" y="3870"/>
                    </a:cubicBezTo>
                    <a:cubicBezTo>
                      <a:pt x="52500" y="7741"/>
                      <a:pt x="48750" y="7741"/>
                      <a:pt x="48750" y="3870"/>
                    </a:cubicBezTo>
                    <a:cubicBezTo>
                      <a:pt x="45000" y="0"/>
                      <a:pt x="41250" y="7741"/>
                      <a:pt x="37500" y="7741"/>
                    </a:cubicBezTo>
                    <a:cubicBezTo>
                      <a:pt x="30000" y="11612"/>
                      <a:pt x="26250" y="7741"/>
                      <a:pt x="22500" y="7741"/>
                    </a:cubicBezTo>
                    <a:cubicBezTo>
                      <a:pt x="18750" y="3870"/>
                      <a:pt x="18750" y="11612"/>
                      <a:pt x="15000" y="11612"/>
                    </a:cubicBezTo>
                    <a:cubicBezTo>
                      <a:pt x="11250" y="11612"/>
                      <a:pt x="7500" y="19354"/>
                      <a:pt x="11250" y="23225"/>
                    </a:cubicBezTo>
                    <a:cubicBezTo>
                      <a:pt x="11250" y="27096"/>
                      <a:pt x="18750" y="27096"/>
                      <a:pt x="18750" y="27096"/>
                    </a:cubicBezTo>
                    <a:cubicBezTo>
                      <a:pt x="18750" y="30967"/>
                      <a:pt x="11250" y="34838"/>
                      <a:pt x="11250" y="34838"/>
                    </a:cubicBezTo>
                    <a:cubicBezTo>
                      <a:pt x="11250" y="38709"/>
                      <a:pt x="18750" y="42580"/>
                      <a:pt x="18750" y="46451"/>
                    </a:cubicBezTo>
                    <a:cubicBezTo>
                      <a:pt x="18750" y="46451"/>
                      <a:pt x="11250" y="42580"/>
                      <a:pt x="11250" y="50322"/>
                    </a:cubicBezTo>
                    <a:cubicBezTo>
                      <a:pt x="11250" y="54193"/>
                      <a:pt x="15000" y="61935"/>
                      <a:pt x="7500" y="61935"/>
                    </a:cubicBezTo>
                    <a:cubicBezTo>
                      <a:pt x="11250" y="65806"/>
                      <a:pt x="11250" y="69677"/>
                      <a:pt x="7500" y="73548"/>
                    </a:cubicBezTo>
                    <a:cubicBezTo>
                      <a:pt x="7500" y="81290"/>
                      <a:pt x="0" y="81290"/>
                      <a:pt x="11250" y="89032"/>
                    </a:cubicBezTo>
                    <a:cubicBezTo>
                      <a:pt x="15000" y="89032"/>
                      <a:pt x="22500" y="92903"/>
                      <a:pt x="26250" y="100645"/>
                    </a:cubicBezTo>
                    <a:cubicBezTo>
                      <a:pt x="30000" y="104516"/>
                      <a:pt x="26250" y="112258"/>
                      <a:pt x="26250" y="120000"/>
                    </a:cubicBezTo>
                    <a:cubicBezTo>
                      <a:pt x="41250" y="116129"/>
                      <a:pt x="52500" y="108387"/>
                      <a:pt x="71250" y="108387"/>
                    </a:cubicBezTo>
                    <a:cubicBezTo>
                      <a:pt x="78750" y="104516"/>
                      <a:pt x="90000" y="108387"/>
                      <a:pt x="97500" y="108387"/>
                    </a:cubicBezTo>
                    <a:cubicBezTo>
                      <a:pt x="105000" y="108387"/>
                      <a:pt x="116250" y="112258"/>
                      <a:pt x="112500" y="100645"/>
                    </a:cubicBezTo>
                    <a:cubicBezTo>
                      <a:pt x="112500" y="92903"/>
                      <a:pt x="108750" y="89032"/>
                      <a:pt x="105000" y="81290"/>
                    </a:cubicBezTo>
                    <a:cubicBezTo>
                      <a:pt x="105000" y="73548"/>
                      <a:pt x="108750" y="65806"/>
                      <a:pt x="112500" y="58064"/>
                    </a:cubicBezTo>
                    <a:cubicBezTo>
                      <a:pt x="116250" y="42580"/>
                      <a:pt x="120000" y="15483"/>
                      <a:pt x="97500" y="1548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3" name="Shape 2638">
                <a:extLst>
                  <a:ext uri="{FF2B5EF4-FFF2-40B4-BE49-F238E27FC236}">
                    <a16:creationId xmlns:a16="http://schemas.microsoft.com/office/drawing/2014/main" id="{6CBB75B9-4913-D7FB-3D2B-EEDBF75DAE9D}"/>
                  </a:ext>
                  <a:ext uri="{C183D7F6-B498-43B3-948B-1728B52AA6E4}">
                    <adec:decorative xmlns:adec="http://schemas.microsoft.com/office/drawing/2017/decorative" val="1"/>
                  </a:ext>
                </a:extLst>
              </p:cNvPr>
              <p:cNvSpPr/>
              <p:nvPr/>
            </p:nvSpPr>
            <p:spPr>
              <a:xfrm>
                <a:off x="7664096" y="4127898"/>
                <a:ext cx="79166" cy="110174"/>
              </a:xfrm>
              <a:custGeom>
                <a:avLst/>
                <a:gdLst/>
                <a:ahLst/>
                <a:cxnLst/>
                <a:rect l="0" t="0" r="0" b="0"/>
                <a:pathLst>
                  <a:path w="120000" h="120000" extrusionOk="0">
                    <a:moveTo>
                      <a:pt x="99130" y="52000"/>
                    </a:moveTo>
                    <a:cubicBezTo>
                      <a:pt x="88695" y="44000"/>
                      <a:pt x="93913" y="32000"/>
                      <a:pt x="93913" y="24000"/>
                    </a:cubicBezTo>
                    <a:cubicBezTo>
                      <a:pt x="99130" y="16000"/>
                      <a:pt x="83478" y="8000"/>
                      <a:pt x="88695" y="0"/>
                    </a:cubicBezTo>
                    <a:cubicBezTo>
                      <a:pt x="62608" y="0"/>
                      <a:pt x="41739" y="0"/>
                      <a:pt x="15652" y="0"/>
                    </a:cubicBezTo>
                    <a:cubicBezTo>
                      <a:pt x="15652" y="12000"/>
                      <a:pt x="20869" y="28000"/>
                      <a:pt x="20869" y="44000"/>
                    </a:cubicBezTo>
                    <a:cubicBezTo>
                      <a:pt x="20869" y="60000"/>
                      <a:pt x="0" y="72000"/>
                      <a:pt x="5217" y="88000"/>
                    </a:cubicBezTo>
                    <a:cubicBezTo>
                      <a:pt x="10434" y="100000"/>
                      <a:pt x="20869" y="104000"/>
                      <a:pt x="15652" y="120000"/>
                    </a:cubicBezTo>
                    <a:cubicBezTo>
                      <a:pt x="31304" y="120000"/>
                      <a:pt x="36521" y="120000"/>
                      <a:pt x="52173" y="116000"/>
                    </a:cubicBezTo>
                    <a:cubicBezTo>
                      <a:pt x="78260" y="112000"/>
                      <a:pt x="99130" y="104000"/>
                      <a:pt x="120000" y="96000"/>
                    </a:cubicBezTo>
                    <a:cubicBezTo>
                      <a:pt x="109565" y="92000"/>
                      <a:pt x="104347" y="84000"/>
                      <a:pt x="104347" y="76000"/>
                    </a:cubicBezTo>
                    <a:cubicBezTo>
                      <a:pt x="104347" y="68000"/>
                      <a:pt x="104347" y="60000"/>
                      <a:pt x="99130" y="52000"/>
                    </a:cubicBezTo>
                    <a:cubicBezTo>
                      <a:pt x="88695" y="44000"/>
                      <a:pt x="104347" y="60000"/>
                      <a:pt x="99130" y="5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4" name="Shape 2639">
                <a:extLst>
                  <a:ext uri="{FF2B5EF4-FFF2-40B4-BE49-F238E27FC236}">
                    <a16:creationId xmlns:a16="http://schemas.microsoft.com/office/drawing/2014/main" id="{F959B75B-05FF-BEAE-8E98-69DC34BAA1CF}"/>
                  </a:ext>
                  <a:ext uri="{C183D7F6-B498-43B3-948B-1728B52AA6E4}">
                    <adec:decorative xmlns:adec="http://schemas.microsoft.com/office/drawing/2017/decorative" val="1"/>
                  </a:ext>
                </a:extLst>
              </p:cNvPr>
              <p:cNvSpPr/>
              <p:nvPr/>
            </p:nvSpPr>
            <p:spPr>
              <a:xfrm>
                <a:off x="7490407" y="4139165"/>
                <a:ext cx="51988" cy="66355"/>
              </a:xfrm>
              <a:custGeom>
                <a:avLst/>
                <a:gdLst/>
                <a:ahLst/>
                <a:cxnLst/>
                <a:rect l="0" t="0" r="0" b="0"/>
                <a:pathLst>
                  <a:path w="120000" h="120000" extrusionOk="0">
                    <a:moveTo>
                      <a:pt x="96000" y="93333"/>
                    </a:moveTo>
                    <a:cubicBezTo>
                      <a:pt x="120000" y="86666"/>
                      <a:pt x="120000" y="53333"/>
                      <a:pt x="112000" y="40000"/>
                    </a:cubicBezTo>
                    <a:cubicBezTo>
                      <a:pt x="96000" y="13333"/>
                      <a:pt x="64000" y="0"/>
                      <a:pt x="40000" y="20000"/>
                    </a:cubicBezTo>
                    <a:cubicBezTo>
                      <a:pt x="24000" y="26666"/>
                      <a:pt x="0" y="40000"/>
                      <a:pt x="8000" y="53333"/>
                    </a:cubicBezTo>
                    <a:cubicBezTo>
                      <a:pt x="16000" y="66666"/>
                      <a:pt x="16000" y="73333"/>
                      <a:pt x="32000" y="80000"/>
                    </a:cubicBezTo>
                    <a:cubicBezTo>
                      <a:pt x="40000" y="93333"/>
                      <a:pt x="40000" y="100000"/>
                      <a:pt x="56000" y="106666"/>
                    </a:cubicBezTo>
                    <a:cubicBezTo>
                      <a:pt x="64000" y="113333"/>
                      <a:pt x="72000" y="120000"/>
                      <a:pt x="80000" y="106666"/>
                    </a:cubicBezTo>
                    <a:cubicBezTo>
                      <a:pt x="80000" y="100000"/>
                      <a:pt x="88000" y="100000"/>
                      <a:pt x="96000" y="93333"/>
                    </a:cubicBezTo>
                    <a:cubicBezTo>
                      <a:pt x="112000" y="86666"/>
                      <a:pt x="88000" y="100000"/>
                      <a:pt x="96000" y="93333"/>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5" name="Shape 2640">
                <a:extLst>
                  <a:ext uri="{FF2B5EF4-FFF2-40B4-BE49-F238E27FC236}">
                    <a16:creationId xmlns:a16="http://schemas.microsoft.com/office/drawing/2014/main" id="{BC96E246-BA7A-7443-A93E-106DBF915DF7}"/>
                  </a:ext>
                  <a:ext uri="{C183D7F6-B498-43B3-948B-1728B52AA6E4}">
                    <adec:decorative xmlns:adec="http://schemas.microsoft.com/office/drawing/2017/decorative" val="1"/>
                  </a:ext>
                </a:extLst>
              </p:cNvPr>
              <p:cNvSpPr/>
              <p:nvPr/>
            </p:nvSpPr>
            <p:spPr>
              <a:xfrm>
                <a:off x="7521127" y="4167961"/>
                <a:ext cx="76801" cy="77624"/>
              </a:xfrm>
              <a:custGeom>
                <a:avLst/>
                <a:gdLst/>
                <a:ahLst/>
                <a:cxnLst/>
                <a:rect l="0" t="0" r="0" b="0"/>
                <a:pathLst>
                  <a:path w="120000" h="120000" extrusionOk="0">
                    <a:moveTo>
                      <a:pt x="114545" y="97142"/>
                    </a:moveTo>
                    <a:cubicBezTo>
                      <a:pt x="120000" y="85714"/>
                      <a:pt x="109090" y="80000"/>
                      <a:pt x="103636" y="74285"/>
                    </a:cubicBezTo>
                    <a:cubicBezTo>
                      <a:pt x="98181" y="74285"/>
                      <a:pt x="76363" y="68571"/>
                      <a:pt x="87272" y="62857"/>
                    </a:cubicBezTo>
                    <a:cubicBezTo>
                      <a:pt x="92727" y="57142"/>
                      <a:pt x="92727" y="40000"/>
                      <a:pt x="87272" y="34285"/>
                    </a:cubicBezTo>
                    <a:cubicBezTo>
                      <a:pt x="81818" y="22857"/>
                      <a:pt x="76363" y="45714"/>
                      <a:pt x="70909" y="45714"/>
                    </a:cubicBezTo>
                    <a:cubicBezTo>
                      <a:pt x="54545" y="45714"/>
                      <a:pt x="60000" y="0"/>
                      <a:pt x="49090" y="5714"/>
                    </a:cubicBezTo>
                    <a:cubicBezTo>
                      <a:pt x="43636" y="11428"/>
                      <a:pt x="32727" y="17142"/>
                      <a:pt x="27272" y="22857"/>
                    </a:cubicBezTo>
                    <a:cubicBezTo>
                      <a:pt x="21818" y="34285"/>
                      <a:pt x="10909" y="40000"/>
                      <a:pt x="0" y="51428"/>
                    </a:cubicBezTo>
                    <a:cubicBezTo>
                      <a:pt x="27272" y="68571"/>
                      <a:pt x="43636" y="85714"/>
                      <a:pt x="65454" y="102857"/>
                    </a:cubicBezTo>
                    <a:cubicBezTo>
                      <a:pt x="76363" y="114285"/>
                      <a:pt x="87272" y="120000"/>
                      <a:pt x="103636" y="120000"/>
                    </a:cubicBezTo>
                    <a:cubicBezTo>
                      <a:pt x="120000" y="120000"/>
                      <a:pt x="109090" y="108571"/>
                      <a:pt x="114545" y="97142"/>
                    </a:cubicBezTo>
                    <a:cubicBezTo>
                      <a:pt x="120000" y="85714"/>
                      <a:pt x="114545" y="108571"/>
                      <a:pt x="114545" y="9714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6" name="Shape 2641">
                <a:extLst>
                  <a:ext uri="{FF2B5EF4-FFF2-40B4-BE49-F238E27FC236}">
                    <a16:creationId xmlns:a16="http://schemas.microsoft.com/office/drawing/2014/main" id="{CE7CEBB8-AFBA-76B0-61D0-39B0F0A8434F}"/>
                  </a:ext>
                  <a:ext uri="{C183D7F6-B498-43B3-948B-1728B52AA6E4}">
                    <adec:decorative xmlns:adec="http://schemas.microsoft.com/office/drawing/2017/decorative" val="1"/>
                  </a:ext>
                </a:extLst>
              </p:cNvPr>
              <p:cNvSpPr/>
              <p:nvPr/>
            </p:nvSpPr>
            <p:spPr>
              <a:xfrm>
                <a:off x="7466775" y="4094095"/>
                <a:ext cx="120519" cy="107671"/>
              </a:xfrm>
              <a:custGeom>
                <a:avLst/>
                <a:gdLst/>
                <a:ahLst/>
                <a:cxnLst/>
                <a:rect l="0" t="0" r="0" b="0"/>
                <a:pathLst>
                  <a:path w="120000" h="120000" extrusionOk="0">
                    <a:moveTo>
                      <a:pt x="34285" y="66206"/>
                    </a:moveTo>
                    <a:cubicBezTo>
                      <a:pt x="48000" y="57931"/>
                      <a:pt x="61714" y="49655"/>
                      <a:pt x="68571" y="70344"/>
                    </a:cubicBezTo>
                    <a:cubicBezTo>
                      <a:pt x="75428" y="78620"/>
                      <a:pt x="72000" y="82758"/>
                      <a:pt x="72000" y="95172"/>
                    </a:cubicBezTo>
                    <a:cubicBezTo>
                      <a:pt x="75428" y="99310"/>
                      <a:pt x="82285" y="86896"/>
                      <a:pt x="85714" y="86896"/>
                    </a:cubicBezTo>
                    <a:cubicBezTo>
                      <a:pt x="92571" y="82758"/>
                      <a:pt x="92571" y="120000"/>
                      <a:pt x="99428" y="111724"/>
                    </a:cubicBezTo>
                    <a:cubicBezTo>
                      <a:pt x="102857" y="111724"/>
                      <a:pt x="102857" y="107586"/>
                      <a:pt x="106285" y="107586"/>
                    </a:cubicBezTo>
                    <a:cubicBezTo>
                      <a:pt x="106285" y="103448"/>
                      <a:pt x="113142" y="107586"/>
                      <a:pt x="113142" y="103448"/>
                    </a:cubicBezTo>
                    <a:cubicBezTo>
                      <a:pt x="116571" y="99310"/>
                      <a:pt x="113142" y="95172"/>
                      <a:pt x="113142" y="95172"/>
                    </a:cubicBezTo>
                    <a:cubicBezTo>
                      <a:pt x="113142" y="86896"/>
                      <a:pt x="120000" y="91034"/>
                      <a:pt x="120000" y="91034"/>
                    </a:cubicBezTo>
                    <a:cubicBezTo>
                      <a:pt x="120000" y="86896"/>
                      <a:pt x="109714" y="82758"/>
                      <a:pt x="116571" y="78620"/>
                    </a:cubicBezTo>
                    <a:cubicBezTo>
                      <a:pt x="120000" y="74482"/>
                      <a:pt x="120000" y="70344"/>
                      <a:pt x="113142" y="66206"/>
                    </a:cubicBezTo>
                    <a:cubicBezTo>
                      <a:pt x="109714" y="62068"/>
                      <a:pt x="116571" y="53793"/>
                      <a:pt x="113142" y="49655"/>
                    </a:cubicBezTo>
                    <a:cubicBezTo>
                      <a:pt x="109714" y="45517"/>
                      <a:pt x="113142" y="41379"/>
                      <a:pt x="109714" y="33103"/>
                    </a:cubicBezTo>
                    <a:cubicBezTo>
                      <a:pt x="106285" y="28965"/>
                      <a:pt x="99428" y="0"/>
                      <a:pt x="89142" y="8275"/>
                    </a:cubicBezTo>
                    <a:cubicBezTo>
                      <a:pt x="89142" y="8275"/>
                      <a:pt x="85714" y="12413"/>
                      <a:pt x="82285" y="12413"/>
                    </a:cubicBezTo>
                    <a:cubicBezTo>
                      <a:pt x="78857" y="12413"/>
                      <a:pt x="78857" y="12413"/>
                      <a:pt x="75428" y="12413"/>
                    </a:cubicBezTo>
                    <a:cubicBezTo>
                      <a:pt x="72000" y="16551"/>
                      <a:pt x="68571" y="12413"/>
                      <a:pt x="65142" y="12413"/>
                    </a:cubicBezTo>
                    <a:cubicBezTo>
                      <a:pt x="61714" y="12413"/>
                      <a:pt x="61714" y="16551"/>
                      <a:pt x="61714" y="12413"/>
                    </a:cubicBezTo>
                    <a:cubicBezTo>
                      <a:pt x="54857" y="8275"/>
                      <a:pt x="58285" y="8275"/>
                      <a:pt x="51428" y="8275"/>
                    </a:cubicBezTo>
                    <a:cubicBezTo>
                      <a:pt x="41142" y="12413"/>
                      <a:pt x="41142" y="4137"/>
                      <a:pt x="34285" y="4137"/>
                    </a:cubicBezTo>
                    <a:cubicBezTo>
                      <a:pt x="27428" y="0"/>
                      <a:pt x="20571" y="0"/>
                      <a:pt x="17142" y="4137"/>
                    </a:cubicBezTo>
                    <a:cubicBezTo>
                      <a:pt x="17142" y="8275"/>
                      <a:pt x="10285" y="12413"/>
                      <a:pt x="17142" y="16551"/>
                    </a:cubicBezTo>
                    <a:cubicBezTo>
                      <a:pt x="20571" y="20689"/>
                      <a:pt x="17142" y="24827"/>
                      <a:pt x="10285" y="24827"/>
                    </a:cubicBezTo>
                    <a:cubicBezTo>
                      <a:pt x="3428" y="24827"/>
                      <a:pt x="0" y="24827"/>
                      <a:pt x="0" y="33103"/>
                    </a:cubicBezTo>
                    <a:cubicBezTo>
                      <a:pt x="3428" y="41379"/>
                      <a:pt x="6857" y="45517"/>
                      <a:pt x="10285" y="53793"/>
                    </a:cubicBezTo>
                    <a:cubicBezTo>
                      <a:pt x="17142" y="62068"/>
                      <a:pt x="20571" y="66206"/>
                      <a:pt x="27428" y="78620"/>
                    </a:cubicBezTo>
                    <a:cubicBezTo>
                      <a:pt x="30857" y="74482"/>
                      <a:pt x="30857" y="70344"/>
                      <a:pt x="34285" y="66206"/>
                    </a:cubicBezTo>
                    <a:cubicBezTo>
                      <a:pt x="37714" y="66206"/>
                      <a:pt x="34285" y="70344"/>
                      <a:pt x="34285" y="6620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7" name="Shape 2642">
                <a:extLst>
                  <a:ext uri="{FF2B5EF4-FFF2-40B4-BE49-F238E27FC236}">
                    <a16:creationId xmlns:a16="http://schemas.microsoft.com/office/drawing/2014/main" id="{30052992-096F-8EC0-FE5C-3415FDFD85A3}"/>
                  </a:ext>
                  <a:ext uri="{C183D7F6-B498-43B3-948B-1728B52AA6E4}">
                    <adec:decorative xmlns:adec="http://schemas.microsoft.com/office/drawing/2017/decorative" val="1"/>
                  </a:ext>
                </a:extLst>
              </p:cNvPr>
              <p:cNvSpPr/>
              <p:nvPr/>
            </p:nvSpPr>
            <p:spPr>
              <a:xfrm>
                <a:off x="7434874" y="4097852"/>
                <a:ext cx="55533" cy="26292"/>
              </a:xfrm>
              <a:custGeom>
                <a:avLst/>
                <a:gdLst/>
                <a:ahLst/>
                <a:cxnLst/>
                <a:rect l="0" t="0" r="0" b="0"/>
                <a:pathLst>
                  <a:path w="120000" h="120000" extrusionOk="0">
                    <a:moveTo>
                      <a:pt x="75000" y="85714"/>
                    </a:moveTo>
                    <a:cubicBezTo>
                      <a:pt x="82500" y="85714"/>
                      <a:pt x="120000" y="85714"/>
                      <a:pt x="105000" y="51428"/>
                    </a:cubicBezTo>
                    <a:cubicBezTo>
                      <a:pt x="90000" y="34285"/>
                      <a:pt x="105000" y="17142"/>
                      <a:pt x="105000" y="0"/>
                    </a:cubicBezTo>
                    <a:cubicBezTo>
                      <a:pt x="90000" y="0"/>
                      <a:pt x="67500" y="0"/>
                      <a:pt x="52500" y="0"/>
                    </a:cubicBezTo>
                    <a:cubicBezTo>
                      <a:pt x="37500" y="0"/>
                      <a:pt x="37500" y="17142"/>
                      <a:pt x="30000" y="0"/>
                    </a:cubicBezTo>
                    <a:cubicBezTo>
                      <a:pt x="15000" y="0"/>
                      <a:pt x="15000" y="0"/>
                      <a:pt x="0" y="17142"/>
                    </a:cubicBezTo>
                    <a:cubicBezTo>
                      <a:pt x="7500" y="34285"/>
                      <a:pt x="7500" y="51428"/>
                      <a:pt x="22500" y="51428"/>
                    </a:cubicBezTo>
                    <a:cubicBezTo>
                      <a:pt x="30000" y="51428"/>
                      <a:pt x="52500" y="51428"/>
                      <a:pt x="52500" y="51428"/>
                    </a:cubicBezTo>
                    <a:cubicBezTo>
                      <a:pt x="37500" y="85714"/>
                      <a:pt x="52500" y="102857"/>
                      <a:pt x="67500" y="119999"/>
                    </a:cubicBezTo>
                    <a:cubicBezTo>
                      <a:pt x="67500" y="119999"/>
                      <a:pt x="67500" y="85714"/>
                      <a:pt x="75000" y="8571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8" name="Shape 2643">
                <a:extLst>
                  <a:ext uri="{FF2B5EF4-FFF2-40B4-BE49-F238E27FC236}">
                    <a16:creationId xmlns:a16="http://schemas.microsoft.com/office/drawing/2014/main" id="{37502B92-2098-4160-9394-BD88D6C14482}"/>
                  </a:ext>
                  <a:ext uri="{C183D7F6-B498-43B3-948B-1728B52AA6E4}">
                    <adec:decorative xmlns:adec="http://schemas.microsoft.com/office/drawing/2017/decorative" val="1"/>
                  </a:ext>
                </a:extLst>
              </p:cNvPr>
              <p:cNvSpPr/>
              <p:nvPr/>
            </p:nvSpPr>
            <p:spPr>
              <a:xfrm>
                <a:off x="7431328" y="4072810"/>
                <a:ext cx="51988" cy="15024"/>
              </a:xfrm>
              <a:custGeom>
                <a:avLst/>
                <a:gdLst/>
                <a:ahLst/>
                <a:cxnLst/>
                <a:rect l="0" t="0" r="0" b="0"/>
                <a:pathLst>
                  <a:path w="120000" h="120000" extrusionOk="0">
                    <a:moveTo>
                      <a:pt x="32000" y="120000"/>
                    </a:moveTo>
                    <a:cubicBezTo>
                      <a:pt x="48000" y="90000"/>
                      <a:pt x="56000" y="60000"/>
                      <a:pt x="72000" y="90000"/>
                    </a:cubicBezTo>
                    <a:cubicBezTo>
                      <a:pt x="80000" y="90000"/>
                      <a:pt x="112000" y="120000"/>
                      <a:pt x="120000" y="60000"/>
                    </a:cubicBezTo>
                    <a:cubicBezTo>
                      <a:pt x="120000" y="90000"/>
                      <a:pt x="72000" y="0"/>
                      <a:pt x="64000" y="30000"/>
                    </a:cubicBezTo>
                    <a:cubicBezTo>
                      <a:pt x="40000" y="60000"/>
                      <a:pt x="8000" y="0"/>
                      <a:pt x="0" y="120000"/>
                    </a:cubicBezTo>
                    <a:cubicBezTo>
                      <a:pt x="16000" y="120000"/>
                      <a:pt x="24000" y="120000"/>
                      <a:pt x="32000" y="120000"/>
                    </a:cubicBezTo>
                    <a:cubicBezTo>
                      <a:pt x="40000" y="120000"/>
                      <a:pt x="32000" y="120000"/>
                      <a:pt x="32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89" name="Shape 2644">
                <a:extLst>
                  <a:ext uri="{FF2B5EF4-FFF2-40B4-BE49-F238E27FC236}">
                    <a16:creationId xmlns:a16="http://schemas.microsoft.com/office/drawing/2014/main" id="{9AA078BA-5EAC-B00E-36B5-AA19EB4BFCCA}"/>
                  </a:ext>
                  <a:ext uri="{C183D7F6-B498-43B3-948B-1728B52AA6E4}">
                    <adec:decorative xmlns:adec="http://schemas.microsoft.com/office/drawing/2017/decorative" val="1"/>
                  </a:ext>
                </a:extLst>
              </p:cNvPr>
              <p:cNvSpPr/>
              <p:nvPr/>
            </p:nvSpPr>
            <p:spPr>
              <a:xfrm>
                <a:off x="7424239" y="3814903"/>
                <a:ext cx="207954" cy="250395"/>
              </a:xfrm>
              <a:custGeom>
                <a:avLst/>
                <a:gdLst/>
                <a:ahLst/>
                <a:cxnLst/>
                <a:rect l="0" t="0" r="0" b="0"/>
                <a:pathLst>
                  <a:path w="120000" h="120000" extrusionOk="0">
                    <a:moveTo>
                      <a:pt x="10000" y="100588"/>
                    </a:moveTo>
                    <a:cubicBezTo>
                      <a:pt x="14000" y="100588"/>
                      <a:pt x="26000" y="97058"/>
                      <a:pt x="30000" y="100588"/>
                    </a:cubicBezTo>
                    <a:cubicBezTo>
                      <a:pt x="32000" y="102352"/>
                      <a:pt x="34000" y="102352"/>
                      <a:pt x="36000" y="104117"/>
                    </a:cubicBezTo>
                    <a:cubicBezTo>
                      <a:pt x="38000" y="107647"/>
                      <a:pt x="40000" y="109411"/>
                      <a:pt x="42000" y="111176"/>
                    </a:cubicBezTo>
                    <a:cubicBezTo>
                      <a:pt x="44000" y="112941"/>
                      <a:pt x="52000" y="120000"/>
                      <a:pt x="54000" y="112941"/>
                    </a:cubicBezTo>
                    <a:cubicBezTo>
                      <a:pt x="56000" y="102352"/>
                      <a:pt x="60000" y="114705"/>
                      <a:pt x="64000" y="112941"/>
                    </a:cubicBezTo>
                    <a:cubicBezTo>
                      <a:pt x="66000" y="109411"/>
                      <a:pt x="66000" y="109411"/>
                      <a:pt x="70000" y="109411"/>
                    </a:cubicBezTo>
                    <a:cubicBezTo>
                      <a:pt x="74000" y="109411"/>
                      <a:pt x="76000" y="109411"/>
                      <a:pt x="78000" y="109411"/>
                    </a:cubicBezTo>
                    <a:cubicBezTo>
                      <a:pt x="82000" y="107647"/>
                      <a:pt x="86000" y="107647"/>
                      <a:pt x="88000" y="107647"/>
                    </a:cubicBezTo>
                    <a:cubicBezTo>
                      <a:pt x="94000" y="107647"/>
                      <a:pt x="100000" y="107647"/>
                      <a:pt x="106000" y="107647"/>
                    </a:cubicBezTo>
                    <a:cubicBezTo>
                      <a:pt x="108000" y="107647"/>
                      <a:pt x="114000" y="109411"/>
                      <a:pt x="116000" y="107647"/>
                    </a:cubicBezTo>
                    <a:cubicBezTo>
                      <a:pt x="118000" y="107647"/>
                      <a:pt x="116000" y="97058"/>
                      <a:pt x="116000" y="95294"/>
                    </a:cubicBezTo>
                    <a:cubicBezTo>
                      <a:pt x="114000" y="84705"/>
                      <a:pt x="112000" y="75882"/>
                      <a:pt x="112000" y="67058"/>
                    </a:cubicBezTo>
                    <a:cubicBezTo>
                      <a:pt x="110000" y="51176"/>
                      <a:pt x="106000" y="37058"/>
                      <a:pt x="104000" y="21176"/>
                    </a:cubicBezTo>
                    <a:cubicBezTo>
                      <a:pt x="110000" y="21176"/>
                      <a:pt x="116000" y="21176"/>
                      <a:pt x="120000" y="21176"/>
                    </a:cubicBezTo>
                    <a:cubicBezTo>
                      <a:pt x="108000" y="14117"/>
                      <a:pt x="96000" y="7058"/>
                      <a:pt x="86000" y="0"/>
                    </a:cubicBezTo>
                    <a:cubicBezTo>
                      <a:pt x="86000" y="1764"/>
                      <a:pt x="86000" y="12352"/>
                      <a:pt x="84000" y="12352"/>
                    </a:cubicBezTo>
                    <a:cubicBezTo>
                      <a:pt x="82000" y="12352"/>
                      <a:pt x="78000" y="12352"/>
                      <a:pt x="74000" y="12352"/>
                    </a:cubicBezTo>
                    <a:cubicBezTo>
                      <a:pt x="70000" y="12352"/>
                      <a:pt x="64000" y="12352"/>
                      <a:pt x="58000" y="12352"/>
                    </a:cubicBezTo>
                    <a:cubicBezTo>
                      <a:pt x="58000" y="12352"/>
                      <a:pt x="52000" y="12352"/>
                      <a:pt x="52000" y="12352"/>
                    </a:cubicBezTo>
                    <a:cubicBezTo>
                      <a:pt x="50000" y="14117"/>
                      <a:pt x="52000" y="19411"/>
                      <a:pt x="52000" y="21176"/>
                    </a:cubicBezTo>
                    <a:cubicBezTo>
                      <a:pt x="52000" y="24705"/>
                      <a:pt x="52000" y="30000"/>
                      <a:pt x="52000" y="33529"/>
                    </a:cubicBezTo>
                    <a:cubicBezTo>
                      <a:pt x="52000" y="38823"/>
                      <a:pt x="40000" y="37058"/>
                      <a:pt x="40000" y="44117"/>
                    </a:cubicBezTo>
                    <a:cubicBezTo>
                      <a:pt x="40000" y="45882"/>
                      <a:pt x="42000" y="54705"/>
                      <a:pt x="40000" y="56470"/>
                    </a:cubicBezTo>
                    <a:cubicBezTo>
                      <a:pt x="40000" y="56470"/>
                      <a:pt x="34000" y="56470"/>
                      <a:pt x="32000" y="56470"/>
                    </a:cubicBezTo>
                    <a:cubicBezTo>
                      <a:pt x="24000" y="56470"/>
                      <a:pt x="14000" y="56470"/>
                      <a:pt x="6000" y="56470"/>
                    </a:cubicBezTo>
                    <a:cubicBezTo>
                      <a:pt x="4000" y="56470"/>
                      <a:pt x="0" y="54705"/>
                      <a:pt x="2000" y="58235"/>
                    </a:cubicBezTo>
                    <a:cubicBezTo>
                      <a:pt x="4000" y="60000"/>
                      <a:pt x="6000" y="61764"/>
                      <a:pt x="8000" y="63529"/>
                    </a:cubicBezTo>
                    <a:cubicBezTo>
                      <a:pt x="10000" y="67058"/>
                      <a:pt x="8000" y="70588"/>
                      <a:pt x="6000" y="72352"/>
                    </a:cubicBezTo>
                    <a:cubicBezTo>
                      <a:pt x="6000" y="77647"/>
                      <a:pt x="12000" y="79411"/>
                      <a:pt x="12000" y="84705"/>
                    </a:cubicBezTo>
                    <a:cubicBezTo>
                      <a:pt x="14000" y="90000"/>
                      <a:pt x="8000" y="97058"/>
                      <a:pt x="6000" y="102352"/>
                    </a:cubicBezTo>
                    <a:cubicBezTo>
                      <a:pt x="8000" y="102352"/>
                      <a:pt x="8000" y="100588"/>
                      <a:pt x="10000" y="10058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0" name="Shape 2645">
                <a:extLst>
                  <a:ext uri="{FF2B5EF4-FFF2-40B4-BE49-F238E27FC236}">
                    <a16:creationId xmlns:a16="http://schemas.microsoft.com/office/drawing/2014/main" id="{F0D52DE5-9492-FDF6-CB88-8A9E28AFB9E8}"/>
                  </a:ext>
                  <a:ext uri="{C183D7F6-B498-43B3-948B-1728B52AA6E4}">
                    <adec:decorative xmlns:adec="http://schemas.microsoft.com/office/drawing/2017/decorative" val="1"/>
                  </a:ext>
                </a:extLst>
              </p:cNvPr>
              <p:cNvSpPr/>
              <p:nvPr/>
            </p:nvSpPr>
            <p:spPr>
              <a:xfrm>
                <a:off x="7424239" y="4021479"/>
                <a:ext cx="100432" cy="83884"/>
              </a:xfrm>
              <a:custGeom>
                <a:avLst/>
                <a:gdLst/>
                <a:ahLst/>
                <a:cxnLst/>
                <a:rect l="0" t="0" r="0" b="0"/>
                <a:pathLst>
                  <a:path w="120000" h="120000" extrusionOk="0">
                    <a:moveTo>
                      <a:pt x="33103" y="114782"/>
                    </a:moveTo>
                    <a:cubicBezTo>
                      <a:pt x="37241" y="114782"/>
                      <a:pt x="37241" y="109565"/>
                      <a:pt x="41379" y="109565"/>
                    </a:cubicBezTo>
                    <a:cubicBezTo>
                      <a:pt x="49655" y="109565"/>
                      <a:pt x="53793" y="109565"/>
                      <a:pt x="62068" y="109565"/>
                    </a:cubicBezTo>
                    <a:cubicBezTo>
                      <a:pt x="70344" y="109565"/>
                      <a:pt x="82758" y="104347"/>
                      <a:pt x="95172" y="109565"/>
                    </a:cubicBezTo>
                    <a:cubicBezTo>
                      <a:pt x="99310" y="114782"/>
                      <a:pt x="103448" y="120000"/>
                      <a:pt x="111724" y="114782"/>
                    </a:cubicBezTo>
                    <a:cubicBezTo>
                      <a:pt x="120000" y="114782"/>
                      <a:pt x="120000" y="109565"/>
                      <a:pt x="120000" y="99130"/>
                    </a:cubicBezTo>
                    <a:cubicBezTo>
                      <a:pt x="120000" y="88695"/>
                      <a:pt x="103448" y="83478"/>
                      <a:pt x="103448" y="73043"/>
                    </a:cubicBezTo>
                    <a:cubicBezTo>
                      <a:pt x="103448" y="73043"/>
                      <a:pt x="103448" y="52173"/>
                      <a:pt x="103448" y="52173"/>
                    </a:cubicBezTo>
                    <a:cubicBezTo>
                      <a:pt x="99310" y="52173"/>
                      <a:pt x="82758" y="26086"/>
                      <a:pt x="78620" y="20869"/>
                    </a:cubicBezTo>
                    <a:cubicBezTo>
                      <a:pt x="66206" y="5217"/>
                      <a:pt x="53793" y="0"/>
                      <a:pt x="37241" y="5217"/>
                    </a:cubicBezTo>
                    <a:cubicBezTo>
                      <a:pt x="33103" y="5217"/>
                      <a:pt x="20689" y="0"/>
                      <a:pt x="20689" y="5217"/>
                    </a:cubicBezTo>
                    <a:cubicBezTo>
                      <a:pt x="16551" y="10434"/>
                      <a:pt x="8275" y="20869"/>
                      <a:pt x="8275" y="31304"/>
                    </a:cubicBezTo>
                    <a:cubicBezTo>
                      <a:pt x="12413" y="41739"/>
                      <a:pt x="12413" y="46956"/>
                      <a:pt x="4137" y="52173"/>
                    </a:cubicBezTo>
                    <a:cubicBezTo>
                      <a:pt x="0" y="52173"/>
                      <a:pt x="12413" y="62608"/>
                      <a:pt x="8275" y="62608"/>
                    </a:cubicBezTo>
                    <a:cubicBezTo>
                      <a:pt x="16551" y="67826"/>
                      <a:pt x="8275" y="67826"/>
                      <a:pt x="8275" y="73043"/>
                    </a:cubicBezTo>
                    <a:cubicBezTo>
                      <a:pt x="8275" y="73043"/>
                      <a:pt x="12413" y="78260"/>
                      <a:pt x="16551" y="78260"/>
                    </a:cubicBezTo>
                    <a:cubicBezTo>
                      <a:pt x="16551" y="83478"/>
                      <a:pt x="33103" y="78260"/>
                      <a:pt x="37241" y="78260"/>
                    </a:cubicBezTo>
                    <a:cubicBezTo>
                      <a:pt x="41379" y="78260"/>
                      <a:pt x="41379" y="73043"/>
                      <a:pt x="41379" y="73043"/>
                    </a:cubicBezTo>
                    <a:cubicBezTo>
                      <a:pt x="45517" y="73043"/>
                      <a:pt x="70344" y="88695"/>
                      <a:pt x="70344" y="83478"/>
                    </a:cubicBezTo>
                    <a:cubicBezTo>
                      <a:pt x="66206" y="93913"/>
                      <a:pt x="49655" y="88695"/>
                      <a:pt x="45517" y="88695"/>
                    </a:cubicBezTo>
                    <a:cubicBezTo>
                      <a:pt x="37241" y="83478"/>
                      <a:pt x="33103" y="93913"/>
                      <a:pt x="24827" y="93913"/>
                    </a:cubicBezTo>
                    <a:cubicBezTo>
                      <a:pt x="12413" y="93913"/>
                      <a:pt x="4137" y="93913"/>
                      <a:pt x="12413" y="109565"/>
                    </a:cubicBezTo>
                    <a:cubicBezTo>
                      <a:pt x="12413" y="114782"/>
                      <a:pt x="16551" y="109565"/>
                      <a:pt x="20689" y="109565"/>
                    </a:cubicBezTo>
                    <a:cubicBezTo>
                      <a:pt x="24827" y="109565"/>
                      <a:pt x="28965" y="114782"/>
                      <a:pt x="33103" y="114782"/>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1" name="Shape 2646">
                <a:extLst>
                  <a:ext uri="{FF2B5EF4-FFF2-40B4-BE49-F238E27FC236}">
                    <a16:creationId xmlns:a16="http://schemas.microsoft.com/office/drawing/2014/main" id="{AD3A7762-E88D-9227-2856-A7AAC014BD0F}"/>
                  </a:ext>
                  <a:ext uri="{C183D7F6-B498-43B3-948B-1728B52AA6E4}">
                    <adec:decorative xmlns:adec="http://schemas.microsoft.com/office/drawing/2017/decorative" val="1"/>
                  </a:ext>
                </a:extLst>
              </p:cNvPr>
              <p:cNvSpPr/>
              <p:nvPr/>
            </p:nvSpPr>
            <p:spPr>
              <a:xfrm>
                <a:off x="7511675" y="3856218"/>
                <a:ext cx="290663" cy="286705"/>
              </a:xfrm>
              <a:custGeom>
                <a:avLst/>
                <a:gdLst/>
                <a:ahLst/>
                <a:cxnLst/>
                <a:rect l="0" t="0" r="0" b="0"/>
                <a:pathLst>
                  <a:path w="120000" h="120000" extrusionOk="0">
                    <a:moveTo>
                      <a:pt x="38571" y="1538"/>
                    </a:moveTo>
                    <a:cubicBezTo>
                      <a:pt x="41428" y="24615"/>
                      <a:pt x="44285" y="47692"/>
                      <a:pt x="47142" y="69230"/>
                    </a:cubicBezTo>
                    <a:cubicBezTo>
                      <a:pt x="47142" y="72307"/>
                      <a:pt x="50000" y="76923"/>
                      <a:pt x="45714" y="76923"/>
                    </a:cubicBezTo>
                    <a:cubicBezTo>
                      <a:pt x="40000" y="76923"/>
                      <a:pt x="32857" y="76923"/>
                      <a:pt x="27142" y="76923"/>
                    </a:cubicBezTo>
                    <a:cubicBezTo>
                      <a:pt x="24285" y="76923"/>
                      <a:pt x="22857" y="76923"/>
                      <a:pt x="21428" y="76923"/>
                    </a:cubicBezTo>
                    <a:cubicBezTo>
                      <a:pt x="20000" y="76923"/>
                      <a:pt x="18571" y="78461"/>
                      <a:pt x="17142" y="78461"/>
                    </a:cubicBezTo>
                    <a:cubicBezTo>
                      <a:pt x="15714" y="80000"/>
                      <a:pt x="14285" y="78461"/>
                      <a:pt x="11428" y="78461"/>
                    </a:cubicBezTo>
                    <a:cubicBezTo>
                      <a:pt x="10000" y="78461"/>
                      <a:pt x="10000" y="81538"/>
                      <a:pt x="8571" y="80000"/>
                    </a:cubicBezTo>
                    <a:cubicBezTo>
                      <a:pt x="7142" y="80000"/>
                      <a:pt x="5714" y="76923"/>
                      <a:pt x="4285" y="76923"/>
                    </a:cubicBezTo>
                    <a:cubicBezTo>
                      <a:pt x="2857" y="76923"/>
                      <a:pt x="2857" y="86153"/>
                      <a:pt x="0" y="84615"/>
                    </a:cubicBezTo>
                    <a:cubicBezTo>
                      <a:pt x="0" y="86153"/>
                      <a:pt x="0" y="89230"/>
                      <a:pt x="0" y="90769"/>
                    </a:cubicBezTo>
                    <a:cubicBezTo>
                      <a:pt x="0" y="93846"/>
                      <a:pt x="2857" y="93846"/>
                      <a:pt x="4285" y="96923"/>
                    </a:cubicBezTo>
                    <a:cubicBezTo>
                      <a:pt x="5714" y="98461"/>
                      <a:pt x="4285" y="101538"/>
                      <a:pt x="5714" y="103076"/>
                    </a:cubicBezTo>
                    <a:cubicBezTo>
                      <a:pt x="7142" y="106153"/>
                      <a:pt x="8571" y="103076"/>
                      <a:pt x="10000" y="104615"/>
                    </a:cubicBezTo>
                    <a:cubicBezTo>
                      <a:pt x="10000" y="106153"/>
                      <a:pt x="14285" y="104615"/>
                      <a:pt x="15714" y="104615"/>
                    </a:cubicBezTo>
                    <a:cubicBezTo>
                      <a:pt x="17142" y="104615"/>
                      <a:pt x="20000" y="101538"/>
                      <a:pt x="21428" y="101538"/>
                    </a:cubicBezTo>
                    <a:cubicBezTo>
                      <a:pt x="24285" y="104615"/>
                      <a:pt x="25714" y="112307"/>
                      <a:pt x="28571" y="115384"/>
                    </a:cubicBezTo>
                    <a:cubicBezTo>
                      <a:pt x="28571" y="115384"/>
                      <a:pt x="27142" y="118461"/>
                      <a:pt x="28571" y="118461"/>
                    </a:cubicBezTo>
                    <a:cubicBezTo>
                      <a:pt x="30000" y="120000"/>
                      <a:pt x="31428" y="116923"/>
                      <a:pt x="32857" y="118461"/>
                    </a:cubicBezTo>
                    <a:cubicBezTo>
                      <a:pt x="34285" y="120000"/>
                      <a:pt x="37142" y="120000"/>
                      <a:pt x="38571" y="118461"/>
                    </a:cubicBezTo>
                    <a:cubicBezTo>
                      <a:pt x="41428" y="115384"/>
                      <a:pt x="41428" y="118461"/>
                      <a:pt x="42857" y="118461"/>
                    </a:cubicBezTo>
                    <a:cubicBezTo>
                      <a:pt x="47142" y="118461"/>
                      <a:pt x="50000" y="112307"/>
                      <a:pt x="50000" y="109230"/>
                    </a:cubicBezTo>
                    <a:cubicBezTo>
                      <a:pt x="50000" y="107692"/>
                      <a:pt x="47142" y="107692"/>
                      <a:pt x="50000" y="106153"/>
                    </a:cubicBezTo>
                    <a:cubicBezTo>
                      <a:pt x="51428" y="104615"/>
                      <a:pt x="54285" y="106153"/>
                      <a:pt x="55714" y="103076"/>
                    </a:cubicBezTo>
                    <a:cubicBezTo>
                      <a:pt x="55714" y="101538"/>
                      <a:pt x="57142" y="98461"/>
                      <a:pt x="57142" y="96923"/>
                    </a:cubicBezTo>
                    <a:cubicBezTo>
                      <a:pt x="58571" y="93846"/>
                      <a:pt x="58571" y="92307"/>
                      <a:pt x="60000" y="95384"/>
                    </a:cubicBezTo>
                    <a:cubicBezTo>
                      <a:pt x="64285" y="98461"/>
                      <a:pt x="67142" y="86153"/>
                      <a:pt x="70000" y="87692"/>
                    </a:cubicBezTo>
                    <a:cubicBezTo>
                      <a:pt x="71428" y="87692"/>
                      <a:pt x="71428" y="87692"/>
                      <a:pt x="72857" y="87692"/>
                    </a:cubicBezTo>
                    <a:cubicBezTo>
                      <a:pt x="72857" y="87692"/>
                      <a:pt x="74285" y="86153"/>
                      <a:pt x="74285" y="86153"/>
                    </a:cubicBezTo>
                    <a:cubicBezTo>
                      <a:pt x="75714" y="84615"/>
                      <a:pt x="77142" y="84615"/>
                      <a:pt x="78571" y="83076"/>
                    </a:cubicBezTo>
                    <a:cubicBezTo>
                      <a:pt x="82857" y="78461"/>
                      <a:pt x="87142" y="83076"/>
                      <a:pt x="92857" y="81538"/>
                    </a:cubicBezTo>
                    <a:cubicBezTo>
                      <a:pt x="95714" y="81538"/>
                      <a:pt x="97142" y="80000"/>
                      <a:pt x="100000" y="80000"/>
                    </a:cubicBezTo>
                    <a:cubicBezTo>
                      <a:pt x="104285" y="80000"/>
                      <a:pt x="108571" y="80000"/>
                      <a:pt x="111428" y="78461"/>
                    </a:cubicBezTo>
                    <a:cubicBezTo>
                      <a:pt x="120000" y="75384"/>
                      <a:pt x="117142" y="55384"/>
                      <a:pt x="117142" y="47692"/>
                    </a:cubicBezTo>
                    <a:cubicBezTo>
                      <a:pt x="115714" y="49230"/>
                      <a:pt x="111428" y="52307"/>
                      <a:pt x="110000" y="49230"/>
                    </a:cubicBezTo>
                    <a:cubicBezTo>
                      <a:pt x="108571" y="47692"/>
                      <a:pt x="111428" y="44615"/>
                      <a:pt x="110000" y="43076"/>
                    </a:cubicBezTo>
                    <a:cubicBezTo>
                      <a:pt x="108571" y="40000"/>
                      <a:pt x="102857" y="41538"/>
                      <a:pt x="100000" y="40000"/>
                    </a:cubicBezTo>
                    <a:cubicBezTo>
                      <a:pt x="97142" y="40000"/>
                      <a:pt x="95714" y="35384"/>
                      <a:pt x="94285" y="33846"/>
                    </a:cubicBezTo>
                    <a:cubicBezTo>
                      <a:pt x="94285" y="32307"/>
                      <a:pt x="92857" y="30769"/>
                      <a:pt x="90000" y="30769"/>
                    </a:cubicBezTo>
                    <a:cubicBezTo>
                      <a:pt x="87142" y="27692"/>
                      <a:pt x="82857" y="24615"/>
                      <a:pt x="80000" y="21538"/>
                    </a:cubicBezTo>
                    <a:cubicBezTo>
                      <a:pt x="71428" y="16923"/>
                      <a:pt x="62857" y="10769"/>
                      <a:pt x="55714" y="4615"/>
                    </a:cubicBezTo>
                    <a:cubicBezTo>
                      <a:pt x="54285" y="4615"/>
                      <a:pt x="51428" y="1538"/>
                      <a:pt x="50000" y="1538"/>
                    </a:cubicBezTo>
                    <a:cubicBezTo>
                      <a:pt x="47142" y="0"/>
                      <a:pt x="42857" y="1538"/>
                      <a:pt x="38571" y="1538"/>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2" name="Shape 2647">
                <a:extLst>
                  <a:ext uri="{FF2B5EF4-FFF2-40B4-BE49-F238E27FC236}">
                    <a16:creationId xmlns:a16="http://schemas.microsoft.com/office/drawing/2014/main" id="{9B4F2DD9-0A79-3400-087C-6D594EF198AF}"/>
                  </a:ext>
                  <a:ext uri="{C183D7F6-B498-43B3-948B-1728B52AA6E4}">
                    <adec:decorative xmlns:adec="http://schemas.microsoft.com/office/drawing/2017/decorative" val="1"/>
                  </a:ext>
                </a:extLst>
              </p:cNvPr>
              <p:cNvSpPr/>
              <p:nvPr/>
            </p:nvSpPr>
            <p:spPr>
              <a:xfrm>
                <a:off x="8134356" y="3723506"/>
                <a:ext cx="191412" cy="197814"/>
              </a:xfrm>
              <a:custGeom>
                <a:avLst/>
                <a:gdLst/>
                <a:ahLst/>
                <a:cxnLst/>
                <a:rect l="0" t="0" r="0" b="0"/>
                <a:pathLst>
                  <a:path w="120000" h="120000" extrusionOk="0">
                    <a:moveTo>
                      <a:pt x="98181" y="120000"/>
                    </a:moveTo>
                    <a:cubicBezTo>
                      <a:pt x="100363" y="120000"/>
                      <a:pt x="100363" y="113333"/>
                      <a:pt x="104727" y="113333"/>
                    </a:cubicBezTo>
                    <a:cubicBezTo>
                      <a:pt x="111272" y="113333"/>
                      <a:pt x="106909" y="108888"/>
                      <a:pt x="111272" y="106666"/>
                    </a:cubicBezTo>
                    <a:cubicBezTo>
                      <a:pt x="117818" y="104444"/>
                      <a:pt x="117818" y="104444"/>
                      <a:pt x="117818" y="97777"/>
                    </a:cubicBezTo>
                    <a:cubicBezTo>
                      <a:pt x="115636" y="93333"/>
                      <a:pt x="115636" y="93333"/>
                      <a:pt x="120000" y="93333"/>
                    </a:cubicBezTo>
                    <a:cubicBezTo>
                      <a:pt x="117818" y="93333"/>
                      <a:pt x="111272" y="82222"/>
                      <a:pt x="109090" y="80000"/>
                    </a:cubicBezTo>
                    <a:cubicBezTo>
                      <a:pt x="106909" y="71111"/>
                      <a:pt x="102545" y="62222"/>
                      <a:pt x="98181" y="55555"/>
                    </a:cubicBezTo>
                    <a:cubicBezTo>
                      <a:pt x="93818" y="48888"/>
                      <a:pt x="91636" y="40000"/>
                      <a:pt x="87272" y="35555"/>
                    </a:cubicBezTo>
                    <a:cubicBezTo>
                      <a:pt x="85090" y="33333"/>
                      <a:pt x="80727" y="20000"/>
                      <a:pt x="82909" y="17777"/>
                    </a:cubicBezTo>
                    <a:cubicBezTo>
                      <a:pt x="82909" y="17777"/>
                      <a:pt x="100363" y="48888"/>
                      <a:pt x="102545" y="48888"/>
                    </a:cubicBezTo>
                    <a:cubicBezTo>
                      <a:pt x="104727" y="48888"/>
                      <a:pt x="106909" y="42222"/>
                      <a:pt x="106909" y="42222"/>
                    </a:cubicBezTo>
                    <a:cubicBezTo>
                      <a:pt x="106909" y="37777"/>
                      <a:pt x="106909" y="33333"/>
                      <a:pt x="104727" y="31111"/>
                    </a:cubicBezTo>
                    <a:cubicBezTo>
                      <a:pt x="104727" y="22222"/>
                      <a:pt x="102545" y="13333"/>
                      <a:pt x="102545" y="4444"/>
                    </a:cubicBezTo>
                    <a:cubicBezTo>
                      <a:pt x="98181" y="8888"/>
                      <a:pt x="87272" y="8888"/>
                      <a:pt x="82909" y="4444"/>
                    </a:cubicBezTo>
                    <a:cubicBezTo>
                      <a:pt x="74181" y="0"/>
                      <a:pt x="63272" y="2222"/>
                      <a:pt x="54545" y="6666"/>
                    </a:cubicBezTo>
                    <a:cubicBezTo>
                      <a:pt x="48000" y="11111"/>
                      <a:pt x="41454" y="8888"/>
                      <a:pt x="34909" y="6666"/>
                    </a:cubicBezTo>
                    <a:cubicBezTo>
                      <a:pt x="26181" y="4444"/>
                      <a:pt x="17454" y="4444"/>
                      <a:pt x="8727" y="2222"/>
                    </a:cubicBezTo>
                    <a:cubicBezTo>
                      <a:pt x="8727" y="2222"/>
                      <a:pt x="6545" y="0"/>
                      <a:pt x="6545" y="0"/>
                    </a:cubicBezTo>
                    <a:cubicBezTo>
                      <a:pt x="4363" y="2222"/>
                      <a:pt x="4363" y="4444"/>
                      <a:pt x="2181" y="6666"/>
                    </a:cubicBezTo>
                    <a:cubicBezTo>
                      <a:pt x="0" y="8888"/>
                      <a:pt x="6545" y="11111"/>
                      <a:pt x="4363" y="15555"/>
                    </a:cubicBezTo>
                    <a:cubicBezTo>
                      <a:pt x="2181" y="17777"/>
                      <a:pt x="2181" y="20000"/>
                      <a:pt x="2181" y="24444"/>
                    </a:cubicBezTo>
                    <a:cubicBezTo>
                      <a:pt x="4363" y="24444"/>
                      <a:pt x="4363" y="26666"/>
                      <a:pt x="4363" y="28888"/>
                    </a:cubicBezTo>
                    <a:cubicBezTo>
                      <a:pt x="4363" y="37777"/>
                      <a:pt x="4363" y="46666"/>
                      <a:pt x="4363" y="55555"/>
                    </a:cubicBezTo>
                    <a:cubicBezTo>
                      <a:pt x="4363" y="62222"/>
                      <a:pt x="4363" y="115555"/>
                      <a:pt x="4363" y="115555"/>
                    </a:cubicBezTo>
                    <a:cubicBezTo>
                      <a:pt x="28363" y="115555"/>
                      <a:pt x="50181" y="115555"/>
                      <a:pt x="74181" y="115555"/>
                    </a:cubicBezTo>
                    <a:cubicBezTo>
                      <a:pt x="78545" y="115555"/>
                      <a:pt x="82909" y="115555"/>
                      <a:pt x="87272" y="115555"/>
                    </a:cubicBezTo>
                    <a:cubicBezTo>
                      <a:pt x="91636" y="115555"/>
                      <a:pt x="93818" y="120000"/>
                      <a:pt x="98181"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3" name="Shape 2648">
                <a:extLst>
                  <a:ext uri="{FF2B5EF4-FFF2-40B4-BE49-F238E27FC236}">
                    <a16:creationId xmlns:a16="http://schemas.microsoft.com/office/drawing/2014/main" id="{07F36C45-3A41-8BEC-7A95-64EBC5D6237B}"/>
                  </a:ext>
                  <a:ext uri="{C183D7F6-B498-43B3-948B-1728B52AA6E4}">
                    <adec:decorative xmlns:adec="http://schemas.microsoft.com/office/drawing/2017/decorative" val="1"/>
                  </a:ext>
                </a:extLst>
              </p:cNvPr>
              <p:cNvSpPr/>
              <p:nvPr/>
            </p:nvSpPr>
            <p:spPr>
              <a:xfrm>
                <a:off x="7850781" y="3609576"/>
                <a:ext cx="69713" cy="142726"/>
              </a:xfrm>
              <a:custGeom>
                <a:avLst/>
                <a:gdLst/>
                <a:ahLst/>
                <a:cxnLst/>
                <a:rect l="0" t="0" r="0" b="0"/>
                <a:pathLst>
                  <a:path w="120000" h="120000" extrusionOk="0">
                    <a:moveTo>
                      <a:pt x="84000" y="104615"/>
                    </a:moveTo>
                    <a:cubicBezTo>
                      <a:pt x="72000" y="98461"/>
                      <a:pt x="96000" y="92307"/>
                      <a:pt x="102000" y="92307"/>
                    </a:cubicBezTo>
                    <a:cubicBezTo>
                      <a:pt x="114000" y="89230"/>
                      <a:pt x="120000" y="86153"/>
                      <a:pt x="120000" y="83076"/>
                    </a:cubicBezTo>
                    <a:cubicBezTo>
                      <a:pt x="120000" y="80000"/>
                      <a:pt x="120000" y="76923"/>
                      <a:pt x="120000" y="73846"/>
                    </a:cubicBezTo>
                    <a:cubicBezTo>
                      <a:pt x="120000" y="70769"/>
                      <a:pt x="114000" y="70769"/>
                      <a:pt x="114000" y="70769"/>
                    </a:cubicBezTo>
                    <a:cubicBezTo>
                      <a:pt x="108000" y="67692"/>
                      <a:pt x="108000" y="64615"/>
                      <a:pt x="102000" y="61538"/>
                    </a:cubicBezTo>
                    <a:cubicBezTo>
                      <a:pt x="96000" y="61538"/>
                      <a:pt x="90000" y="64615"/>
                      <a:pt x="84000" y="61538"/>
                    </a:cubicBezTo>
                    <a:cubicBezTo>
                      <a:pt x="66000" y="55384"/>
                      <a:pt x="84000" y="52307"/>
                      <a:pt x="96000" y="49230"/>
                    </a:cubicBezTo>
                    <a:cubicBezTo>
                      <a:pt x="108000" y="46153"/>
                      <a:pt x="114000" y="36923"/>
                      <a:pt x="102000" y="30769"/>
                    </a:cubicBezTo>
                    <a:cubicBezTo>
                      <a:pt x="102000" y="27692"/>
                      <a:pt x="84000" y="21538"/>
                      <a:pt x="90000" y="18461"/>
                    </a:cubicBezTo>
                    <a:cubicBezTo>
                      <a:pt x="96000" y="15384"/>
                      <a:pt x="102000" y="15384"/>
                      <a:pt x="108000" y="12307"/>
                    </a:cubicBezTo>
                    <a:cubicBezTo>
                      <a:pt x="108000" y="12307"/>
                      <a:pt x="108000" y="3076"/>
                      <a:pt x="108000" y="3076"/>
                    </a:cubicBezTo>
                    <a:cubicBezTo>
                      <a:pt x="102000" y="3076"/>
                      <a:pt x="96000" y="12307"/>
                      <a:pt x="90000" y="9230"/>
                    </a:cubicBezTo>
                    <a:cubicBezTo>
                      <a:pt x="90000" y="9230"/>
                      <a:pt x="84000" y="6153"/>
                      <a:pt x="84000" y="6153"/>
                    </a:cubicBezTo>
                    <a:cubicBezTo>
                      <a:pt x="78000" y="3076"/>
                      <a:pt x="72000" y="0"/>
                      <a:pt x="66000" y="0"/>
                    </a:cubicBezTo>
                    <a:cubicBezTo>
                      <a:pt x="54000" y="3076"/>
                      <a:pt x="36000" y="6153"/>
                      <a:pt x="30000" y="12307"/>
                    </a:cubicBezTo>
                    <a:cubicBezTo>
                      <a:pt x="18000" y="24615"/>
                      <a:pt x="30000" y="43076"/>
                      <a:pt x="12000" y="52307"/>
                    </a:cubicBezTo>
                    <a:cubicBezTo>
                      <a:pt x="0" y="58461"/>
                      <a:pt x="0" y="58461"/>
                      <a:pt x="6000" y="64615"/>
                    </a:cubicBezTo>
                    <a:cubicBezTo>
                      <a:pt x="6000" y="70769"/>
                      <a:pt x="24000" y="73846"/>
                      <a:pt x="24000" y="80000"/>
                    </a:cubicBezTo>
                    <a:cubicBezTo>
                      <a:pt x="30000" y="86153"/>
                      <a:pt x="48000" y="89230"/>
                      <a:pt x="48000" y="92307"/>
                    </a:cubicBezTo>
                    <a:cubicBezTo>
                      <a:pt x="54000" y="101538"/>
                      <a:pt x="60000" y="113846"/>
                      <a:pt x="60000" y="120000"/>
                    </a:cubicBezTo>
                    <a:cubicBezTo>
                      <a:pt x="72000" y="120000"/>
                      <a:pt x="96000" y="113846"/>
                      <a:pt x="84000" y="104615"/>
                    </a:cubicBezTo>
                    <a:cubicBezTo>
                      <a:pt x="78000" y="101538"/>
                      <a:pt x="90000" y="107692"/>
                      <a:pt x="84000" y="104615"/>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4" name="Shape 2649">
                <a:extLst>
                  <a:ext uri="{FF2B5EF4-FFF2-40B4-BE49-F238E27FC236}">
                    <a16:creationId xmlns:a16="http://schemas.microsoft.com/office/drawing/2014/main" id="{A92505F6-F3D4-A10E-DAEE-4822444C1974}"/>
                  </a:ext>
                  <a:ext uri="{C183D7F6-B498-43B3-948B-1728B52AA6E4}">
                    <adec:decorative xmlns:adec="http://schemas.microsoft.com/office/drawing/2017/decorative" val="1"/>
                  </a:ext>
                </a:extLst>
              </p:cNvPr>
              <p:cNvSpPr/>
              <p:nvPr/>
            </p:nvSpPr>
            <p:spPr>
              <a:xfrm>
                <a:off x="7881503" y="3693459"/>
                <a:ext cx="263489" cy="269177"/>
              </a:xfrm>
              <a:custGeom>
                <a:avLst/>
                <a:gdLst/>
                <a:ahLst/>
                <a:cxnLst/>
                <a:rect l="0" t="0" r="0" b="0"/>
                <a:pathLst>
                  <a:path w="120000" h="120000" extrusionOk="0">
                    <a:moveTo>
                      <a:pt x="33157" y="90410"/>
                    </a:moveTo>
                    <a:cubicBezTo>
                      <a:pt x="33157" y="92054"/>
                      <a:pt x="37894" y="95342"/>
                      <a:pt x="39473" y="93698"/>
                    </a:cubicBezTo>
                    <a:cubicBezTo>
                      <a:pt x="41052" y="92054"/>
                      <a:pt x="42631" y="92054"/>
                      <a:pt x="44210" y="90410"/>
                    </a:cubicBezTo>
                    <a:cubicBezTo>
                      <a:pt x="45789" y="90410"/>
                      <a:pt x="50526" y="87123"/>
                      <a:pt x="52105" y="87123"/>
                    </a:cubicBezTo>
                    <a:cubicBezTo>
                      <a:pt x="58421" y="90410"/>
                      <a:pt x="63157" y="93698"/>
                      <a:pt x="69473" y="96986"/>
                    </a:cubicBezTo>
                    <a:cubicBezTo>
                      <a:pt x="83684" y="105205"/>
                      <a:pt x="96315" y="113424"/>
                      <a:pt x="110526" y="119999"/>
                    </a:cubicBezTo>
                    <a:cubicBezTo>
                      <a:pt x="110526" y="116712"/>
                      <a:pt x="108947" y="116712"/>
                      <a:pt x="112105" y="116712"/>
                    </a:cubicBezTo>
                    <a:cubicBezTo>
                      <a:pt x="112105" y="116712"/>
                      <a:pt x="118421" y="116712"/>
                      <a:pt x="118421" y="116712"/>
                    </a:cubicBezTo>
                    <a:cubicBezTo>
                      <a:pt x="118421" y="113424"/>
                      <a:pt x="118421" y="111780"/>
                      <a:pt x="118421" y="108493"/>
                    </a:cubicBezTo>
                    <a:cubicBezTo>
                      <a:pt x="118421" y="96986"/>
                      <a:pt x="118421" y="85479"/>
                      <a:pt x="118421" y="72328"/>
                    </a:cubicBezTo>
                    <a:cubicBezTo>
                      <a:pt x="118421" y="60821"/>
                      <a:pt x="118421" y="49315"/>
                      <a:pt x="118421" y="39452"/>
                    </a:cubicBezTo>
                    <a:cubicBezTo>
                      <a:pt x="118421" y="36164"/>
                      <a:pt x="118421" y="34520"/>
                      <a:pt x="118421" y="32876"/>
                    </a:cubicBezTo>
                    <a:cubicBezTo>
                      <a:pt x="116842" y="31232"/>
                      <a:pt x="116842" y="29589"/>
                      <a:pt x="116842" y="27945"/>
                    </a:cubicBezTo>
                    <a:cubicBezTo>
                      <a:pt x="116842" y="26301"/>
                      <a:pt x="120000" y="24657"/>
                      <a:pt x="120000" y="23013"/>
                    </a:cubicBezTo>
                    <a:cubicBezTo>
                      <a:pt x="120000" y="21369"/>
                      <a:pt x="116842" y="19726"/>
                      <a:pt x="116842" y="18082"/>
                    </a:cubicBezTo>
                    <a:cubicBezTo>
                      <a:pt x="116842" y="16438"/>
                      <a:pt x="118421" y="14794"/>
                      <a:pt x="120000" y="13150"/>
                    </a:cubicBezTo>
                    <a:cubicBezTo>
                      <a:pt x="115263" y="9863"/>
                      <a:pt x="110526" y="11506"/>
                      <a:pt x="105789" y="8219"/>
                    </a:cubicBezTo>
                    <a:cubicBezTo>
                      <a:pt x="102631" y="6575"/>
                      <a:pt x="101052" y="3287"/>
                      <a:pt x="96315" y="3287"/>
                    </a:cubicBezTo>
                    <a:cubicBezTo>
                      <a:pt x="90000" y="3287"/>
                      <a:pt x="83684" y="4931"/>
                      <a:pt x="80526" y="9863"/>
                    </a:cubicBezTo>
                    <a:cubicBezTo>
                      <a:pt x="78947" y="11506"/>
                      <a:pt x="78947" y="13150"/>
                      <a:pt x="80526" y="14794"/>
                    </a:cubicBezTo>
                    <a:cubicBezTo>
                      <a:pt x="82105" y="18082"/>
                      <a:pt x="80526" y="19726"/>
                      <a:pt x="78947" y="23013"/>
                    </a:cubicBezTo>
                    <a:cubicBezTo>
                      <a:pt x="75789" y="27945"/>
                      <a:pt x="69473" y="24657"/>
                      <a:pt x="64736" y="21369"/>
                    </a:cubicBezTo>
                    <a:cubicBezTo>
                      <a:pt x="61578" y="21369"/>
                      <a:pt x="60000" y="19726"/>
                      <a:pt x="56842" y="19726"/>
                    </a:cubicBezTo>
                    <a:cubicBezTo>
                      <a:pt x="53684" y="18082"/>
                      <a:pt x="50526" y="19726"/>
                      <a:pt x="48947" y="16438"/>
                    </a:cubicBezTo>
                    <a:cubicBezTo>
                      <a:pt x="47368" y="14794"/>
                      <a:pt x="47368" y="11506"/>
                      <a:pt x="45789" y="9863"/>
                    </a:cubicBezTo>
                    <a:cubicBezTo>
                      <a:pt x="44210" y="6575"/>
                      <a:pt x="39473" y="6575"/>
                      <a:pt x="36315" y="4931"/>
                    </a:cubicBezTo>
                    <a:cubicBezTo>
                      <a:pt x="33157" y="3287"/>
                      <a:pt x="30000" y="3287"/>
                      <a:pt x="26842" y="3287"/>
                    </a:cubicBezTo>
                    <a:cubicBezTo>
                      <a:pt x="23684" y="3287"/>
                      <a:pt x="22105" y="1643"/>
                      <a:pt x="17368" y="0"/>
                    </a:cubicBezTo>
                    <a:cubicBezTo>
                      <a:pt x="17368" y="1643"/>
                      <a:pt x="17368" y="3287"/>
                      <a:pt x="17368" y="6575"/>
                    </a:cubicBezTo>
                    <a:cubicBezTo>
                      <a:pt x="17368" y="8219"/>
                      <a:pt x="17368" y="6575"/>
                      <a:pt x="14210" y="9863"/>
                    </a:cubicBezTo>
                    <a:cubicBezTo>
                      <a:pt x="12631" y="11506"/>
                      <a:pt x="11052" y="11506"/>
                      <a:pt x="7894" y="13150"/>
                    </a:cubicBezTo>
                    <a:cubicBezTo>
                      <a:pt x="4736" y="16438"/>
                      <a:pt x="9473" y="19726"/>
                      <a:pt x="7894" y="23013"/>
                    </a:cubicBezTo>
                    <a:cubicBezTo>
                      <a:pt x="6315" y="26301"/>
                      <a:pt x="1578" y="26301"/>
                      <a:pt x="1578" y="27945"/>
                    </a:cubicBezTo>
                    <a:cubicBezTo>
                      <a:pt x="1578" y="31232"/>
                      <a:pt x="3157" y="32876"/>
                      <a:pt x="4736" y="34520"/>
                    </a:cubicBezTo>
                    <a:cubicBezTo>
                      <a:pt x="4736" y="37808"/>
                      <a:pt x="4736" y="41095"/>
                      <a:pt x="4736" y="42739"/>
                    </a:cubicBezTo>
                    <a:cubicBezTo>
                      <a:pt x="4736" y="46027"/>
                      <a:pt x="6315" y="47671"/>
                      <a:pt x="4736" y="50958"/>
                    </a:cubicBezTo>
                    <a:cubicBezTo>
                      <a:pt x="4736" y="52602"/>
                      <a:pt x="4736" y="54246"/>
                      <a:pt x="4736" y="55890"/>
                    </a:cubicBezTo>
                    <a:cubicBezTo>
                      <a:pt x="4736" y="57534"/>
                      <a:pt x="6315" y="59178"/>
                      <a:pt x="4736" y="60821"/>
                    </a:cubicBezTo>
                    <a:cubicBezTo>
                      <a:pt x="4736" y="62465"/>
                      <a:pt x="0" y="62465"/>
                      <a:pt x="1578" y="65753"/>
                    </a:cubicBezTo>
                    <a:cubicBezTo>
                      <a:pt x="4736" y="69041"/>
                      <a:pt x="6315" y="70684"/>
                      <a:pt x="6315" y="75616"/>
                    </a:cubicBezTo>
                    <a:cubicBezTo>
                      <a:pt x="6315" y="78904"/>
                      <a:pt x="9473" y="77260"/>
                      <a:pt x="11052" y="78904"/>
                    </a:cubicBezTo>
                    <a:cubicBezTo>
                      <a:pt x="14210" y="78904"/>
                      <a:pt x="15789" y="78904"/>
                      <a:pt x="17368" y="80547"/>
                    </a:cubicBezTo>
                    <a:cubicBezTo>
                      <a:pt x="18947" y="82191"/>
                      <a:pt x="20526" y="85479"/>
                      <a:pt x="22105" y="87123"/>
                    </a:cubicBezTo>
                    <a:cubicBezTo>
                      <a:pt x="25263" y="88767"/>
                      <a:pt x="30000" y="87123"/>
                      <a:pt x="33157" y="90410"/>
                    </a:cubicBezTo>
                    <a:cubicBezTo>
                      <a:pt x="34736" y="92054"/>
                      <a:pt x="31578" y="88767"/>
                      <a:pt x="33157" y="9041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5" name="Shape 2650">
                <a:extLst>
                  <a:ext uri="{FF2B5EF4-FFF2-40B4-BE49-F238E27FC236}">
                    <a16:creationId xmlns:a16="http://schemas.microsoft.com/office/drawing/2014/main" id="{1DA4466E-45CD-6E4D-2372-2497831AAE7D}"/>
                  </a:ext>
                  <a:ext uri="{C183D7F6-B498-43B3-948B-1728B52AA6E4}">
                    <adec:decorative xmlns:adec="http://schemas.microsoft.com/office/drawing/2017/decorative" val="1"/>
                  </a:ext>
                </a:extLst>
              </p:cNvPr>
              <p:cNvSpPr/>
              <p:nvPr/>
            </p:nvSpPr>
            <p:spPr>
              <a:xfrm>
                <a:off x="7427784" y="3807391"/>
                <a:ext cx="145332" cy="125198"/>
              </a:xfrm>
              <a:custGeom>
                <a:avLst/>
                <a:gdLst/>
                <a:ahLst/>
                <a:cxnLst/>
                <a:rect l="0" t="0" r="0" b="0"/>
                <a:pathLst>
                  <a:path w="120000" h="120000" extrusionOk="0">
                    <a:moveTo>
                      <a:pt x="54285" y="120000"/>
                    </a:moveTo>
                    <a:cubicBezTo>
                      <a:pt x="54285" y="109411"/>
                      <a:pt x="51428" y="91764"/>
                      <a:pt x="57142" y="88235"/>
                    </a:cubicBezTo>
                    <a:cubicBezTo>
                      <a:pt x="60000" y="84705"/>
                      <a:pt x="65714" y="81176"/>
                      <a:pt x="68571" y="77647"/>
                    </a:cubicBezTo>
                    <a:cubicBezTo>
                      <a:pt x="71428" y="77647"/>
                      <a:pt x="71428" y="70588"/>
                      <a:pt x="71428" y="70588"/>
                    </a:cubicBezTo>
                    <a:cubicBezTo>
                      <a:pt x="71428" y="56470"/>
                      <a:pt x="71428" y="45882"/>
                      <a:pt x="71428" y="31764"/>
                    </a:cubicBezTo>
                    <a:cubicBezTo>
                      <a:pt x="71428" y="31764"/>
                      <a:pt x="88571" y="31764"/>
                      <a:pt x="91428" y="31764"/>
                    </a:cubicBezTo>
                    <a:cubicBezTo>
                      <a:pt x="100000" y="31764"/>
                      <a:pt x="108571" y="31764"/>
                      <a:pt x="117142" y="31764"/>
                    </a:cubicBezTo>
                    <a:cubicBezTo>
                      <a:pt x="120000" y="31764"/>
                      <a:pt x="120000" y="10588"/>
                      <a:pt x="120000" y="7058"/>
                    </a:cubicBezTo>
                    <a:cubicBezTo>
                      <a:pt x="120000" y="0"/>
                      <a:pt x="120000" y="0"/>
                      <a:pt x="114285" y="0"/>
                    </a:cubicBezTo>
                    <a:cubicBezTo>
                      <a:pt x="94285" y="0"/>
                      <a:pt x="77142" y="0"/>
                      <a:pt x="57142" y="0"/>
                    </a:cubicBezTo>
                    <a:cubicBezTo>
                      <a:pt x="51428" y="7058"/>
                      <a:pt x="48571" y="14117"/>
                      <a:pt x="42857" y="21176"/>
                    </a:cubicBezTo>
                    <a:cubicBezTo>
                      <a:pt x="31428" y="31764"/>
                      <a:pt x="31428" y="42352"/>
                      <a:pt x="28571" y="60000"/>
                    </a:cubicBezTo>
                    <a:cubicBezTo>
                      <a:pt x="28571" y="60000"/>
                      <a:pt x="25714" y="63529"/>
                      <a:pt x="22857" y="63529"/>
                    </a:cubicBezTo>
                    <a:cubicBezTo>
                      <a:pt x="17142" y="70588"/>
                      <a:pt x="14285" y="77647"/>
                      <a:pt x="11428" y="88235"/>
                    </a:cubicBezTo>
                    <a:cubicBezTo>
                      <a:pt x="5714" y="98823"/>
                      <a:pt x="0" y="105882"/>
                      <a:pt x="0" y="120000"/>
                    </a:cubicBezTo>
                    <a:cubicBezTo>
                      <a:pt x="17142" y="120000"/>
                      <a:pt x="37142" y="120000"/>
                      <a:pt x="54285"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6" name="Shape 2651">
                <a:extLst>
                  <a:ext uri="{FF2B5EF4-FFF2-40B4-BE49-F238E27FC236}">
                    <a16:creationId xmlns:a16="http://schemas.microsoft.com/office/drawing/2014/main" id="{BBC60435-44EF-51C7-707F-0AA0ECF86629}"/>
                  </a:ext>
                  <a:ext uri="{C183D7F6-B498-43B3-948B-1728B52AA6E4}">
                    <adec:decorative xmlns:adec="http://schemas.microsoft.com/office/drawing/2017/decorative" val="1"/>
                  </a:ext>
                </a:extLst>
              </p:cNvPr>
              <p:cNvSpPr/>
              <p:nvPr/>
            </p:nvSpPr>
            <p:spPr>
              <a:xfrm>
                <a:off x="7497496" y="3630860"/>
                <a:ext cx="207954" cy="176530"/>
              </a:xfrm>
              <a:custGeom>
                <a:avLst/>
                <a:gdLst/>
                <a:ahLst/>
                <a:cxnLst/>
                <a:rect l="0" t="0" r="0" b="0"/>
                <a:pathLst>
                  <a:path w="120000" h="120000" extrusionOk="0">
                    <a:moveTo>
                      <a:pt x="44000" y="120000"/>
                    </a:moveTo>
                    <a:cubicBezTo>
                      <a:pt x="44000" y="112500"/>
                      <a:pt x="42000" y="107500"/>
                      <a:pt x="46000" y="102500"/>
                    </a:cubicBezTo>
                    <a:cubicBezTo>
                      <a:pt x="50000" y="100000"/>
                      <a:pt x="56000" y="97500"/>
                      <a:pt x="58000" y="92500"/>
                    </a:cubicBezTo>
                    <a:cubicBezTo>
                      <a:pt x="60000" y="92500"/>
                      <a:pt x="64000" y="92500"/>
                      <a:pt x="66000" y="92500"/>
                    </a:cubicBezTo>
                    <a:cubicBezTo>
                      <a:pt x="68000" y="90000"/>
                      <a:pt x="72000" y="90000"/>
                      <a:pt x="76000" y="87500"/>
                    </a:cubicBezTo>
                    <a:cubicBezTo>
                      <a:pt x="78000" y="85000"/>
                      <a:pt x="78000" y="82500"/>
                      <a:pt x="80000" y="80000"/>
                    </a:cubicBezTo>
                    <a:cubicBezTo>
                      <a:pt x="82000" y="77500"/>
                      <a:pt x="88000" y="80000"/>
                      <a:pt x="90000" y="77500"/>
                    </a:cubicBezTo>
                    <a:cubicBezTo>
                      <a:pt x="92000" y="75000"/>
                      <a:pt x="92000" y="72500"/>
                      <a:pt x="92000" y="70000"/>
                    </a:cubicBezTo>
                    <a:cubicBezTo>
                      <a:pt x="92000" y="65000"/>
                      <a:pt x="98000" y="65000"/>
                      <a:pt x="100000" y="62500"/>
                    </a:cubicBezTo>
                    <a:cubicBezTo>
                      <a:pt x="102000" y="60000"/>
                      <a:pt x="102000" y="57500"/>
                      <a:pt x="106000" y="57500"/>
                    </a:cubicBezTo>
                    <a:cubicBezTo>
                      <a:pt x="108000" y="57500"/>
                      <a:pt x="114000" y="60000"/>
                      <a:pt x="116000" y="60000"/>
                    </a:cubicBezTo>
                    <a:cubicBezTo>
                      <a:pt x="120000" y="57500"/>
                      <a:pt x="112000" y="42500"/>
                      <a:pt x="112000" y="40000"/>
                    </a:cubicBezTo>
                    <a:cubicBezTo>
                      <a:pt x="112000" y="35000"/>
                      <a:pt x="112000" y="30000"/>
                      <a:pt x="112000" y="25000"/>
                    </a:cubicBezTo>
                    <a:cubicBezTo>
                      <a:pt x="110000" y="22500"/>
                      <a:pt x="110000" y="20000"/>
                      <a:pt x="110000" y="17500"/>
                    </a:cubicBezTo>
                    <a:cubicBezTo>
                      <a:pt x="106000" y="17500"/>
                      <a:pt x="104000" y="15000"/>
                      <a:pt x="102000" y="15000"/>
                    </a:cubicBezTo>
                    <a:cubicBezTo>
                      <a:pt x="100000" y="12500"/>
                      <a:pt x="96000" y="15000"/>
                      <a:pt x="94000" y="15000"/>
                    </a:cubicBezTo>
                    <a:cubicBezTo>
                      <a:pt x="92000" y="12500"/>
                      <a:pt x="88000" y="15000"/>
                      <a:pt x="84000" y="15000"/>
                    </a:cubicBezTo>
                    <a:cubicBezTo>
                      <a:pt x="80000" y="15000"/>
                      <a:pt x="72000" y="0"/>
                      <a:pt x="70000" y="10000"/>
                    </a:cubicBezTo>
                    <a:cubicBezTo>
                      <a:pt x="68000" y="17500"/>
                      <a:pt x="66000" y="25000"/>
                      <a:pt x="60000" y="32500"/>
                    </a:cubicBezTo>
                    <a:cubicBezTo>
                      <a:pt x="54000" y="40000"/>
                      <a:pt x="46000" y="40000"/>
                      <a:pt x="40000" y="47500"/>
                    </a:cubicBezTo>
                    <a:cubicBezTo>
                      <a:pt x="36000" y="52500"/>
                      <a:pt x="34000" y="60000"/>
                      <a:pt x="32000" y="67500"/>
                    </a:cubicBezTo>
                    <a:cubicBezTo>
                      <a:pt x="32000" y="72500"/>
                      <a:pt x="34000" y="80000"/>
                      <a:pt x="32000" y="87500"/>
                    </a:cubicBezTo>
                    <a:cubicBezTo>
                      <a:pt x="30000" y="90000"/>
                      <a:pt x="28000" y="95000"/>
                      <a:pt x="28000" y="97500"/>
                    </a:cubicBezTo>
                    <a:cubicBezTo>
                      <a:pt x="26000" y="102500"/>
                      <a:pt x="22000" y="102500"/>
                      <a:pt x="18000" y="105000"/>
                    </a:cubicBezTo>
                    <a:cubicBezTo>
                      <a:pt x="16000" y="107500"/>
                      <a:pt x="14000" y="110000"/>
                      <a:pt x="10000" y="112500"/>
                    </a:cubicBezTo>
                    <a:cubicBezTo>
                      <a:pt x="8000" y="115000"/>
                      <a:pt x="4000" y="115000"/>
                      <a:pt x="0" y="120000"/>
                    </a:cubicBezTo>
                    <a:lnTo>
                      <a:pt x="44000" y="120000"/>
                    </a:ln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7" name="Shape 2652">
                <a:extLst>
                  <a:ext uri="{FF2B5EF4-FFF2-40B4-BE49-F238E27FC236}">
                    <a16:creationId xmlns:a16="http://schemas.microsoft.com/office/drawing/2014/main" id="{054C30A2-AA59-A953-E0FF-FA552A6CC519}"/>
                  </a:ext>
                  <a:ext uri="{C183D7F6-B498-43B3-948B-1728B52AA6E4}">
                    <adec:decorative xmlns:adec="http://schemas.microsoft.com/office/drawing/2017/decorative" val="1"/>
                  </a:ext>
                </a:extLst>
              </p:cNvPr>
              <p:cNvSpPr/>
              <p:nvPr/>
            </p:nvSpPr>
            <p:spPr>
              <a:xfrm>
                <a:off x="7570752" y="3613334"/>
                <a:ext cx="359194" cy="363075"/>
              </a:xfrm>
              <a:custGeom>
                <a:avLst/>
                <a:gdLst/>
                <a:ahLst/>
                <a:cxnLst/>
                <a:rect l="0" t="0" r="0" b="0"/>
                <a:pathLst>
                  <a:path w="120000" h="120000" extrusionOk="0">
                    <a:moveTo>
                      <a:pt x="40384" y="26666"/>
                    </a:moveTo>
                    <a:cubicBezTo>
                      <a:pt x="41538" y="27878"/>
                      <a:pt x="46153" y="35151"/>
                      <a:pt x="41538" y="35151"/>
                    </a:cubicBezTo>
                    <a:cubicBezTo>
                      <a:pt x="40384" y="33939"/>
                      <a:pt x="36923" y="32727"/>
                      <a:pt x="35769" y="33939"/>
                    </a:cubicBezTo>
                    <a:cubicBezTo>
                      <a:pt x="34615" y="35151"/>
                      <a:pt x="34615" y="35151"/>
                      <a:pt x="33461" y="36363"/>
                    </a:cubicBezTo>
                    <a:cubicBezTo>
                      <a:pt x="32307" y="37575"/>
                      <a:pt x="31153" y="37575"/>
                      <a:pt x="30000" y="37575"/>
                    </a:cubicBezTo>
                    <a:cubicBezTo>
                      <a:pt x="27692" y="38787"/>
                      <a:pt x="28846" y="41212"/>
                      <a:pt x="27692" y="42424"/>
                    </a:cubicBezTo>
                    <a:cubicBezTo>
                      <a:pt x="27692" y="44848"/>
                      <a:pt x="24230" y="43636"/>
                      <a:pt x="23076" y="44848"/>
                    </a:cubicBezTo>
                    <a:cubicBezTo>
                      <a:pt x="20769" y="44848"/>
                      <a:pt x="20769" y="47272"/>
                      <a:pt x="19615" y="48484"/>
                    </a:cubicBezTo>
                    <a:cubicBezTo>
                      <a:pt x="17307" y="50909"/>
                      <a:pt x="15000" y="49696"/>
                      <a:pt x="12692" y="50909"/>
                    </a:cubicBezTo>
                    <a:cubicBezTo>
                      <a:pt x="11538" y="50909"/>
                      <a:pt x="10384" y="50909"/>
                      <a:pt x="9230" y="52121"/>
                    </a:cubicBezTo>
                    <a:cubicBezTo>
                      <a:pt x="8076" y="52121"/>
                      <a:pt x="5769" y="53333"/>
                      <a:pt x="4615" y="54545"/>
                    </a:cubicBezTo>
                    <a:cubicBezTo>
                      <a:pt x="0" y="56969"/>
                      <a:pt x="1153" y="58181"/>
                      <a:pt x="1153" y="63030"/>
                    </a:cubicBezTo>
                    <a:cubicBezTo>
                      <a:pt x="1153" y="66666"/>
                      <a:pt x="0" y="66666"/>
                      <a:pt x="2307" y="67878"/>
                    </a:cubicBezTo>
                    <a:cubicBezTo>
                      <a:pt x="3461" y="69090"/>
                      <a:pt x="5769" y="70303"/>
                      <a:pt x="6923" y="71515"/>
                    </a:cubicBezTo>
                    <a:cubicBezTo>
                      <a:pt x="18461" y="80000"/>
                      <a:pt x="30000" y="87272"/>
                      <a:pt x="42692" y="95757"/>
                    </a:cubicBezTo>
                    <a:cubicBezTo>
                      <a:pt x="46153" y="98181"/>
                      <a:pt x="50769" y="101818"/>
                      <a:pt x="55384" y="104242"/>
                    </a:cubicBezTo>
                    <a:cubicBezTo>
                      <a:pt x="55384" y="105454"/>
                      <a:pt x="56538" y="105454"/>
                      <a:pt x="56538" y="105454"/>
                    </a:cubicBezTo>
                    <a:cubicBezTo>
                      <a:pt x="60000" y="111515"/>
                      <a:pt x="62307" y="111515"/>
                      <a:pt x="66923" y="112727"/>
                    </a:cubicBezTo>
                    <a:cubicBezTo>
                      <a:pt x="70384" y="113939"/>
                      <a:pt x="66923" y="118787"/>
                      <a:pt x="70384" y="119999"/>
                    </a:cubicBezTo>
                    <a:cubicBezTo>
                      <a:pt x="71538" y="119999"/>
                      <a:pt x="75000" y="118787"/>
                      <a:pt x="77307" y="117575"/>
                    </a:cubicBezTo>
                    <a:cubicBezTo>
                      <a:pt x="78461" y="117575"/>
                      <a:pt x="81923" y="117575"/>
                      <a:pt x="83076" y="116363"/>
                    </a:cubicBezTo>
                    <a:cubicBezTo>
                      <a:pt x="87692" y="112727"/>
                      <a:pt x="92307" y="109090"/>
                      <a:pt x="98076" y="105454"/>
                    </a:cubicBezTo>
                    <a:cubicBezTo>
                      <a:pt x="103846" y="101818"/>
                      <a:pt x="109615" y="96969"/>
                      <a:pt x="115384" y="93333"/>
                    </a:cubicBezTo>
                    <a:cubicBezTo>
                      <a:pt x="116538" y="93333"/>
                      <a:pt x="117692" y="92121"/>
                      <a:pt x="120000" y="90909"/>
                    </a:cubicBezTo>
                    <a:cubicBezTo>
                      <a:pt x="117692" y="86060"/>
                      <a:pt x="116538" y="84848"/>
                      <a:pt x="111923" y="83636"/>
                    </a:cubicBezTo>
                    <a:cubicBezTo>
                      <a:pt x="110769" y="83636"/>
                      <a:pt x="108461" y="83636"/>
                      <a:pt x="108461" y="83636"/>
                    </a:cubicBezTo>
                    <a:cubicBezTo>
                      <a:pt x="108461" y="80000"/>
                      <a:pt x="108461" y="78787"/>
                      <a:pt x="106153" y="76363"/>
                    </a:cubicBezTo>
                    <a:cubicBezTo>
                      <a:pt x="105000" y="73939"/>
                      <a:pt x="105000" y="73939"/>
                      <a:pt x="106153" y="72727"/>
                    </a:cubicBezTo>
                    <a:cubicBezTo>
                      <a:pt x="108461" y="70303"/>
                      <a:pt x="107307" y="69090"/>
                      <a:pt x="107307" y="66666"/>
                    </a:cubicBezTo>
                    <a:cubicBezTo>
                      <a:pt x="107307" y="64242"/>
                      <a:pt x="108461" y="63030"/>
                      <a:pt x="107307" y="60606"/>
                    </a:cubicBezTo>
                    <a:cubicBezTo>
                      <a:pt x="107307" y="59393"/>
                      <a:pt x="107307" y="58181"/>
                      <a:pt x="107307" y="55757"/>
                    </a:cubicBezTo>
                    <a:cubicBezTo>
                      <a:pt x="107307" y="54545"/>
                      <a:pt x="107307" y="52121"/>
                      <a:pt x="106153" y="50909"/>
                    </a:cubicBezTo>
                    <a:cubicBezTo>
                      <a:pt x="105000" y="49696"/>
                      <a:pt x="105000" y="47272"/>
                      <a:pt x="105000" y="44848"/>
                    </a:cubicBezTo>
                    <a:cubicBezTo>
                      <a:pt x="105000" y="41212"/>
                      <a:pt x="103846" y="36363"/>
                      <a:pt x="100384" y="32727"/>
                    </a:cubicBezTo>
                    <a:cubicBezTo>
                      <a:pt x="98076" y="30303"/>
                      <a:pt x="95769" y="27878"/>
                      <a:pt x="94615" y="24242"/>
                    </a:cubicBezTo>
                    <a:cubicBezTo>
                      <a:pt x="92307" y="19393"/>
                      <a:pt x="96923" y="20606"/>
                      <a:pt x="98076" y="15757"/>
                    </a:cubicBezTo>
                    <a:cubicBezTo>
                      <a:pt x="98076" y="10909"/>
                      <a:pt x="98076" y="7272"/>
                      <a:pt x="99230" y="2424"/>
                    </a:cubicBezTo>
                    <a:cubicBezTo>
                      <a:pt x="98076" y="2424"/>
                      <a:pt x="98076" y="1212"/>
                      <a:pt x="96923" y="1212"/>
                    </a:cubicBezTo>
                    <a:cubicBezTo>
                      <a:pt x="94615" y="2424"/>
                      <a:pt x="94615" y="0"/>
                      <a:pt x="93461" y="0"/>
                    </a:cubicBezTo>
                    <a:cubicBezTo>
                      <a:pt x="92307" y="0"/>
                      <a:pt x="92307" y="1212"/>
                      <a:pt x="91153" y="1212"/>
                    </a:cubicBezTo>
                    <a:cubicBezTo>
                      <a:pt x="88846" y="1212"/>
                      <a:pt x="88846" y="0"/>
                      <a:pt x="86538" y="0"/>
                    </a:cubicBezTo>
                    <a:cubicBezTo>
                      <a:pt x="85384" y="1212"/>
                      <a:pt x="84230" y="1212"/>
                      <a:pt x="83076" y="2424"/>
                    </a:cubicBezTo>
                    <a:cubicBezTo>
                      <a:pt x="80769" y="3636"/>
                      <a:pt x="80769" y="2424"/>
                      <a:pt x="78461" y="1212"/>
                    </a:cubicBezTo>
                    <a:cubicBezTo>
                      <a:pt x="76153" y="1212"/>
                      <a:pt x="72692" y="1212"/>
                      <a:pt x="70384" y="2424"/>
                    </a:cubicBezTo>
                    <a:cubicBezTo>
                      <a:pt x="64615" y="3636"/>
                      <a:pt x="58846" y="3636"/>
                      <a:pt x="53076" y="6060"/>
                    </a:cubicBezTo>
                    <a:cubicBezTo>
                      <a:pt x="51923" y="7272"/>
                      <a:pt x="50769" y="8484"/>
                      <a:pt x="49615" y="8484"/>
                    </a:cubicBezTo>
                    <a:cubicBezTo>
                      <a:pt x="48461" y="9696"/>
                      <a:pt x="46153" y="9696"/>
                      <a:pt x="45000" y="9696"/>
                    </a:cubicBezTo>
                    <a:cubicBezTo>
                      <a:pt x="42692" y="10909"/>
                      <a:pt x="42692" y="14545"/>
                      <a:pt x="39230" y="14545"/>
                    </a:cubicBezTo>
                    <a:cubicBezTo>
                      <a:pt x="40384" y="18181"/>
                      <a:pt x="40384" y="21818"/>
                      <a:pt x="40384" y="26666"/>
                    </a:cubicBezTo>
                    <a:cubicBezTo>
                      <a:pt x="41538" y="27878"/>
                      <a:pt x="40384" y="24242"/>
                      <a:pt x="40384" y="26666"/>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8" name="Shape 2653">
                <a:extLst>
                  <a:ext uri="{FF2B5EF4-FFF2-40B4-BE49-F238E27FC236}">
                    <a16:creationId xmlns:a16="http://schemas.microsoft.com/office/drawing/2014/main" id="{9A1BB6CA-60F5-B2C8-8B20-4F6A56A3906D}"/>
                  </a:ext>
                  <a:ext uri="{C183D7F6-B498-43B3-948B-1728B52AA6E4}">
                    <adec:decorative xmlns:adec="http://schemas.microsoft.com/office/drawing/2017/decorative" val="1"/>
                  </a:ext>
                </a:extLst>
              </p:cNvPr>
              <p:cNvSpPr/>
              <p:nvPr/>
            </p:nvSpPr>
            <p:spPr>
              <a:xfrm>
                <a:off x="6457724" y="2237405"/>
                <a:ext cx="1057496" cy="835072"/>
              </a:xfrm>
              <a:custGeom>
                <a:avLst/>
                <a:gdLst/>
                <a:ahLst/>
                <a:cxnLst/>
                <a:rect l="0" t="0" r="0" b="0"/>
                <a:pathLst>
                  <a:path w="120000" h="120000" extrusionOk="0">
                    <a:moveTo>
                      <a:pt x="12590" y="19559"/>
                    </a:moveTo>
                    <a:cubicBezTo>
                      <a:pt x="12196" y="20088"/>
                      <a:pt x="10229" y="21145"/>
                      <a:pt x="10622" y="21674"/>
                    </a:cubicBezTo>
                    <a:cubicBezTo>
                      <a:pt x="11016" y="22202"/>
                      <a:pt x="11803" y="22202"/>
                      <a:pt x="12590" y="22731"/>
                    </a:cubicBezTo>
                    <a:cubicBezTo>
                      <a:pt x="13377" y="22731"/>
                      <a:pt x="14163" y="22731"/>
                      <a:pt x="15344" y="22731"/>
                    </a:cubicBezTo>
                    <a:cubicBezTo>
                      <a:pt x="15344" y="22731"/>
                      <a:pt x="17311" y="22202"/>
                      <a:pt x="17704" y="22202"/>
                    </a:cubicBezTo>
                    <a:cubicBezTo>
                      <a:pt x="17311" y="22202"/>
                      <a:pt x="16524" y="22731"/>
                      <a:pt x="16131" y="23259"/>
                    </a:cubicBezTo>
                    <a:cubicBezTo>
                      <a:pt x="15737" y="23788"/>
                      <a:pt x="15344" y="24317"/>
                      <a:pt x="15737" y="25374"/>
                    </a:cubicBezTo>
                    <a:cubicBezTo>
                      <a:pt x="16524" y="26431"/>
                      <a:pt x="14163" y="29074"/>
                      <a:pt x="12983" y="28546"/>
                    </a:cubicBezTo>
                    <a:cubicBezTo>
                      <a:pt x="12590" y="28017"/>
                      <a:pt x="11803" y="28546"/>
                      <a:pt x="11016" y="28546"/>
                    </a:cubicBezTo>
                    <a:cubicBezTo>
                      <a:pt x="10622" y="28017"/>
                      <a:pt x="9836" y="28546"/>
                      <a:pt x="9442" y="28546"/>
                    </a:cubicBezTo>
                    <a:cubicBezTo>
                      <a:pt x="9049" y="28546"/>
                      <a:pt x="8262" y="28546"/>
                      <a:pt x="7868" y="29603"/>
                    </a:cubicBezTo>
                    <a:cubicBezTo>
                      <a:pt x="7475" y="30132"/>
                      <a:pt x="7081" y="30132"/>
                      <a:pt x="6295" y="30132"/>
                    </a:cubicBezTo>
                    <a:cubicBezTo>
                      <a:pt x="5114" y="30660"/>
                      <a:pt x="3934" y="31189"/>
                      <a:pt x="2754" y="31189"/>
                    </a:cubicBezTo>
                    <a:cubicBezTo>
                      <a:pt x="2360" y="31189"/>
                      <a:pt x="1573" y="30660"/>
                      <a:pt x="1573" y="31189"/>
                    </a:cubicBezTo>
                    <a:cubicBezTo>
                      <a:pt x="1180" y="31718"/>
                      <a:pt x="0" y="31718"/>
                      <a:pt x="0" y="32775"/>
                    </a:cubicBezTo>
                    <a:cubicBezTo>
                      <a:pt x="0" y="33303"/>
                      <a:pt x="393" y="32775"/>
                      <a:pt x="393" y="33303"/>
                    </a:cubicBezTo>
                    <a:cubicBezTo>
                      <a:pt x="393" y="33303"/>
                      <a:pt x="0" y="33832"/>
                      <a:pt x="0" y="33832"/>
                    </a:cubicBezTo>
                    <a:cubicBezTo>
                      <a:pt x="0" y="34361"/>
                      <a:pt x="786" y="35418"/>
                      <a:pt x="1180" y="35947"/>
                    </a:cubicBezTo>
                    <a:cubicBezTo>
                      <a:pt x="1180" y="35947"/>
                      <a:pt x="1573" y="35418"/>
                      <a:pt x="1573" y="35418"/>
                    </a:cubicBezTo>
                    <a:cubicBezTo>
                      <a:pt x="1967" y="34889"/>
                      <a:pt x="2360" y="35418"/>
                      <a:pt x="2754" y="35947"/>
                    </a:cubicBezTo>
                    <a:cubicBezTo>
                      <a:pt x="3147" y="35947"/>
                      <a:pt x="5114" y="36475"/>
                      <a:pt x="5114" y="35418"/>
                    </a:cubicBezTo>
                    <a:cubicBezTo>
                      <a:pt x="5114" y="35947"/>
                      <a:pt x="4721" y="35947"/>
                      <a:pt x="5114" y="36475"/>
                    </a:cubicBezTo>
                    <a:cubicBezTo>
                      <a:pt x="5114" y="37004"/>
                      <a:pt x="5901" y="37533"/>
                      <a:pt x="6295" y="37533"/>
                    </a:cubicBezTo>
                    <a:cubicBezTo>
                      <a:pt x="6688" y="38061"/>
                      <a:pt x="7081" y="38061"/>
                      <a:pt x="7475" y="38061"/>
                    </a:cubicBezTo>
                    <a:cubicBezTo>
                      <a:pt x="8262" y="38061"/>
                      <a:pt x="8262" y="37004"/>
                      <a:pt x="8655" y="37533"/>
                    </a:cubicBezTo>
                    <a:cubicBezTo>
                      <a:pt x="9442" y="37533"/>
                      <a:pt x="10622" y="37533"/>
                      <a:pt x="11016" y="37533"/>
                    </a:cubicBezTo>
                    <a:cubicBezTo>
                      <a:pt x="11409" y="37533"/>
                      <a:pt x="11409" y="37004"/>
                      <a:pt x="11803" y="36475"/>
                    </a:cubicBezTo>
                    <a:cubicBezTo>
                      <a:pt x="12196" y="36475"/>
                      <a:pt x="13377" y="37533"/>
                      <a:pt x="13377" y="38061"/>
                    </a:cubicBezTo>
                    <a:cubicBezTo>
                      <a:pt x="13377" y="38590"/>
                      <a:pt x="9442" y="38061"/>
                      <a:pt x="8655" y="38590"/>
                    </a:cubicBezTo>
                    <a:cubicBezTo>
                      <a:pt x="7868" y="38590"/>
                      <a:pt x="9049" y="39118"/>
                      <a:pt x="9442" y="39118"/>
                    </a:cubicBezTo>
                    <a:cubicBezTo>
                      <a:pt x="10229" y="39647"/>
                      <a:pt x="10622" y="39118"/>
                      <a:pt x="11409" y="39647"/>
                    </a:cubicBezTo>
                    <a:cubicBezTo>
                      <a:pt x="11016" y="39118"/>
                      <a:pt x="10229" y="39647"/>
                      <a:pt x="9442" y="39647"/>
                    </a:cubicBezTo>
                    <a:cubicBezTo>
                      <a:pt x="8262" y="39647"/>
                      <a:pt x="7081" y="39118"/>
                      <a:pt x="5901" y="39118"/>
                    </a:cubicBezTo>
                    <a:cubicBezTo>
                      <a:pt x="5114" y="39118"/>
                      <a:pt x="3540" y="39118"/>
                      <a:pt x="3540" y="40176"/>
                    </a:cubicBezTo>
                    <a:cubicBezTo>
                      <a:pt x="3147" y="40704"/>
                      <a:pt x="4327" y="41233"/>
                      <a:pt x="4721" y="41233"/>
                    </a:cubicBezTo>
                    <a:cubicBezTo>
                      <a:pt x="5114" y="41233"/>
                      <a:pt x="5901" y="40704"/>
                      <a:pt x="5901" y="40704"/>
                    </a:cubicBezTo>
                    <a:cubicBezTo>
                      <a:pt x="6295" y="41233"/>
                      <a:pt x="5901" y="41233"/>
                      <a:pt x="5901" y="41762"/>
                    </a:cubicBezTo>
                    <a:cubicBezTo>
                      <a:pt x="6295" y="42290"/>
                      <a:pt x="7081" y="42290"/>
                      <a:pt x="7475" y="42290"/>
                    </a:cubicBezTo>
                    <a:cubicBezTo>
                      <a:pt x="8262" y="42290"/>
                      <a:pt x="9049" y="42290"/>
                      <a:pt x="9836" y="42290"/>
                    </a:cubicBezTo>
                    <a:cubicBezTo>
                      <a:pt x="9836" y="42290"/>
                      <a:pt x="8262" y="42819"/>
                      <a:pt x="7868" y="42819"/>
                    </a:cubicBezTo>
                    <a:cubicBezTo>
                      <a:pt x="6295" y="43348"/>
                      <a:pt x="7475" y="44405"/>
                      <a:pt x="8262" y="44933"/>
                    </a:cubicBezTo>
                    <a:cubicBezTo>
                      <a:pt x="9049" y="45462"/>
                      <a:pt x="9836" y="45462"/>
                      <a:pt x="10622" y="45991"/>
                    </a:cubicBezTo>
                    <a:cubicBezTo>
                      <a:pt x="10622" y="45991"/>
                      <a:pt x="12196" y="45991"/>
                      <a:pt x="12196" y="45991"/>
                    </a:cubicBezTo>
                    <a:cubicBezTo>
                      <a:pt x="12196" y="45991"/>
                      <a:pt x="11409" y="45462"/>
                      <a:pt x="11409" y="44933"/>
                    </a:cubicBezTo>
                    <a:cubicBezTo>
                      <a:pt x="11409" y="44405"/>
                      <a:pt x="12196" y="44933"/>
                      <a:pt x="12196" y="44933"/>
                    </a:cubicBezTo>
                    <a:cubicBezTo>
                      <a:pt x="12590" y="45462"/>
                      <a:pt x="12983" y="44933"/>
                      <a:pt x="13377" y="44405"/>
                    </a:cubicBezTo>
                    <a:cubicBezTo>
                      <a:pt x="13377" y="44405"/>
                      <a:pt x="13770" y="43876"/>
                      <a:pt x="14163" y="43876"/>
                    </a:cubicBezTo>
                    <a:cubicBezTo>
                      <a:pt x="14557" y="44405"/>
                      <a:pt x="14163" y="45462"/>
                      <a:pt x="14163" y="45462"/>
                    </a:cubicBezTo>
                    <a:cubicBezTo>
                      <a:pt x="14557" y="45991"/>
                      <a:pt x="15737" y="44933"/>
                      <a:pt x="16131" y="44933"/>
                    </a:cubicBezTo>
                    <a:cubicBezTo>
                      <a:pt x="16918" y="44405"/>
                      <a:pt x="16918" y="44405"/>
                      <a:pt x="17311" y="44933"/>
                    </a:cubicBezTo>
                    <a:cubicBezTo>
                      <a:pt x="17704" y="45462"/>
                      <a:pt x="18098" y="44405"/>
                      <a:pt x="18491" y="44405"/>
                    </a:cubicBezTo>
                    <a:cubicBezTo>
                      <a:pt x="18885" y="43876"/>
                      <a:pt x="19672" y="44405"/>
                      <a:pt x="20065" y="44405"/>
                    </a:cubicBezTo>
                    <a:cubicBezTo>
                      <a:pt x="21245" y="44405"/>
                      <a:pt x="22819" y="44933"/>
                      <a:pt x="24000" y="45462"/>
                    </a:cubicBezTo>
                    <a:cubicBezTo>
                      <a:pt x="24786" y="45462"/>
                      <a:pt x="25573" y="46519"/>
                      <a:pt x="26360" y="46519"/>
                    </a:cubicBezTo>
                    <a:cubicBezTo>
                      <a:pt x="27147" y="46519"/>
                      <a:pt x="27934" y="47048"/>
                      <a:pt x="28327" y="47577"/>
                    </a:cubicBezTo>
                    <a:cubicBezTo>
                      <a:pt x="29114" y="48105"/>
                      <a:pt x="28721" y="48634"/>
                      <a:pt x="28721" y="49162"/>
                    </a:cubicBezTo>
                    <a:cubicBezTo>
                      <a:pt x="28721" y="49691"/>
                      <a:pt x="29508" y="50748"/>
                      <a:pt x="29901" y="50748"/>
                    </a:cubicBezTo>
                    <a:cubicBezTo>
                      <a:pt x="30295" y="51277"/>
                      <a:pt x="31081" y="50748"/>
                      <a:pt x="31475" y="51277"/>
                    </a:cubicBezTo>
                    <a:cubicBezTo>
                      <a:pt x="31475" y="52334"/>
                      <a:pt x="32262" y="52863"/>
                      <a:pt x="32655" y="53392"/>
                    </a:cubicBezTo>
                    <a:cubicBezTo>
                      <a:pt x="33049" y="53920"/>
                      <a:pt x="32655" y="54977"/>
                      <a:pt x="33049" y="55506"/>
                    </a:cubicBezTo>
                    <a:cubicBezTo>
                      <a:pt x="33049" y="56035"/>
                      <a:pt x="33836" y="56563"/>
                      <a:pt x="33836" y="57621"/>
                    </a:cubicBezTo>
                    <a:cubicBezTo>
                      <a:pt x="33836" y="58149"/>
                      <a:pt x="33442" y="58149"/>
                      <a:pt x="33836" y="58678"/>
                    </a:cubicBezTo>
                    <a:cubicBezTo>
                      <a:pt x="33836" y="58678"/>
                      <a:pt x="34229" y="59207"/>
                      <a:pt x="34229" y="59207"/>
                    </a:cubicBezTo>
                    <a:cubicBezTo>
                      <a:pt x="34229" y="59207"/>
                      <a:pt x="34229" y="59207"/>
                      <a:pt x="34229" y="59207"/>
                    </a:cubicBezTo>
                    <a:cubicBezTo>
                      <a:pt x="34622" y="58678"/>
                      <a:pt x="35409" y="59735"/>
                      <a:pt x="35016" y="60264"/>
                    </a:cubicBezTo>
                    <a:cubicBezTo>
                      <a:pt x="34622" y="60792"/>
                      <a:pt x="34622" y="60792"/>
                      <a:pt x="34622" y="61850"/>
                    </a:cubicBezTo>
                    <a:cubicBezTo>
                      <a:pt x="34622" y="61321"/>
                      <a:pt x="35409" y="60792"/>
                      <a:pt x="35803" y="61850"/>
                    </a:cubicBezTo>
                    <a:cubicBezTo>
                      <a:pt x="35803" y="62378"/>
                      <a:pt x="35803" y="62378"/>
                      <a:pt x="35803" y="62907"/>
                    </a:cubicBezTo>
                    <a:cubicBezTo>
                      <a:pt x="35803" y="62907"/>
                      <a:pt x="35803" y="63964"/>
                      <a:pt x="35803" y="63436"/>
                    </a:cubicBezTo>
                    <a:cubicBezTo>
                      <a:pt x="35803" y="63964"/>
                      <a:pt x="36590" y="63964"/>
                      <a:pt x="36590" y="63964"/>
                    </a:cubicBezTo>
                    <a:cubicBezTo>
                      <a:pt x="36196" y="63436"/>
                      <a:pt x="35016" y="66607"/>
                      <a:pt x="35409" y="64493"/>
                    </a:cubicBezTo>
                    <a:cubicBezTo>
                      <a:pt x="35409" y="64493"/>
                      <a:pt x="34622" y="63964"/>
                      <a:pt x="34622" y="64493"/>
                    </a:cubicBezTo>
                    <a:cubicBezTo>
                      <a:pt x="34622" y="64493"/>
                      <a:pt x="35016" y="64493"/>
                      <a:pt x="35016" y="64493"/>
                    </a:cubicBezTo>
                    <a:cubicBezTo>
                      <a:pt x="35016" y="65022"/>
                      <a:pt x="33836" y="65022"/>
                      <a:pt x="34229" y="65550"/>
                    </a:cubicBezTo>
                    <a:cubicBezTo>
                      <a:pt x="34229" y="65550"/>
                      <a:pt x="35409" y="66079"/>
                      <a:pt x="35016" y="66079"/>
                    </a:cubicBezTo>
                    <a:cubicBezTo>
                      <a:pt x="34229" y="67136"/>
                      <a:pt x="35803" y="67136"/>
                      <a:pt x="36196" y="66607"/>
                    </a:cubicBezTo>
                    <a:cubicBezTo>
                      <a:pt x="35803" y="67136"/>
                      <a:pt x="35409" y="67136"/>
                      <a:pt x="34622" y="67136"/>
                    </a:cubicBezTo>
                    <a:cubicBezTo>
                      <a:pt x="34622" y="67136"/>
                      <a:pt x="33836" y="68193"/>
                      <a:pt x="33836" y="68193"/>
                    </a:cubicBezTo>
                    <a:cubicBezTo>
                      <a:pt x="33836" y="68193"/>
                      <a:pt x="34229" y="68722"/>
                      <a:pt x="34229" y="68722"/>
                    </a:cubicBezTo>
                    <a:cubicBezTo>
                      <a:pt x="35016" y="69251"/>
                      <a:pt x="34622" y="69251"/>
                      <a:pt x="35016" y="69251"/>
                    </a:cubicBezTo>
                    <a:cubicBezTo>
                      <a:pt x="35409" y="69251"/>
                      <a:pt x="36983" y="70308"/>
                      <a:pt x="37377" y="69251"/>
                    </a:cubicBezTo>
                    <a:cubicBezTo>
                      <a:pt x="37377" y="67665"/>
                      <a:pt x="38163" y="68193"/>
                      <a:pt x="38557" y="67665"/>
                    </a:cubicBezTo>
                    <a:cubicBezTo>
                      <a:pt x="38557" y="67665"/>
                      <a:pt x="37770" y="64493"/>
                      <a:pt x="37770" y="64493"/>
                    </a:cubicBezTo>
                    <a:cubicBezTo>
                      <a:pt x="37770" y="65022"/>
                      <a:pt x="38557" y="66607"/>
                      <a:pt x="38557" y="66607"/>
                    </a:cubicBezTo>
                    <a:cubicBezTo>
                      <a:pt x="38950" y="67665"/>
                      <a:pt x="39344" y="66607"/>
                      <a:pt x="39737" y="66607"/>
                    </a:cubicBezTo>
                    <a:cubicBezTo>
                      <a:pt x="39737" y="66607"/>
                      <a:pt x="38557" y="68722"/>
                      <a:pt x="38557" y="68722"/>
                    </a:cubicBezTo>
                    <a:cubicBezTo>
                      <a:pt x="38557" y="68722"/>
                      <a:pt x="40131" y="68193"/>
                      <a:pt x="40131" y="68193"/>
                    </a:cubicBezTo>
                    <a:cubicBezTo>
                      <a:pt x="40524" y="68193"/>
                      <a:pt x="40918" y="68193"/>
                      <a:pt x="40918" y="68193"/>
                    </a:cubicBezTo>
                    <a:cubicBezTo>
                      <a:pt x="41311" y="68193"/>
                      <a:pt x="41704" y="67665"/>
                      <a:pt x="42098" y="67665"/>
                    </a:cubicBezTo>
                    <a:cubicBezTo>
                      <a:pt x="42098" y="68193"/>
                      <a:pt x="41704" y="68722"/>
                      <a:pt x="41311" y="68722"/>
                    </a:cubicBezTo>
                    <a:cubicBezTo>
                      <a:pt x="40918" y="68722"/>
                      <a:pt x="40131" y="68722"/>
                      <a:pt x="39737" y="69251"/>
                    </a:cubicBezTo>
                    <a:cubicBezTo>
                      <a:pt x="39344" y="69779"/>
                      <a:pt x="40524" y="69251"/>
                      <a:pt x="40524" y="69251"/>
                    </a:cubicBezTo>
                    <a:cubicBezTo>
                      <a:pt x="41311" y="69251"/>
                      <a:pt x="42098" y="69251"/>
                      <a:pt x="42885" y="69251"/>
                    </a:cubicBezTo>
                    <a:cubicBezTo>
                      <a:pt x="42491" y="69251"/>
                      <a:pt x="40918" y="69251"/>
                      <a:pt x="40918" y="69779"/>
                    </a:cubicBezTo>
                    <a:cubicBezTo>
                      <a:pt x="40918" y="69779"/>
                      <a:pt x="41704" y="70308"/>
                      <a:pt x="41704" y="70837"/>
                    </a:cubicBezTo>
                    <a:cubicBezTo>
                      <a:pt x="41704" y="70837"/>
                      <a:pt x="41704" y="71365"/>
                      <a:pt x="41704" y="71365"/>
                    </a:cubicBezTo>
                    <a:cubicBezTo>
                      <a:pt x="41704" y="71894"/>
                      <a:pt x="41311" y="71894"/>
                      <a:pt x="41704" y="72422"/>
                    </a:cubicBezTo>
                    <a:cubicBezTo>
                      <a:pt x="41704" y="72422"/>
                      <a:pt x="42491" y="71894"/>
                      <a:pt x="42885" y="71894"/>
                    </a:cubicBezTo>
                    <a:cubicBezTo>
                      <a:pt x="43278" y="71894"/>
                      <a:pt x="42885" y="71894"/>
                      <a:pt x="43278" y="72422"/>
                    </a:cubicBezTo>
                    <a:cubicBezTo>
                      <a:pt x="43672" y="72951"/>
                      <a:pt x="43672" y="73480"/>
                      <a:pt x="44065" y="74008"/>
                    </a:cubicBezTo>
                    <a:cubicBezTo>
                      <a:pt x="44065" y="74537"/>
                      <a:pt x="42885" y="74537"/>
                      <a:pt x="42885" y="74537"/>
                    </a:cubicBezTo>
                    <a:cubicBezTo>
                      <a:pt x="41311" y="72951"/>
                      <a:pt x="38950" y="71894"/>
                      <a:pt x="37377" y="72422"/>
                    </a:cubicBezTo>
                    <a:cubicBezTo>
                      <a:pt x="35803" y="72422"/>
                      <a:pt x="37770" y="74008"/>
                      <a:pt x="38557" y="74008"/>
                    </a:cubicBezTo>
                    <a:cubicBezTo>
                      <a:pt x="39737" y="74537"/>
                      <a:pt x="40524" y="76123"/>
                      <a:pt x="41704" y="76123"/>
                    </a:cubicBezTo>
                    <a:cubicBezTo>
                      <a:pt x="42098" y="76123"/>
                      <a:pt x="42491" y="75594"/>
                      <a:pt x="43278" y="75594"/>
                    </a:cubicBezTo>
                    <a:cubicBezTo>
                      <a:pt x="43278" y="76123"/>
                      <a:pt x="44459" y="76123"/>
                      <a:pt x="44459" y="76123"/>
                    </a:cubicBezTo>
                    <a:cubicBezTo>
                      <a:pt x="44852" y="76651"/>
                      <a:pt x="44459" y="77180"/>
                      <a:pt x="44459" y="77180"/>
                    </a:cubicBezTo>
                    <a:cubicBezTo>
                      <a:pt x="43278" y="77709"/>
                      <a:pt x="44852" y="78237"/>
                      <a:pt x="44459" y="78766"/>
                    </a:cubicBezTo>
                    <a:cubicBezTo>
                      <a:pt x="44459" y="79295"/>
                      <a:pt x="43672" y="78766"/>
                      <a:pt x="43672" y="79823"/>
                    </a:cubicBezTo>
                    <a:cubicBezTo>
                      <a:pt x="43672" y="80352"/>
                      <a:pt x="44459" y="80352"/>
                      <a:pt x="44459" y="80352"/>
                    </a:cubicBezTo>
                    <a:cubicBezTo>
                      <a:pt x="44065" y="80881"/>
                      <a:pt x="43278" y="79823"/>
                      <a:pt x="43278" y="80352"/>
                    </a:cubicBezTo>
                    <a:cubicBezTo>
                      <a:pt x="42885" y="80881"/>
                      <a:pt x="42885" y="81409"/>
                      <a:pt x="42885" y="81938"/>
                    </a:cubicBezTo>
                    <a:cubicBezTo>
                      <a:pt x="42885" y="81938"/>
                      <a:pt x="43672" y="81938"/>
                      <a:pt x="43672" y="81938"/>
                    </a:cubicBezTo>
                    <a:cubicBezTo>
                      <a:pt x="43672" y="82466"/>
                      <a:pt x="42885" y="82995"/>
                      <a:pt x="42491" y="82995"/>
                    </a:cubicBezTo>
                    <a:cubicBezTo>
                      <a:pt x="42098" y="82995"/>
                      <a:pt x="41704" y="82995"/>
                      <a:pt x="41311" y="82995"/>
                    </a:cubicBezTo>
                    <a:cubicBezTo>
                      <a:pt x="40918" y="82466"/>
                      <a:pt x="40524" y="82466"/>
                      <a:pt x="40131" y="82995"/>
                    </a:cubicBezTo>
                    <a:cubicBezTo>
                      <a:pt x="39737" y="83524"/>
                      <a:pt x="39737" y="82995"/>
                      <a:pt x="39344" y="83524"/>
                    </a:cubicBezTo>
                    <a:cubicBezTo>
                      <a:pt x="39344" y="83524"/>
                      <a:pt x="40524" y="85110"/>
                      <a:pt x="40918" y="85110"/>
                    </a:cubicBezTo>
                    <a:cubicBezTo>
                      <a:pt x="40918" y="84581"/>
                      <a:pt x="40918" y="84581"/>
                      <a:pt x="40524" y="84581"/>
                    </a:cubicBezTo>
                    <a:cubicBezTo>
                      <a:pt x="40524" y="84581"/>
                      <a:pt x="41704" y="84581"/>
                      <a:pt x="41704" y="84581"/>
                    </a:cubicBezTo>
                    <a:cubicBezTo>
                      <a:pt x="41704" y="84581"/>
                      <a:pt x="43672" y="83524"/>
                      <a:pt x="43672" y="84052"/>
                    </a:cubicBezTo>
                    <a:cubicBezTo>
                      <a:pt x="43278" y="84052"/>
                      <a:pt x="42885" y="84052"/>
                      <a:pt x="42491" y="84581"/>
                    </a:cubicBezTo>
                    <a:cubicBezTo>
                      <a:pt x="42885" y="84052"/>
                      <a:pt x="43672" y="85110"/>
                      <a:pt x="43278" y="85110"/>
                    </a:cubicBezTo>
                    <a:cubicBezTo>
                      <a:pt x="43672" y="85110"/>
                      <a:pt x="44852" y="85638"/>
                      <a:pt x="45245" y="85638"/>
                    </a:cubicBezTo>
                    <a:cubicBezTo>
                      <a:pt x="44852" y="85638"/>
                      <a:pt x="44065" y="85638"/>
                      <a:pt x="44065" y="85638"/>
                    </a:cubicBezTo>
                    <a:cubicBezTo>
                      <a:pt x="44065" y="85638"/>
                      <a:pt x="45639" y="87224"/>
                      <a:pt x="45639" y="87224"/>
                    </a:cubicBezTo>
                    <a:cubicBezTo>
                      <a:pt x="44459" y="87224"/>
                      <a:pt x="43672" y="85110"/>
                      <a:pt x="42491" y="85110"/>
                    </a:cubicBezTo>
                    <a:cubicBezTo>
                      <a:pt x="41704" y="85110"/>
                      <a:pt x="39737" y="84581"/>
                      <a:pt x="39344" y="85638"/>
                    </a:cubicBezTo>
                    <a:cubicBezTo>
                      <a:pt x="39344" y="86167"/>
                      <a:pt x="38950" y="86167"/>
                      <a:pt x="38557" y="86696"/>
                    </a:cubicBezTo>
                    <a:cubicBezTo>
                      <a:pt x="38163" y="86696"/>
                      <a:pt x="38163" y="87753"/>
                      <a:pt x="38557" y="87224"/>
                    </a:cubicBezTo>
                    <a:cubicBezTo>
                      <a:pt x="39344" y="87224"/>
                      <a:pt x="40131" y="86696"/>
                      <a:pt x="40524" y="85638"/>
                    </a:cubicBezTo>
                    <a:cubicBezTo>
                      <a:pt x="40524" y="86167"/>
                      <a:pt x="41311" y="86167"/>
                      <a:pt x="41311" y="86167"/>
                    </a:cubicBezTo>
                    <a:cubicBezTo>
                      <a:pt x="41704" y="86167"/>
                      <a:pt x="42491" y="87753"/>
                      <a:pt x="42491" y="86167"/>
                    </a:cubicBezTo>
                    <a:cubicBezTo>
                      <a:pt x="42491" y="85638"/>
                      <a:pt x="43278" y="86696"/>
                      <a:pt x="43278" y="86696"/>
                    </a:cubicBezTo>
                    <a:cubicBezTo>
                      <a:pt x="43278" y="86696"/>
                      <a:pt x="44852" y="86696"/>
                      <a:pt x="44459" y="87224"/>
                    </a:cubicBezTo>
                    <a:cubicBezTo>
                      <a:pt x="44459" y="87224"/>
                      <a:pt x="44065" y="87224"/>
                      <a:pt x="44065" y="87224"/>
                    </a:cubicBezTo>
                    <a:cubicBezTo>
                      <a:pt x="44065" y="87224"/>
                      <a:pt x="44852" y="87753"/>
                      <a:pt x="44852" y="87753"/>
                    </a:cubicBezTo>
                    <a:cubicBezTo>
                      <a:pt x="44459" y="87753"/>
                      <a:pt x="43672" y="87753"/>
                      <a:pt x="43278" y="87224"/>
                    </a:cubicBezTo>
                    <a:cubicBezTo>
                      <a:pt x="42885" y="86696"/>
                      <a:pt x="42885" y="87224"/>
                      <a:pt x="42885" y="87753"/>
                    </a:cubicBezTo>
                    <a:cubicBezTo>
                      <a:pt x="42885" y="87224"/>
                      <a:pt x="40524" y="86696"/>
                      <a:pt x="40131" y="86696"/>
                    </a:cubicBezTo>
                    <a:cubicBezTo>
                      <a:pt x="39737" y="86696"/>
                      <a:pt x="37377" y="87753"/>
                      <a:pt x="37770" y="88810"/>
                    </a:cubicBezTo>
                    <a:cubicBezTo>
                      <a:pt x="38163" y="89339"/>
                      <a:pt x="40524" y="88281"/>
                      <a:pt x="40918" y="88281"/>
                    </a:cubicBezTo>
                    <a:cubicBezTo>
                      <a:pt x="41311" y="88281"/>
                      <a:pt x="42098" y="88281"/>
                      <a:pt x="42491" y="88810"/>
                    </a:cubicBezTo>
                    <a:cubicBezTo>
                      <a:pt x="42491" y="88810"/>
                      <a:pt x="44065" y="89339"/>
                      <a:pt x="44065" y="89339"/>
                    </a:cubicBezTo>
                    <a:cubicBezTo>
                      <a:pt x="44065" y="89867"/>
                      <a:pt x="42098" y="88810"/>
                      <a:pt x="42098" y="88810"/>
                    </a:cubicBezTo>
                    <a:cubicBezTo>
                      <a:pt x="41311" y="88281"/>
                      <a:pt x="40131" y="88810"/>
                      <a:pt x="39344" y="88810"/>
                    </a:cubicBezTo>
                    <a:cubicBezTo>
                      <a:pt x="36590" y="89867"/>
                      <a:pt x="39737" y="90925"/>
                      <a:pt x="40524" y="90396"/>
                    </a:cubicBezTo>
                    <a:cubicBezTo>
                      <a:pt x="40131" y="90925"/>
                      <a:pt x="39737" y="91453"/>
                      <a:pt x="38950" y="91453"/>
                    </a:cubicBezTo>
                    <a:cubicBezTo>
                      <a:pt x="37770" y="91982"/>
                      <a:pt x="39737" y="92511"/>
                      <a:pt x="39737" y="92511"/>
                    </a:cubicBezTo>
                    <a:cubicBezTo>
                      <a:pt x="39737" y="92511"/>
                      <a:pt x="38163" y="91982"/>
                      <a:pt x="38163" y="93039"/>
                    </a:cubicBezTo>
                    <a:cubicBezTo>
                      <a:pt x="38163" y="94625"/>
                      <a:pt x="38950" y="93568"/>
                      <a:pt x="39737" y="93039"/>
                    </a:cubicBezTo>
                    <a:cubicBezTo>
                      <a:pt x="40524" y="92511"/>
                      <a:pt x="41311" y="91453"/>
                      <a:pt x="42098" y="90925"/>
                    </a:cubicBezTo>
                    <a:cubicBezTo>
                      <a:pt x="42491" y="90925"/>
                      <a:pt x="44852" y="89339"/>
                      <a:pt x="44852" y="90396"/>
                    </a:cubicBezTo>
                    <a:cubicBezTo>
                      <a:pt x="44852" y="90396"/>
                      <a:pt x="43672" y="90396"/>
                      <a:pt x="43672" y="90396"/>
                    </a:cubicBezTo>
                    <a:cubicBezTo>
                      <a:pt x="43672" y="90396"/>
                      <a:pt x="44459" y="90396"/>
                      <a:pt x="44852" y="90925"/>
                    </a:cubicBezTo>
                    <a:cubicBezTo>
                      <a:pt x="43672" y="89867"/>
                      <a:pt x="38557" y="94096"/>
                      <a:pt x="38950" y="94625"/>
                    </a:cubicBezTo>
                    <a:cubicBezTo>
                      <a:pt x="38950" y="95154"/>
                      <a:pt x="41311" y="94096"/>
                      <a:pt x="41704" y="94096"/>
                    </a:cubicBezTo>
                    <a:cubicBezTo>
                      <a:pt x="41704" y="94096"/>
                      <a:pt x="40131" y="94625"/>
                      <a:pt x="39737" y="95154"/>
                    </a:cubicBezTo>
                    <a:cubicBezTo>
                      <a:pt x="39737" y="95154"/>
                      <a:pt x="40524" y="97268"/>
                      <a:pt x="40918" y="96740"/>
                    </a:cubicBezTo>
                    <a:cubicBezTo>
                      <a:pt x="41311" y="96211"/>
                      <a:pt x="41704" y="95154"/>
                      <a:pt x="42098" y="95154"/>
                    </a:cubicBezTo>
                    <a:cubicBezTo>
                      <a:pt x="42491" y="95154"/>
                      <a:pt x="44065" y="95682"/>
                      <a:pt x="44065" y="95682"/>
                    </a:cubicBezTo>
                    <a:cubicBezTo>
                      <a:pt x="44065" y="95682"/>
                      <a:pt x="42491" y="95682"/>
                      <a:pt x="42491" y="95682"/>
                    </a:cubicBezTo>
                    <a:cubicBezTo>
                      <a:pt x="41704" y="95682"/>
                      <a:pt x="41311" y="96211"/>
                      <a:pt x="40918" y="96740"/>
                    </a:cubicBezTo>
                    <a:cubicBezTo>
                      <a:pt x="40918" y="97268"/>
                      <a:pt x="40918" y="97797"/>
                      <a:pt x="40918" y="98325"/>
                    </a:cubicBezTo>
                    <a:cubicBezTo>
                      <a:pt x="41311" y="99911"/>
                      <a:pt x="41311" y="99383"/>
                      <a:pt x="42098" y="98854"/>
                    </a:cubicBezTo>
                    <a:cubicBezTo>
                      <a:pt x="41704" y="99383"/>
                      <a:pt x="41311" y="101497"/>
                      <a:pt x="41704" y="102026"/>
                    </a:cubicBezTo>
                    <a:cubicBezTo>
                      <a:pt x="41704" y="102026"/>
                      <a:pt x="42885" y="99911"/>
                      <a:pt x="43278" y="99911"/>
                    </a:cubicBezTo>
                    <a:cubicBezTo>
                      <a:pt x="43278" y="100440"/>
                      <a:pt x="42885" y="100969"/>
                      <a:pt x="43278" y="101497"/>
                    </a:cubicBezTo>
                    <a:cubicBezTo>
                      <a:pt x="43278" y="102026"/>
                      <a:pt x="43672" y="100969"/>
                      <a:pt x="44065" y="100969"/>
                    </a:cubicBezTo>
                    <a:cubicBezTo>
                      <a:pt x="44852" y="99911"/>
                      <a:pt x="43278" y="98854"/>
                      <a:pt x="43278" y="98325"/>
                    </a:cubicBezTo>
                    <a:cubicBezTo>
                      <a:pt x="43278" y="98325"/>
                      <a:pt x="44065" y="99911"/>
                      <a:pt x="44459" y="99911"/>
                    </a:cubicBezTo>
                    <a:cubicBezTo>
                      <a:pt x="44852" y="100440"/>
                      <a:pt x="44852" y="99911"/>
                      <a:pt x="45245" y="99383"/>
                    </a:cubicBezTo>
                    <a:cubicBezTo>
                      <a:pt x="44852" y="99383"/>
                      <a:pt x="46032" y="100969"/>
                      <a:pt x="45639" y="101497"/>
                    </a:cubicBezTo>
                    <a:cubicBezTo>
                      <a:pt x="46032" y="100969"/>
                      <a:pt x="44852" y="99911"/>
                      <a:pt x="44852" y="100969"/>
                    </a:cubicBezTo>
                    <a:cubicBezTo>
                      <a:pt x="44852" y="102026"/>
                      <a:pt x="45639" y="103083"/>
                      <a:pt x="44852" y="103612"/>
                    </a:cubicBezTo>
                    <a:cubicBezTo>
                      <a:pt x="44852" y="103612"/>
                      <a:pt x="44852" y="102026"/>
                      <a:pt x="44852" y="102026"/>
                    </a:cubicBezTo>
                    <a:cubicBezTo>
                      <a:pt x="44852" y="101497"/>
                      <a:pt x="44065" y="102555"/>
                      <a:pt x="43672" y="102555"/>
                    </a:cubicBezTo>
                    <a:cubicBezTo>
                      <a:pt x="43278" y="102555"/>
                      <a:pt x="42885" y="103612"/>
                      <a:pt x="42885" y="104140"/>
                    </a:cubicBezTo>
                    <a:cubicBezTo>
                      <a:pt x="42491" y="105198"/>
                      <a:pt x="43672" y="104140"/>
                      <a:pt x="43672" y="104669"/>
                    </a:cubicBezTo>
                    <a:cubicBezTo>
                      <a:pt x="44065" y="105198"/>
                      <a:pt x="43278" y="105726"/>
                      <a:pt x="43278" y="105726"/>
                    </a:cubicBezTo>
                    <a:cubicBezTo>
                      <a:pt x="43278" y="105726"/>
                      <a:pt x="44065" y="105198"/>
                      <a:pt x="44459" y="106255"/>
                    </a:cubicBezTo>
                    <a:cubicBezTo>
                      <a:pt x="44459" y="107312"/>
                      <a:pt x="45245" y="107841"/>
                      <a:pt x="45245" y="108370"/>
                    </a:cubicBezTo>
                    <a:cubicBezTo>
                      <a:pt x="44852" y="109427"/>
                      <a:pt x="45245" y="109427"/>
                      <a:pt x="46032" y="110484"/>
                    </a:cubicBezTo>
                    <a:cubicBezTo>
                      <a:pt x="46426" y="111013"/>
                      <a:pt x="46819" y="112070"/>
                      <a:pt x="47213" y="111013"/>
                    </a:cubicBezTo>
                    <a:cubicBezTo>
                      <a:pt x="47213" y="111013"/>
                      <a:pt x="47606" y="113656"/>
                      <a:pt x="48000" y="113656"/>
                    </a:cubicBezTo>
                    <a:cubicBezTo>
                      <a:pt x="48393" y="114185"/>
                      <a:pt x="48000" y="113656"/>
                      <a:pt x="48393" y="113656"/>
                    </a:cubicBezTo>
                    <a:cubicBezTo>
                      <a:pt x="48786" y="114185"/>
                      <a:pt x="49180" y="114713"/>
                      <a:pt x="49573" y="115242"/>
                    </a:cubicBezTo>
                    <a:cubicBezTo>
                      <a:pt x="50360" y="115770"/>
                      <a:pt x="51147" y="116299"/>
                      <a:pt x="51934" y="115770"/>
                    </a:cubicBezTo>
                    <a:cubicBezTo>
                      <a:pt x="52327" y="115770"/>
                      <a:pt x="53508" y="115770"/>
                      <a:pt x="53508" y="115242"/>
                    </a:cubicBezTo>
                    <a:cubicBezTo>
                      <a:pt x="53508" y="115242"/>
                      <a:pt x="53508" y="116828"/>
                      <a:pt x="53508" y="116828"/>
                    </a:cubicBezTo>
                    <a:cubicBezTo>
                      <a:pt x="53508" y="116828"/>
                      <a:pt x="54295" y="114713"/>
                      <a:pt x="54295" y="115242"/>
                    </a:cubicBezTo>
                    <a:cubicBezTo>
                      <a:pt x="54688" y="115242"/>
                      <a:pt x="54295" y="115770"/>
                      <a:pt x="54295" y="115770"/>
                    </a:cubicBezTo>
                    <a:cubicBezTo>
                      <a:pt x="54295" y="116299"/>
                      <a:pt x="54688" y="116299"/>
                      <a:pt x="54688" y="116299"/>
                    </a:cubicBezTo>
                    <a:cubicBezTo>
                      <a:pt x="54688" y="116299"/>
                      <a:pt x="53508" y="116828"/>
                      <a:pt x="53901" y="117356"/>
                    </a:cubicBezTo>
                    <a:cubicBezTo>
                      <a:pt x="54295" y="117356"/>
                      <a:pt x="54295" y="117356"/>
                      <a:pt x="54688" y="116828"/>
                    </a:cubicBezTo>
                    <a:cubicBezTo>
                      <a:pt x="55081" y="117356"/>
                      <a:pt x="54688" y="117885"/>
                      <a:pt x="54688" y="117885"/>
                    </a:cubicBezTo>
                    <a:cubicBezTo>
                      <a:pt x="54688" y="118414"/>
                      <a:pt x="55868" y="116828"/>
                      <a:pt x="55868" y="117356"/>
                    </a:cubicBezTo>
                    <a:cubicBezTo>
                      <a:pt x="55868" y="117885"/>
                      <a:pt x="55081" y="118414"/>
                      <a:pt x="55081" y="118942"/>
                    </a:cubicBezTo>
                    <a:cubicBezTo>
                      <a:pt x="55081" y="118414"/>
                      <a:pt x="56262" y="117885"/>
                      <a:pt x="55868" y="118942"/>
                    </a:cubicBezTo>
                    <a:cubicBezTo>
                      <a:pt x="55868" y="118942"/>
                      <a:pt x="55868" y="118942"/>
                      <a:pt x="55868" y="118414"/>
                    </a:cubicBezTo>
                    <a:cubicBezTo>
                      <a:pt x="55868" y="119471"/>
                      <a:pt x="57049" y="117885"/>
                      <a:pt x="57049" y="117885"/>
                    </a:cubicBezTo>
                    <a:cubicBezTo>
                      <a:pt x="57442" y="118414"/>
                      <a:pt x="57049" y="119471"/>
                      <a:pt x="57049" y="120000"/>
                    </a:cubicBezTo>
                    <a:cubicBezTo>
                      <a:pt x="56655" y="118942"/>
                      <a:pt x="60196" y="118942"/>
                      <a:pt x="57836" y="117356"/>
                    </a:cubicBezTo>
                    <a:cubicBezTo>
                      <a:pt x="58229" y="117356"/>
                      <a:pt x="60196" y="117356"/>
                      <a:pt x="59016" y="116828"/>
                    </a:cubicBezTo>
                    <a:cubicBezTo>
                      <a:pt x="57836" y="115770"/>
                      <a:pt x="59409" y="116299"/>
                      <a:pt x="59803" y="115242"/>
                    </a:cubicBezTo>
                    <a:cubicBezTo>
                      <a:pt x="59803" y="115242"/>
                      <a:pt x="58622" y="115242"/>
                      <a:pt x="58622" y="115242"/>
                    </a:cubicBezTo>
                    <a:cubicBezTo>
                      <a:pt x="59016" y="114713"/>
                      <a:pt x="59409" y="114185"/>
                      <a:pt x="59803" y="114185"/>
                    </a:cubicBezTo>
                    <a:cubicBezTo>
                      <a:pt x="60590" y="113127"/>
                      <a:pt x="59409" y="113656"/>
                      <a:pt x="59409" y="113127"/>
                    </a:cubicBezTo>
                    <a:cubicBezTo>
                      <a:pt x="59409" y="113127"/>
                      <a:pt x="60590" y="112599"/>
                      <a:pt x="60590" y="112070"/>
                    </a:cubicBezTo>
                    <a:cubicBezTo>
                      <a:pt x="60590" y="111541"/>
                      <a:pt x="60590" y="110484"/>
                      <a:pt x="60196" y="109955"/>
                    </a:cubicBezTo>
                    <a:cubicBezTo>
                      <a:pt x="59803" y="109955"/>
                      <a:pt x="60590" y="109427"/>
                      <a:pt x="60196" y="108898"/>
                    </a:cubicBezTo>
                    <a:cubicBezTo>
                      <a:pt x="60196" y="108898"/>
                      <a:pt x="59409" y="108370"/>
                      <a:pt x="59409" y="108370"/>
                    </a:cubicBezTo>
                    <a:cubicBezTo>
                      <a:pt x="59409" y="108370"/>
                      <a:pt x="60983" y="107841"/>
                      <a:pt x="61377" y="107841"/>
                    </a:cubicBezTo>
                    <a:cubicBezTo>
                      <a:pt x="62557" y="107841"/>
                      <a:pt x="61377" y="107312"/>
                      <a:pt x="60983" y="106784"/>
                    </a:cubicBezTo>
                    <a:cubicBezTo>
                      <a:pt x="60983" y="106784"/>
                      <a:pt x="62950" y="106784"/>
                      <a:pt x="62950" y="106784"/>
                    </a:cubicBezTo>
                    <a:cubicBezTo>
                      <a:pt x="62557" y="106255"/>
                      <a:pt x="61770" y="106255"/>
                      <a:pt x="61377" y="105726"/>
                    </a:cubicBezTo>
                    <a:cubicBezTo>
                      <a:pt x="61377" y="105726"/>
                      <a:pt x="62950" y="106255"/>
                      <a:pt x="62950" y="105726"/>
                    </a:cubicBezTo>
                    <a:cubicBezTo>
                      <a:pt x="63344" y="105726"/>
                      <a:pt x="62950" y="105726"/>
                      <a:pt x="62950" y="105198"/>
                    </a:cubicBezTo>
                    <a:cubicBezTo>
                      <a:pt x="63344" y="105198"/>
                      <a:pt x="63344" y="105198"/>
                      <a:pt x="63344" y="105198"/>
                    </a:cubicBezTo>
                    <a:cubicBezTo>
                      <a:pt x="63737" y="104669"/>
                      <a:pt x="62163" y="104140"/>
                      <a:pt x="62163" y="104140"/>
                    </a:cubicBezTo>
                    <a:cubicBezTo>
                      <a:pt x="62163" y="104140"/>
                      <a:pt x="64131" y="104140"/>
                      <a:pt x="63737" y="103612"/>
                    </a:cubicBezTo>
                    <a:cubicBezTo>
                      <a:pt x="63737" y="103083"/>
                      <a:pt x="64131" y="103083"/>
                      <a:pt x="63344" y="102555"/>
                    </a:cubicBezTo>
                    <a:cubicBezTo>
                      <a:pt x="63344" y="102555"/>
                      <a:pt x="62163" y="102555"/>
                      <a:pt x="62163" y="102026"/>
                    </a:cubicBezTo>
                    <a:cubicBezTo>
                      <a:pt x="62163" y="102026"/>
                      <a:pt x="64131" y="101497"/>
                      <a:pt x="64131" y="101497"/>
                    </a:cubicBezTo>
                    <a:cubicBezTo>
                      <a:pt x="64918" y="101497"/>
                      <a:pt x="64524" y="99911"/>
                      <a:pt x="63737" y="99911"/>
                    </a:cubicBezTo>
                    <a:cubicBezTo>
                      <a:pt x="63344" y="99383"/>
                      <a:pt x="62163" y="98854"/>
                      <a:pt x="63344" y="98325"/>
                    </a:cubicBezTo>
                    <a:cubicBezTo>
                      <a:pt x="64131" y="98325"/>
                      <a:pt x="65311" y="98854"/>
                      <a:pt x="65704" y="97797"/>
                    </a:cubicBezTo>
                    <a:cubicBezTo>
                      <a:pt x="65704" y="97797"/>
                      <a:pt x="64918" y="96740"/>
                      <a:pt x="64918" y="96740"/>
                    </a:cubicBezTo>
                    <a:cubicBezTo>
                      <a:pt x="64918" y="96211"/>
                      <a:pt x="65704" y="96211"/>
                      <a:pt x="65704" y="96211"/>
                    </a:cubicBezTo>
                    <a:cubicBezTo>
                      <a:pt x="66098" y="95682"/>
                      <a:pt x="66885" y="95682"/>
                      <a:pt x="67672" y="96211"/>
                    </a:cubicBezTo>
                    <a:cubicBezTo>
                      <a:pt x="67672" y="96211"/>
                      <a:pt x="68459" y="96211"/>
                      <a:pt x="68459" y="96211"/>
                    </a:cubicBezTo>
                    <a:cubicBezTo>
                      <a:pt x="68852" y="95682"/>
                      <a:pt x="68065" y="95154"/>
                      <a:pt x="68065" y="94625"/>
                    </a:cubicBezTo>
                    <a:cubicBezTo>
                      <a:pt x="68459" y="94096"/>
                      <a:pt x="69639" y="91982"/>
                      <a:pt x="70426" y="93039"/>
                    </a:cubicBezTo>
                    <a:cubicBezTo>
                      <a:pt x="70032" y="92511"/>
                      <a:pt x="68852" y="95682"/>
                      <a:pt x="69245" y="95682"/>
                    </a:cubicBezTo>
                    <a:cubicBezTo>
                      <a:pt x="69639" y="96211"/>
                      <a:pt x="70426" y="94625"/>
                      <a:pt x="71213" y="94625"/>
                    </a:cubicBezTo>
                    <a:cubicBezTo>
                      <a:pt x="71213" y="94625"/>
                      <a:pt x="72000" y="95154"/>
                      <a:pt x="72000" y="95154"/>
                    </a:cubicBezTo>
                    <a:cubicBezTo>
                      <a:pt x="72000" y="95154"/>
                      <a:pt x="72000" y="94096"/>
                      <a:pt x="72000" y="94096"/>
                    </a:cubicBezTo>
                    <a:cubicBezTo>
                      <a:pt x="73180" y="94625"/>
                      <a:pt x="73180" y="94096"/>
                      <a:pt x="73573" y="93568"/>
                    </a:cubicBezTo>
                    <a:cubicBezTo>
                      <a:pt x="73967" y="93039"/>
                      <a:pt x="74360" y="93039"/>
                      <a:pt x="74754" y="93039"/>
                    </a:cubicBezTo>
                    <a:cubicBezTo>
                      <a:pt x="75540" y="92511"/>
                      <a:pt x="75540" y="91982"/>
                      <a:pt x="75934" y="91453"/>
                    </a:cubicBezTo>
                    <a:cubicBezTo>
                      <a:pt x="76327" y="90925"/>
                      <a:pt x="77114" y="89867"/>
                      <a:pt x="77508" y="88810"/>
                    </a:cubicBezTo>
                    <a:cubicBezTo>
                      <a:pt x="78295" y="87753"/>
                      <a:pt x="78295" y="87224"/>
                      <a:pt x="79081" y="87224"/>
                    </a:cubicBezTo>
                    <a:cubicBezTo>
                      <a:pt x="79475" y="86696"/>
                      <a:pt x="80655" y="86696"/>
                      <a:pt x="80655" y="85638"/>
                    </a:cubicBezTo>
                    <a:cubicBezTo>
                      <a:pt x="80262" y="85638"/>
                      <a:pt x="79868" y="82995"/>
                      <a:pt x="79868" y="82995"/>
                    </a:cubicBezTo>
                    <a:cubicBezTo>
                      <a:pt x="80262" y="82995"/>
                      <a:pt x="81442" y="84581"/>
                      <a:pt x="81836" y="84581"/>
                    </a:cubicBezTo>
                    <a:cubicBezTo>
                      <a:pt x="82229" y="85110"/>
                      <a:pt x="82622" y="85110"/>
                      <a:pt x="83016" y="85110"/>
                    </a:cubicBezTo>
                    <a:cubicBezTo>
                      <a:pt x="83016" y="85110"/>
                      <a:pt x="83803" y="84581"/>
                      <a:pt x="83803" y="84581"/>
                    </a:cubicBezTo>
                    <a:cubicBezTo>
                      <a:pt x="84196" y="84581"/>
                      <a:pt x="84590" y="85110"/>
                      <a:pt x="84983" y="84581"/>
                    </a:cubicBezTo>
                    <a:cubicBezTo>
                      <a:pt x="84983" y="84581"/>
                      <a:pt x="84196" y="83524"/>
                      <a:pt x="85377" y="84052"/>
                    </a:cubicBezTo>
                    <a:cubicBezTo>
                      <a:pt x="86163" y="84052"/>
                      <a:pt x="86950" y="84052"/>
                      <a:pt x="87737" y="83524"/>
                    </a:cubicBezTo>
                    <a:cubicBezTo>
                      <a:pt x="89704" y="82995"/>
                      <a:pt x="91278" y="82466"/>
                      <a:pt x="93245" y="81409"/>
                    </a:cubicBezTo>
                    <a:cubicBezTo>
                      <a:pt x="93639" y="80881"/>
                      <a:pt x="99934" y="75594"/>
                      <a:pt x="100327" y="75594"/>
                    </a:cubicBezTo>
                    <a:cubicBezTo>
                      <a:pt x="99934" y="75594"/>
                      <a:pt x="97180" y="75594"/>
                      <a:pt x="96786" y="75594"/>
                    </a:cubicBezTo>
                    <a:cubicBezTo>
                      <a:pt x="96000" y="75066"/>
                      <a:pt x="95213" y="74537"/>
                      <a:pt x="94426" y="74537"/>
                    </a:cubicBezTo>
                    <a:cubicBezTo>
                      <a:pt x="93639" y="74537"/>
                      <a:pt x="92852" y="75066"/>
                      <a:pt x="92459" y="75066"/>
                    </a:cubicBezTo>
                    <a:cubicBezTo>
                      <a:pt x="91672" y="75594"/>
                      <a:pt x="91672" y="74537"/>
                      <a:pt x="91278" y="75066"/>
                    </a:cubicBezTo>
                    <a:cubicBezTo>
                      <a:pt x="90885" y="75066"/>
                      <a:pt x="90491" y="76123"/>
                      <a:pt x="90098" y="76123"/>
                    </a:cubicBezTo>
                    <a:cubicBezTo>
                      <a:pt x="88524" y="76123"/>
                      <a:pt x="91278" y="74008"/>
                      <a:pt x="91672" y="74537"/>
                    </a:cubicBezTo>
                    <a:cubicBezTo>
                      <a:pt x="91278" y="74008"/>
                      <a:pt x="90098" y="74537"/>
                      <a:pt x="89704" y="74537"/>
                    </a:cubicBezTo>
                    <a:cubicBezTo>
                      <a:pt x="88524" y="74537"/>
                      <a:pt x="87737" y="74008"/>
                      <a:pt x="86950" y="74008"/>
                    </a:cubicBezTo>
                    <a:cubicBezTo>
                      <a:pt x="87344" y="74008"/>
                      <a:pt x="88524" y="72951"/>
                      <a:pt x="88918" y="72422"/>
                    </a:cubicBezTo>
                    <a:cubicBezTo>
                      <a:pt x="88918" y="70837"/>
                      <a:pt x="89704" y="71365"/>
                      <a:pt x="90098" y="71894"/>
                    </a:cubicBezTo>
                    <a:cubicBezTo>
                      <a:pt x="90885" y="71894"/>
                      <a:pt x="94032" y="70837"/>
                      <a:pt x="94426" y="70308"/>
                    </a:cubicBezTo>
                    <a:cubicBezTo>
                      <a:pt x="94426" y="69779"/>
                      <a:pt x="92459" y="69251"/>
                      <a:pt x="92065" y="68722"/>
                    </a:cubicBezTo>
                    <a:cubicBezTo>
                      <a:pt x="92459" y="69251"/>
                      <a:pt x="94032" y="69779"/>
                      <a:pt x="94426" y="69779"/>
                    </a:cubicBezTo>
                    <a:cubicBezTo>
                      <a:pt x="94819" y="70308"/>
                      <a:pt x="96393" y="70308"/>
                      <a:pt x="96393" y="71365"/>
                    </a:cubicBezTo>
                    <a:cubicBezTo>
                      <a:pt x="96000" y="72951"/>
                      <a:pt x="96786" y="73480"/>
                      <a:pt x="97573" y="73480"/>
                    </a:cubicBezTo>
                    <a:cubicBezTo>
                      <a:pt x="97573" y="73480"/>
                      <a:pt x="99934" y="73480"/>
                      <a:pt x="99540" y="72951"/>
                    </a:cubicBezTo>
                    <a:cubicBezTo>
                      <a:pt x="99540" y="72951"/>
                      <a:pt x="99540" y="74008"/>
                      <a:pt x="99934" y="74008"/>
                    </a:cubicBezTo>
                    <a:cubicBezTo>
                      <a:pt x="100721" y="73480"/>
                      <a:pt x="101114" y="71894"/>
                      <a:pt x="101114" y="70837"/>
                    </a:cubicBezTo>
                    <a:cubicBezTo>
                      <a:pt x="101114" y="70308"/>
                      <a:pt x="101114" y="68193"/>
                      <a:pt x="100327" y="68722"/>
                    </a:cubicBezTo>
                    <a:cubicBezTo>
                      <a:pt x="99540" y="69779"/>
                      <a:pt x="99934" y="68722"/>
                      <a:pt x="99540" y="68193"/>
                    </a:cubicBezTo>
                    <a:cubicBezTo>
                      <a:pt x="98754" y="67136"/>
                      <a:pt x="97573" y="66607"/>
                      <a:pt x="96393" y="65550"/>
                    </a:cubicBezTo>
                    <a:cubicBezTo>
                      <a:pt x="96000" y="65022"/>
                      <a:pt x="95606" y="65022"/>
                      <a:pt x="95213" y="64493"/>
                    </a:cubicBezTo>
                    <a:cubicBezTo>
                      <a:pt x="95213" y="64493"/>
                      <a:pt x="93639" y="65022"/>
                      <a:pt x="93639" y="65550"/>
                    </a:cubicBezTo>
                    <a:cubicBezTo>
                      <a:pt x="93639" y="65550"/>
                      <a:pt x="94032" y="65022"/>
                      <a:pt x="93639" y="65022"/>
                    </a:cubicBezTo>
                    <a:cubicBezTo>
                      <a:pt x="93639" y="65022"/>
                      <a:pt x="93245" y="64493"/>
                      <a:pt x="93245" y="64493"/>
                    </a:cubicBezTo>
                    <a:cubicBezTo>
                      <a:pt x="93245" y="63964"/>
                      <a:pt x="94819" y="64493"/>
                      <a:pt x="94819" y="63964"/>
                    </a:cubicBezTo>
                    <a:cubicBezTo>
                      <a:pt x="94819" y="62907"/>
                      <a:pt x="94819" y="62378"/>
                      <a:pt x="93639" y="62378"/>
                    </a:cubicBezTo>
                    <a:cubicBezTo>
                      <a:pt x="92852" y="62907"/>
                      <a:pt x="92459" y="63964"/>
                      <a:pt x="91672" y="62907"/>
                    </a:cubicBezTo>
                    <a:cubicBezTo>
                      <a:pt x="91672" y="62907"/>
                      <a:pt x="90098" y="62907"/>
                      <a:pt x="90098" y="62378"/>
                    </a:cubicBezTo>
                    <a:cubicBezTo>
                      <a:pt x="90098" y="61321"/>
                      <a:pt x="92065" y="62907"/>
                      <a:pt x="92065" y="62907"/>
                    </a:cubicBezTo>
                    <a:cubicBezTo>
                      <a:pt x="92459" y="62907"/>
                      <a:pt x="94426" y="62378"/>
                      <a:pt x="94426" y="61850"/>
                    </a:cubicBezTo>
                    <a:cubicBezTo>
                      <a:pt x="94819" y="61850"/>
                      <a:pt x="92852" y="60792"/>
                      <a:pt x="92459" y="60792"/>
                    </a:cubicBezTo>
                    <a:cubicBezTo>
                      <a:pt x="91672" y="60792"/>
                      <a:pt x="90491" y="60792"/>
                      <a:pt x="89704" y="61321"/>
                    </a:cubicBezTo>
                    <a:cubicBezTo>
                      <a:pt x="90098" y="61321"/>
                      <a:pt x="91672" y="59735"/>
                      <a:pt x="91672" y="60264"/>
                    </a:cubicBezTo>
                    <a:cubicBezTo>
                      <a:pt x="91672" y="59735"/>
                      <a:pt x="90098" y="59735"/>
                      <a:pt x="90098" y="59207"/>
                    </a:cubicBezTo>
                    <a:cubicBezTo>
                      <a:pt x="91278" y="59735"/>
                      <a:pt x="92459" y="60792"/>
                      <a:pt x="93639" y="59735"/>
                    </a:cubicBezTo>
                    <a:cubicBezTo>
                      <a:pt x="93639" y="59735"/>
                      <a:pt x="94819" y="59207"/>
                      <a:pt x="94819" y="58678"/>
                    </a:cubicBezTo>
                    <a:cubicBezTo>
                      <a:pt x="94426" y="58149"/>
                      <a:pt x="93639" y="57621"/>
                      <a:pt x="93639" y="57092"/>
                    </a:cubicBezTo>
                    <a:cubicBezTo>
                      <a:pt x="93639" y="57621"/>
                      <a:pt x="94819" y="58149"/>
                      <a:pt x="95213" y="58149"/>
                    </a:cubicBezTo>
                    <a:cubicBezTo>
                      <a:pt x="96000" y="58678"/>
                      <a:pt x="95606" y="57621"/>
                      <a:pt x="96393" y="57621"/>
                    </a:cubicBezTo>
                    <a:cubicBezTo>
                      <a:pt x="96786" y="57621"/>
                      <a:pt x="99934" y="58678"/>
                      <a:pt x="99934" y="58678"/>
                    </a:cubicBezTo>
                    <a:cubicBezTo>
                      <a:pt x="99540" y="58678"/>
                      <a:pt x="96786" y="58149"/>
                      <a:pt x="96786" y="58149"/>
                    </a:cubicBezTo>
                    <a:cubicBezTo>
                      <a:pt x="97573" y="60264"/>
                      <a:pt x="99934" y="59735"/>
                      <a:pt x="101114" y="59735"/>
                    </a:cubicBezTo>
                    <a:cubicBezTo>
                      <a:pt x="101508" y="59207"/>
                      <a:pt x="102688" y="59735"/>
                      <a:pt x="103081" y="59207"/>
                    </a:cubicBezTo>
                    <a:cubicBezTo>
                      <a:pt x="104262" y="58678"/>
                      <a:pt x="103868" y="57621"/>
                      <a:pt x="103081" y="57092"/>
                    </a:cubicBezTo>
                    <a:cubicBezTo>
                      <a:pt x="102688" y="56563"/>
                      <a:pt x="101508" y="56035"/>
                      <a:pt x="101114" y="56035"/>
                    </a:cubicBezTo>
                    <a:cubicBezTo>
                      <a:pt x="100721" y="56035"/>
                      <a:pt x="101114" y="57621"/>
                      <a:pt x="101114" y="58149"/>
                    </a:cubicBezTo>
                    <a:cubicBezTo>
                      <a:pt x="100721" y="57621"/>
                      <a:pt x="100721" y="57092"/>
                      <a:pt x="100327" y="56563"/>
                    </a:cubicBezTo>
                    <a:cubicBezTo>
                      <a:pt x="100327" y="56035"/>
                      <a:pt x="99934" y="56563"/>
                      <a:pt x="99540" y="56035"/>
                    </a:cubicBezTo>
                    <a:cubicBezTo>
                      <a:pt x="99934" y="56563"/>
                      <a:pt x="100721" y="53392"/>
                      <a:pt x="100721" y="52863"/>
                    </a:cubicBezTo>
                    <a:cubicBezTo>
                      <a:pt x="100721" y="52863"/>
                      <a:pt x="101114" y="54449"/>
                      <a:pt x="101114" y="54449"/>
                    </a:cubicBezTo>
                    <a:cubicBezTo>
                      <a:pt x="101114" y="55506"/>
                      <a:pt x="101114" y="56035"/>
                      <a:pt x="101508" y="56035"/>
                    </a:cubicBezTo>
                    <a:cubicBezTo>
                      <a:pt x="102688" y="56035"/>
                      <a:pt x="103475" y="55506"/>
                      <a:pt x="104262" y="55506"/>
                    </a:cubicBezTo>
                    <a:cubicBezTo>
                      <a:pt x="104655" y="55506"/>
                      <a:pt x="107016" y="54449"/>
                      <a:pt x="106229" y="53392"/>
                    </a:cubicBezTo>
                    <a:cubicBezTo>
                      <a:pt x="105442" y="52863"/>
                      <a:pt x="105049" y="53920"/>
                      <a:pt x="104655" y="53392"/>
                    </a:cubicBezTo>
                    <a:cubicBezTo>
                      <a:pt x="104655" y="52863"/>
                      <a:pt x="104655" y="52863"/>
                      <a:pt x="104655" y="52334"/>
                    </a:cubicBezTo>
                    <a:cubicBezTo>
                      <a:pt x="105049" y="51806"/>
                      <a:pt x="104655" y="51277"/>
                      <a:pt x="104262" y="51277"/>
                    </a:cubicBezTo>
                    <a:cubicBezTo>
                      <a:pt x="104262" y="50748"/>
                      <a:pt x="103081" y="50748"/>
                      <a:pt x="102688" y="50748"/>
                    </a:cubicBezTo>
                    <a:cubicBezTo>
                      <a:pt x="101901" y="50748"/>
                      <a:pt x="101508" y="51806"/>
                      <a:pt x="100721" y="50748"/>
                    </a:cubicBezTo>
                    <a:cubicBezTo>
                      <a:pt x="102295" y="52334"/>
                      <a:pt x="103081" y="48105"/>
                      <a:pt x="104655" y="50220"/>
                    </a:cubicBezTo>
                    <a:cubicBezTo>
                      <a:pt x="105049" y="51277"/>
                      <a:pt x="105836" y="49691"/>
                      <a:pt x="105836" y="48634"/>
                    </a:cubicBezTo>
                    <a:cubicBezTo>
                      <a:pt x="105836" y="48105"/>
                      <a:pt x="104655" y="46519"/>
                      <a:pt x="104655" y="46519"/>
                    </a:cubicBezTo>
                    <a:cubicBezTo>
                      <a:pt x="104655" y="45991"/>
                      <a:pt x="105836" y="47577"/>
                      <a:pt x="105836" y="48105"/>
                    </a:cubicBezTo>
                    <a:cubicBezTo>
                      <a:pt x="105836" y="48634"/>
                      <a:pt x="106622" y="47577"/>
                      <a:pt x="106229" y="46519"/>
                    </a:cubicBezTo>
                    <a:cubicBezTo>
                      <a:pt x="105836" y="45991"/>
                      <a:pt x="105049" y="44933"/>
                      <a:pt x="104655" y="44405"/>
                    </a:cubicBezTo>
                    <a:cubicBezTo>
                      <a:pt x="103868" y="44405"/>
                      <a:pt x="102688" y="44933"/>
                      <a:pt x="101901" y="44405"/>
                    </a:cubicBezTo>
                    <a:cubicBezTo>
                      <a:pt x="101508" y="43876"/>
                      <a:pt x="101508" y="42819"/>
                      <a:pt x="100721" y="42819"/>
                    </a:cubicBezTo>
                    <a:cubicBezTo>
                      <a:pt x="100721" y="42290"/>
                      <a:pt x="99147" y="42819"/>
                      <a:pt x="99540" y="42290"/>
                    </a:cubicBezTo>
                    <a:cubicBezTo>
                      <a:pt x="99934" y="41233"/>
                      <a:pt x="99934" y="40704"/>
                      <a:pt x="100721" y="41762"/>
                    </a:cubicBezTo>
                    <a:cubicBezTo>
                      <a:pt x="101508" y="42819"/>
                      <a:pt x="102295" y="41233"/>
                      <a:pt x="103081" y="40704"/>
                    </a:cubicBezTo>
                    <a:cubicBezTo>
                      <a:pt x="104262" y="39647"/>
                      <a:pt x="106622" y="42819"/>
                      <a:pt x="107803" y="41233"/>
                    </a:cubicBezTo>
                    <a:cubicBezTo>
                      <a:pt x="108196" y="40704"/>
                      <a:pt x="108196" y="38061"/>
                      <a:pt x="107016" y="38590"/>
                    </a:cubicBezTo>
                    <a:cubicBezTo>
                      <a:pt x="106622" y="38590"/>
                      <a:pt x="106229" y="39118"/>
                      <a:pt x="105836" y="38590"/>
                    </a:cubicBezTo>
                    <a:cubicBezTo>
                      <a:pt x="105049" y="38590"/>
                      <a:pt x="104262" y="38061"/>
                      <a:pt x="103475" y="37004"/>
                    </a:cubicBezTo>
                    <a:cubicBezTo>
                      <a:pt x="102295" y="35947"/>
                      <a:pt x="106622" y="37533"/>
                      <a:pt x="106622" y="37004"/>
                    </a:cubicBezTo>
                    <a:cubicBezTo>
                      <a:pt x="106229" y="35947"/>
                      <a:pt x="104262" y="35418"/>
                      <a:pt x="103475" y="34889"/>
                    </a:cubicBezTo>
                    <a:cubicBezTo>
                      <a:pt x="102295" y="34361"/>
                      <a:pt x="102295" y="34889"/>
                      <a:pt x="101901" y="35947"/>
                    </a:cubicBezTo>
                    <a:cubicBezTo>
                      <a:pt x="101901" y="36475"/>
                      <a:pt x="101114" y="37004"/>
                      <a:pt x="100721" y="36475"/>
                    </a:cubicBezTo>
                    <a:cubicBezTo>
                      <a:pt x="100327" y="36475"/>
                      <a:pt x="101508" y="34361"/>
                      <a:pt x="101508" y="33832"/>
                    </a:cubicBezTo>
                    <a:cubicBezTo>
                      <a:pt x="101508" y="33303"/>
                      <a:pt x="101901" y="32246"/>
                      <a:pt x="102295" y="31718"/>
                    </a:cubicBezTo>
                    <a:cubicBezTo>
                      <a:pt x="102295" y="31189"/>
                      <a:pt x="102295" y="30132"/>
                      <a:pt x="102688" y="30132"/>
                    </a:cubicBezTo>
                    <a:cubicBezTo>
                      <a:pt x="103081" y="30132"/>
                      <a:pt x="103868" y="30132"/>
                      <a:pt x="104262" y="29603"/>
                    </a:cubicBezTo>
                    <a:cubicBezTo>
                      <a:pt x="104262" y="29603"/>
                      <a:pt x="106229" y="26960"/>
                      <a:pt x="106229" y="27488"/>
                    </a:cubicBezTo>
                    <a:cubicBezTo>
                      <a:pt x="106229" y="27488"/>
                      <a:pt x="105442" y="26960"/>
                      <a:pt x="105442" y="26960"/>
                    </a:cubicBezTo>
                    <a:cubicBezTo>
                      <a:pt x="105442" y="26431"/>
                      <a:pt x="105442" y="25903"/>
                      <a:pt x="105442" y="25374"/>
                    </a:cubicBezTo>
                    <a:cubicBezTo>
                      <a:pt x="105442" y="24317"/>
                      <a:pt x="105836" y="24317"/>
                      <a:pt x="106622" y="24317"/>
                    </a:cubicBezTo>
                    <a:cubicBezTo>
                      <a:pt x="107409" y="24317"/>
                      <a:pt x="110557" y="22731"/>
                      <a:pt x="108590" y="22731"/>
                    </a:cubicBezTo>
                    <a:cubicBezTo>
                      <a:pt x="107409" y="22731"/>
                      <a:pt x="105442" y="22202"/>
                      <a:pt x="104655" y="23259"/>
                    </a:cubicBezTo>
                    <a:cubicBezTo>
                      <a:pt x="104262" y="23788"/>
                      <a:pt x="104262" y="24845"/>
                      <a:pt x="103475" y="24317"/>
                    </a:cubicBezTo>
                    <a:cubicBezTo>
                      <a:pt x="102688" y="23788"/>
                      <a:pt x="103475" y="22731"/>
                      <a:pt x="103868" y="22202"/>
                    </a:cubicBezTo>
                    <a:cubicBezTo>
                      <a:pt x="104655" y="20616"/>
                      <a:pt x="106229" y="21674"/>
                      <a:pt x="107409" y="21674"/>
                    </a:cubicBezTo>
                    <a:cubicBezTo>
                      <a:pt x="108983" y="21674"/>
                      <a:pt x="110557" y="22202"/>
                      <a:pt x="111344" y="20088"/>
                    </a:cubicBezTo>
                    <a:cubicBezTo>
                      <a:pt x="111737" y="20088"/>
                      <a:pt x="110163" y="19559"/>
                      <a:pt x="110163" y="19559"/>
                    </a:cubicBezTo>
                    <a:cubicBezTo>
                      <a:pt x="109377" y="19030"/>
                      <a:pt x="108590" y="19559"/>
                      <a:pt x="107803" y="19559"/>
                    </a:cubicBezTo>
                    <a:cubicBezTo>
                      <a:pt x="107016" y="19559"/>
                      <a:pt x="106622" y="19030"/>
                      <a:pt x="105836" y="19030"/>
                    </a:cubicBezTo>
                    <a:cubicBezTo>
                      <a:pt x="105442" y="19030"/>
                      <a:pt x="104655" y="19030"/>
                      <a:pt x="104262" y="19030"/>
                    </a:cubicBezTo>
                    <a:cubicBezTo>
                      <a:pt x="104655" y="19559"/>
                      <a:pt x="105836" y="19030"/>
                      <a:pt x="106622" y="19030"/>
                    </a:cubicBezTo>
                    <a:cubicBezTo>
                      <a:pt x="107803" y="19030"/>
                      <a:pt x="108590" y="18502"/>
                      <a:pt x="109770" y="18502"/>
                    </a:cubicBezTo>
                    <a:cubicBezTo>
                      <a:pt x="111344" y="19030"/>
                      <a:pt x="112131" y="17973"/>
                      <a:pt x="113311" y="17973"/>
                    </a:cubicBezTo>
                    <a:cubicBezTo>
                      <a:pt x="113704" y="17973"/>
                      <a:pt x="114491" y="17973"/>
                      <a:pt x="114491" y="17444"/>
                    </a:cubicBezTo>
                    <a:cubicBezTo>
                      <a:pt x="114491" y="17444"/>
                      <a:pt x="113704" y="16387"/>
                      <a:pt x="114098" y="16387"/>
                    </a:cubicBezTo>
                    <a:cubicBezTo>
                      <a:pt x="116065" y="15859"/>
                      <a:pt x="118032" y="15330"/>
                      <a:pt x="119606" y="13744"/>
                    </a:cubicBezTo>
                    <a:cubicBezTo>
                      <a:pt x="120000" y="13215"/>
                      <a:pt x="118426" y="12687"/>
                      <a:pt x="118426" y="12687"/>
                    </a:cubicBezTo>
                    <a:cubicBezTo>
                      <a:pt x="117245" y="12158"/>
                      <a:pt x="116065" y="11629"/>
                      <a:pt x="115278" y="11629"/>
                    </a:cubicBezTo>
                    <a:cubicBezTo>
                      <a:pt x="112918" y="11101"/>
                      <a:pt x="110950" y="10572"/>
                      <a:pt x="108983" y="13215"/>
                    </a:cubicBezTo>
                    <a:cubicBezTo>
                      <a:pt x="108196" y="14801"/>
                      <a:pt x="107409" y="13744"/>
                      <a:pt x="105836" y="13744"/>
                    </a:cubicBezTo>
                    <a:cubicBezTo>
                      <a:pt x="105442" y="13744"/>
                      <a:pt x="103868" y="15330"/>
                      <a:pt x="104262" y="13744"/>
                    </a:cubicBezTo>
                    <a:cubicBezTo>
                      <a:pt x="104262" y="12687"/>
                      <a:pt x="102295" y="14273"/>
                      <a:pt x="101901" y="14801"/>
                    </a:cubicBezTo>
                    <a:cubicBezTo>
                      <a:pt x="101114" y="15330"/>
                      <a:pt x="100327" y="15859"/>
                      <a:pt x="99540" y="16387"/>
                    </a:cubicBezTo>
                    <a:cubicBezTo>
                      <a:pt x="99147" y="16387"/>
                      <a:pt x="96000" y="19559"/>
                      <a:pt x="96000" y="19559"/>
                    </a:cubicBezTo>
                    <a:cubicBezTo>
                      <a:pt x="95213" y="18502"/>
                      <a:pt x="103868" y="11629"/>
                      <a:pt x="98754" y="10044"/>
                    </a:cubicBezTo>
                    <a:cubicBezTo>
                      <a:pt x="96786" y="10044"/>
                      <a:pt x="97180" y="11629"/>
                      <a:pt x="95606" y="12687"/>
                    </a:cubicBezTo>
                    <a:cubicBezTo>
                      <a:pt x="94426" y="13215"/>
                      <a:pt x="93639" y="13215"/>
                      <a:pt x="92459" y="13744"/>
                    </a:cubicBezTo>
                    <a:cubicBezTo>
                      <a:pt x="92065" y="13744"/>
                      <a:pt x="90098" y="14801"/>
                      <a:pt x="89704" y="14801"/>
                    </a:cubicBezTo>
                    <a:cubicBezTo>
                      <a:pt x="88918" y="13215"/>
                      <a:pt x="91672" y="12687"/>
                      <a:pt x="92459" y="12687"/>
                    </a:cubicBezTo>
                    <a:cubicBezTo>
                      <a:pt x="92459" y="12158"/>
                      <a:pt x="94819" y="11629"/>
                      <a:pt x="93639" y="11101"/>
                    </a:cubicBezTo>
                    <a:cubicBezTo>
                      <a:pt x="92459" y="10572"/>
                      <a:pt x="91278" y="10572"/>
                      <a:pt x="90098" y="10572"/>
                    </a:cubicBezTo>
                    <a:cubicBezTo>
                      <a:pt x="86950" y="10572"/>
                      <a:pt x="83803" y="11101"/>
                      <a:pt x="80655" y="12158"/>
                    </a:cubicBezTo>
                    <a:cubicBezTo>
                      <a:pt x="80655" y="12158"/>
                      <a:pt x="79475" y="13215"/>
                      <a:pt x="79081" y="12687"/>
                    </a:cubicBezTo>
                    <a:cubicBezTo>
                      <a:pt x="79081" y="11629"/>
                      <a:pt x="78688" y="11629"/>
                      <a:pt x="79475" y="11629"/>
                    </a:cubicBezTo>
                    <a:cubicBezTo>
                      <a:pt x="81049" y="10572"/>
                      <a:pt x="82622" y="10044"/>
                      <a:pt x="84196" y="9515"/>
                    </a:cubicBezTo>
                    <a:cubicBezTo>
                      <a:pt x="86950" y="8986"/>
                      <a:pt x="90098" y="9515"/>
                      <a:pt x="93245" y="9515"/>
                    </a:cubicBezTo>
                    <a:cubicBezTo>
                      <a:pt x="94032" y="9515"/>
                      <a:pt x="94819" y="9515"/>
                      <a:pt x="95606" y="9515"/>
                    </a:cubicBezTo>
                    <a:cubicBezTo>
                      <a:pt x="97180" y="8458"/>
                      <a:pt x="99147" y="8458"/>
                      <a:pt x="100721" y="7400"/>
                    </a:cubicBezTo>
                    <a:cubicBezTo>
                      <a:pt x="101508" y="7400"/>
                      <a:pt x="101901" y="6872"/>
                      <a:pt x="100721" y="6343"/>
                    </a:cubicBezTo>
                    <a:cubicBezTo>
                      <a:pt x="99934" y="5814"/>
                      <a:pt x="98360" y="5286"/>
                      <a:pt x="97573" y="5814"/>
                    </a:cubicBezTo>
                    <a:cubicBezTo>
                      <a:pt x="96786" y="5814"/>
                      <a:pt x="96786" y="5286"/>
                      <a:pt x="96000" y="4757"/>
                    </a:cubicBezTo>
                    <a:cubicBezTo>
                      <a:pt x="95213" y="4757"/>
                      <a:pt x="94426" y="5814"/>
                      <a:pt x="93639" y="5814"/>
                    </a:cubicBezTo>
                    <a:cubicBezTo>
                      <a:pt x="93639" y="5814"/>
                      <a:pt x="94426" y="4229"/>
                      <a:pt x="94819" y="4229"/>
                    </a:cubicBezTo>
                    <a:cubicBezTo>
                      <a:pt x="95213" y="3171"/>
                      <a:pt x="93639" y="3171"/>
                      <a:pt x="93245" y="3171"/>
                    </a:cubicBezTo>
                    <a:cubicBezTo>
                      <a:pt x="90885" y="3700"/>
                      <a:pt x="88918" y="3700"/>
                      <a:pt x="86557" y="3171"/>
                    </a:cubicBezTo>
                    <a:cubicBezTo>
                      <a:pt x="84590" y="3171"/>
                      <a:pt x="83016" y="4229"/>
                      <a:pt x="81049" y="4229"/>
                    </a:cubicBezTo>
                    <a:cubicBezTo>
                      <a:pt x="80262" y="4229"/>
                      <a:pt x="79081" y="4229"/>
                      <a:pt x="78295" y="4229"/>
                    </a:cubicBezTo>
                    <a:cubicBezTo>
                      <a:pt x="77508" y="4757"/>
                      <a:pt x="76327" y="4229"/>
                      <a:pt x="75934" y="4757"/>
                    </a:cubicBezTo>
                    <a:cubicBezTo>
                      <a:pt x="77114" y="4229"/>
                      <a:pt x="78295" y="4229"/>
                      <a:pt x="79475" y="3700"/>
                    </a:cubicBezTo>
                    <a:cubicBezTo>
                      <a:pt x="81442" y="3700"/>
                      <a:pt x="83016" y="3171"/>
                      <a:pt x="84590" y="3171"/>
                    </a:cubicBezTo>
                    <a:cubicBezTo>
                      <a:pt x="85377" y="3171"/>
                      <a:pt x="93245" y="3171"/>
                      <a:pt x="93245" y="2114"/>
                    </a:cubicBezTo>
                    <a:cubicBezTo>
                      <a:pt x="92852" y="2114"/>
                      <a:pt x="91672" y="1585"/>
                      <a:pt x="91278" y="1057"/>
                    </a:cubicBezTo>
                    <a:cubicBezTo>
                      <a:pt x="90098" y="1057"/>
                      <a:pt x="89311" y="1057"/>
                      <a:pt x="88131" y="1057"/>
                    </a:cubicBezTo>
                    <a:cubicBezTo>
                      <a:pt x="86557" y="1057"/>
                      <a:pt x="84983" y="528"/>
                      <a:pt x="83803" y="0"/>
                    </a:cubicBezTo>
                    <a:cubicBezTo>
                      <a:pt x="81049" y="0"/>
                      <a:pt x="78688" y="0"/>
                      <a:pt x="76327" y="0"/>
                    </a:cubicBezTo>
                    <a:cubicBezTo>
                      <a:pt x="75147" y="528"/>
                      <a:pt x="73967" y="528"/>
                      <a:pt x="72786" y="528"/>
                    </a:cubicBezTo>
                    <a:cubicBezTo>
                      <a:pt x="72393" y="528"/>
                      <a:pt x="72000" y="1585"/>
                      <a:pt x="72000" y="1585"/>
                    </a:cubicBezTo>
                    <a:cubicBezTo>
                      <a:pt x="71213" y="1585"/>
                      <a:pt x="70426" y="1057"/>
                      <a:pt x="69639" y="1057"/>
                    </a:cubicBezTo>
                    <a:cubicBezTo>
                      <a:pt x="69245" y="1057"/>
                      <a:pt x="68852" y="1585"/>
                      <a:pt x="68065" y="1585"/>
                    </a:cubicBezTo>
                    <a:cubicBezTo>
                      <a:pt x="67278" y="1585"/>
                      <a:pt x="67278" y="2114"/>
                      <a:pt x="68065" y="2114"/>
                    </a:cubicBezTo>
                    <a:cubicBezTo>
                      <a:pt x="69245" y="2643"/>
                      <a:pt x="70426" y="2643"/>
                      <a:pt x="71213" y="3171"/>
                    </a:cubicBezTo>
                    <a:cubicBezTo>
                      <a:pt x="70819" y="2643"/>
                      <a:pt x="68459" y="3700"/>
                      <a:pt x="68065" y="4229"/>
                    </a:cubicBezTo>
                    <a:cubicBezTo>
                      <a:pt x="68065" y="4229"/>
                      <a:pt x="66885" y="4229"/>
                      <a:pt x="66885" y="4229"/>
                    </a:cubicBezTo>
                    <a:cubicBezTo>
                      <a:pt x="66885" y="4229"/>
                      <a:pt x="67672" y="5286"/>
                      <a:pt x="67672" y="5286"/>
                    </a:cubicBezTo>
                    <a:cubicBezTo>
                      <a:pt x="67278" y="5286"/>
                      <a:pt x="66491" y="4757"/>
                      <a:pt x="66098" y="4229"/>
                    </a:cubicBezTo>
                    <a:cubicBezTo>
                      <a:pt x="65704" y="3700"/>
                      <a:pt x="64524" y="4229"/>
                      <a:pt x="64131" y="4229"/>
                    </a:cubicBezTo>
                    <a:cubicBezTo>
                      <a:pt x="62950" y="3700"/>
                      <a:pt x="61770" y="3171"/>
                      <a:pt x="60590" y="2643"/>
                    </a:cubicBezTo>
                    <a:cubicBezTo>
                      <a:pt x="59803" y="2114"/>
                      <a:pt x="59016" y="3171"/>
                      <a:pt x="57836" y="3171"/>
                    </a:cubicBezTo>
                    <a:cubicBezTo>
                      <a:pt x="57442" y="3171"/>
                      <a:pt x="55081" y="2643"/>
                      <a:pt x="55081" y="3700"/>
                    </a:cubicBezTo>
                    <a:cubicBezTo>
                      <a:pt x="54688" y="3700"/>
                      <a:pt x="60196" y="4757"/>
                      <a:pt x="60983" y="5286"/>
                    </a:cubicBezTo>
                    <a:cubicBezTo>
                      <a:pt x="62163" y="5286"/>
                      <a:pt x="63344" y="5286"/>
                      <a:pt x="64131" y="5814"/>
                    </a:cubicBezTo>
                    <a:cubicBezTo>
                      <a:pt x="64524" y="5814"/>
                      <a:pt x="64918" y="5814"/>
                      <a:pt x="65311" y="6343"/>
                    </a:cubicBezTo>
                    <a:cubicBezTo>
                      <a:pt x="65311" y="6343"/>
                      <a:pt x="65311" y="7929"/>
                      <a:pt x="65311" y="7929"/>
                    </a:cubicBezTo>
                    <a:cubicBezTo>
                      <a:pt x="65311" y="8458"/>
                      <a:pt x="64918" y="7400"/>
                      <a:pt x="64918" y="6872"/>
                    </a:cubicBezTo>
                    <a:cubicBezTo>
                      <a:pt x="64524" y="6343"/>
                      <a:pt x="63344" y="6343"/>
                      <a:pt x="62950" y="5814"/>
                    </a:cubicBezTo>
                    <a:cubicBezTo>
                      <a:pt x="62950" y="5814"/>
                      <a:pt x="61770" y="5814"/>
                      <a:pt x="61770" y="5814"/>
                    </a:cubicBezTo>
                    <a:cubicBezTo>
                      <a:pt x="61770" y="6343"/>
                      <a:pt x="62163" y="7400"/>
                      <a:pt x="62163" y="7400"/>
                    </a:cubicBezTo>
                    <a:cubicBezTo>
                      <a:pt x="61377" y="7400"/>
                      <a:pt x="60983" y="5814"/>
                      <a:pt x="60590" y="5814"/>
                    </a:cubicBezTo>
                    <a:cubicBezTo>
                      <a:pt x="59803" y="5814"/>
                      <a:pt x="59016" y="5814"/>
                      <a:pt x="58229" y="5286"/>
                    </a:cubicBezTo>
                    <a:cubicBezTo>
                      <a:pt x="57836" y="5286"/>
                      <a:pt x="54688" y="5286"/>
                      <a:pt x="54688" y="5286"/>
                    </a:cubicBezTo>
                    <a:cubicBezTo>
                      <a:pt x="54295" y="6343"/>
                      <a:pt x="59409" y="8986"/>
                      <a:pt x="59409" y="8986"/>
                    </a:cubicBezTo>
                    <a:cubicBezTo>
                      <a:pt x="59409" y="9515"/>
                      <a:pt x="57442" y="8986"/>
                      <a:pt x="57442" y="8986"/>
                    </a:cubicBezTo>
                    <a:cubicBezTo>
                      <a:pt x="56262" y="8986"/>
                      <a:pt x="55868" y="8458"/>
                      <a:pt x="56262" y="10044"/>
                    </a:cubicBezTo>
                    <a:cubicBezTo>
                      <a:pt x="55868" y="10044"/>
                      <a:pt x="55475" y="9515"/>
                      <a:pt x="55081" y="8986"/>
                    </a:cubicBezTo>
                    <a:cubicBezTo>
                      <a:pt x="55081" y="8458"/>
                      <a:pt x="55868" y="8986"/>
                      <a:pt x="56262" y="8458"/>
                    </a:cubicBezTo>
                    <a:cubicBezTo>
                      <a:pt x="56262" y="8458"/>
                      <a:pt x="55475" y="7400"/>
                      <a:pt x="55081" y="7400"/>
                    </a:cubicBezTo>
                    <a:cubicBezTo>
                      <a:pt x="54295" y="6872"/>
                      <a:pt x="53508" y="6343"/>
                      <a:pt x="52327" y="6343"/>
                    </a:cubicBezTo>
                    <a:cubicBezTo>
                      <a:pt x="51934" y="6343"/>
                      <a:pt x="51147" y="5814"/>
                      <a:pt x="50754" y="6343"/>
                    </a:cubicBezTo>
                    <a:cubicBezTo>
                      <a:pt x="50360" y="6343"/>
                      <a:pt x="51540" y="7929"/>
                      <a:pt x="51540" y="7929"/>
                    </a:cubicBezTo>
                    <a:cubicBezTo>
                      <a:pt x="52721" y="8986"/>
                      <a:pt x="54295" y="8986"/>
                      <a:pt x="55868" y="10572"/>
                    </a:cubicBezTo>
                    <a:cubicBezTo>
                      <a:pt x="56262" y="10572"/>
                      <a:pt x="56655" y="11101"/>
                      <a:pt x="56262" y="11629"/>
                    </a:cubicBezTo>
                    <a:cubicBezTo>
                      <a:pt x="55475" y="12687"/>
                      <a:pt x="54688" y="11629"/>
                      <a:pt x="53901" y="11101"/>
                    </a:cubicBezTo>
                    <a:cubicBezTo>
                      <a:pt x="51934" y="9515"/>
                      <a:pt x="49573" y="8458"/>
                      <a:pt x="47213" y="7929"/>
                    </a:cubicBezTo>
                    <a:cubicBezTo>
                      <a:pt x="46032" y="7400"/>
                      <a:pt x="44852" y="6872"/>
                      <a:pt x="43672" y="7400"/>
                    </a:cubicBezTo>
                    <a:cubicBezTo>
                      <a:pt x="43278" y="7400"/>
                      <a:pt x="44459" y="8986"/>
                      <a:pt x="44459" y="9515"/>
                    </a:cubicBezTo>
                    <a:cubicBezTo>
                      <a:pt x="44459" y="9515"/>
                      <a:pt x="46032" y="11101"/>
                      <a:pt x="46032" y="11101"/>
                    </a:cubicBezTo>
                    <a:cubicBezTo>
                      <a:pt x="46032" y="11629"/>
                      <a:pt x="43672" y="11101"/>
                      <a:pt x="43672" y="11101"/>
                    </a:cubicBezTo>
                    <a:cubicBezTo>
                      <a:pt x="43672" y="12158"/>
                      <a:pt x="45245" y="11629"/>
                      <a:pt x="45245" y="12687"/>
                    </a:cubicBezTo>
                    <a:cubicBezTo>
                      <a:pt x="45245" y="12687"/>
                      <a:pt x="43672" y="12158"/>
                      <a:pt x="43278" y="11629"/>
                    </a:cubicBezTo>
                    <a:cubicBezTo>
                      <a:pt x="42491" y="11101"/>
                      <a:pt x="41704" y="11101"/>
                      <a:pt x="40524" y="10572"/>
                    </a:cubicBezTo>
                    <a:cubicBezTo>
                      <a:pt x="39737" y="10044"/>
                      <a:pt x="39737" y="10572"/>
                      <a:pt x="39737" y="11629"/>
                    </a:cubicBezTo>
                    <a:cubicBezTo>
                      <a:pt x="39344" y="12158"/>
                      <a:pt x="38950" y="12158"/>
                      <a:pt x="38557" y="12158"/>
                    </a:cubicBezTo>
                    <a:cubicBezTo>
                      <a:pt x="38557" y="12687"/>
                      <a:pt x="38557" y="13744"/>
                      <a:pt x="38163" y="13744"/>
                    </a:cubicBezTo>
                    <a:cubicBezTo>
                      <a:pt x="38163" y="14273"/>
                      <a:pt x="38163" y="12687"/>
                      <a:pt x="38163" y="12158"/>
                    </a:cubicBezTo>
                    <a:cubicBezTo>
                      <a:pt x="38163" y="11629"/>
                      <a:pt x="38557" y="11101"/>
                      <a:pt x="38557" y="10572"/>
                    </a:cubicBezTo>
                    <a:cubicBezTo>
                      <a:pt x="38163" y="8458"/>
                      <a:pt x="36590" y="8458"/>
                      <a:pt x="35409" y="8458"/>
                    </a:cubicBezTo>
                    <a:cubicBezTo>
                      <a:pt x="33836" y="8986"/>
                      <a:pt x="32262" y="9515"/>
                      <a:pt x="30688" y="9515"/>
                    </a:cubicBezTo>
                    <a:cubicBezTo>
                      <a:pt x="30295" y="10044"/>
                      <a:pt x="29508" y="10044"/>
                      <a:pt x="29114" y="10044"/>
                    </a:cubicBezTo>
                    <a:cubicBezTo>
                      <a:pt x="29114" y="10044"/>
                      <a:pt x="27147" y="10572"/>
                      <a:pt x="27147" y="10572"/>
                    </a:cubicBezTo>
                    <a:cubicBezTo>
                      <a:pt x="27540" y="11101"/>
                      <a:pt x="28327" y="11101"/>
                      <a:pt x="28721" y="11101"/>
                    </a:cubicBezTo>
                    <a:cubicBezTo>
                      <a:pt x="29114" y="11629"/>
                      <a:pt x="29508" y="12158"/>
                      <a:pt x="30295" y="12687"/>
                    </a:cubicBezTo>
                    <a:cubicBezTo>
                      <a:pt x="30295" y="12687"/>
                      <a:pt x="31868" y="14273"/>
                      <a:pt x="31868" y="14273"/>
                    </a:cubicBezTo>
                    <a:cubicBezTo>
                      <a:pt x="31475" y="14273"/>
                      <a:pt x="29901" y="13215"/>
                      <a:pt x="29508" y="13215"/>
                    </a:cubicBezTo>
                    <a:cubicBezTo>
                      <a:pt x="28721" y="12687"/>
                      <a:pt x="28327" y="11629"/>
                      <a:pt x="27540" y="11629"/>
                    </a:cubicBezTo>
                    <a:cubicBezTo>
                      <a:pt x="26360" y="11101"/>
                      <a:pt x="25180" y="11629"/>
                      <a:pt x="24000" y="11629"/>
                    </a:cubicBezTo>
                    <a:cubicBezTo>
                      <a:pt x="22819" y="12158"/>
                      <a:pt x="22819" y="11629"/>
                      <a:pt x="23606" y="13215"/>
                    </a:cubicBezTo>
                    <a:cubicBezTo>
                      <a:pt x="23606" y="13744"/>
                      <a:pt x="23606" y="15330"/>
                      <a:pt x="23606" y="15859"/>
                    </a:cubicBezTo>
                    <a:cubicBezTo>
                      <a:pt x="23606" y="16916"/>
                      <a:pt x="22032" y="15859"/>
                      <a:pt x="21639" y="15859"/>
                    </a:cubicBezTo>
                    <a:cubicBezTo>
                      <a:pt x="21245" y="15859"/>
                      <a:pt x="20065" y="14801"/>
                      <a:pt x="19672" y="15859"/>
                    </a:cubicBezTo>
                    <a:cubicBezTo>
                      <a:pt x="19278" y="16387"/>
                      <a:pt x="19672" y="17973"/>
                      <a:pt x="19672" y="17973"/>
                    </a:cubicBezTo>
                    <a:cubicBezTo>
                      <a:pt x="19278" y="18502"/>
                      <a:pt x="18885" y="17444"/>
                      <a:pt x="18491" y="16916"/>
                    </a:cubicBezTo>
                    <a:cubicBezTo>
                      <a:pt x="17704" y="16387"/>
                      <a:pt x="16918" y="16387"/>
                      <a:pt x="16524" y="16916"/>
                    </a:cubicBezTo>
                    <a:cubicBezTo>
                      <a:pt x="15344" y="17973"/>
                      <a:pt x="14163" y="19030"/>
                      <a:pt x="12590" y="19559"/>
                    </a:cubicBezTo>
                    <a:cubicBezTo>
                      <a:pt x="12196" y="20088"/>
                      <a:pt x="13377" y="19559"/>
                      <a:pt x="12590" y="19559"/>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299" name="Shape 2654">
                <a:extLst>
                  <a:ext uri="{FF2B5EF4-FFF2-40B4-BE49-F238E27FC236}">
                    <a16:creationId xmlns:a16="http://schemas.microsoft.com/office/drawing/2014/main" id="{2DEE05E7-0DF8-E5A3-89E1-9E8215EB35C6}"/>
                  </a:ext>
                  <a:ext uri="{C183D7F6-B498-43B3-948B-1728B52AA6E4}">
                    <adec:decorative xmlns:adec="http://schemas.microsoft.com/office/drawing/2017/decorative" val="1"/>
                  </a:ext>
                </a:extLst>
              </p:cNvPr>
              <p:cNvSpPr/>
              <p:nvPr/>
            </p:nvSpPr>
            <p:spPr>
              <a:xfrm>
                <a:off x="6769655" y="2755726"/>
                <a:ext cx="55533" cy="41315"/>
              </a:xfrm>
              <a:custGeom>
                <a:avLst/>
                <a:gdLst/>
                <a:ahLst/>
                <a:cxnLst/>
                <a:rect l="0" t="0" r="0" b="0"/>
                <a:pathLst>
                  <a:path w="120000" h="120000" extrusionOk="0">
                    <a:moveTo>
                      <a:pt x="120000" y="65454"/>
                    </a:moveTo>
                    <a:cubicBezTo>
                      <a:pt x="112500" y="54545"/>
                      <a:pt x="82500" y="32727"/>
                      <a:pt x="82500" y="32727"/>
                    </a:cubicBezTo>
                    <a:cubicBezTo>
                      <a:pt x="67500" y="21818"/>
                      <a:pt x="52500" y="10909"/>
                      <a:pt x="37500" y="10909"/>
                    </a:cubicBezTo>
                    <a:cubicBezTo>
                      <a:pt x="30000" y="10909"/>
                      <a:pt x="15000" y="0"/>
                      <a:pt x="7500" y="10909"/>
                    </a:cubicBezTo>
                    <a:cubicBezTo>
                      <a:pt x="0" y="21818"/>
                      <a:pt x="22500" y="32727"/>
                      <a:pt x="22500" y="32727"/>
                    </a:cubicBezTo>
                    <a:cubicBezTo>
                      <a:pt x="15000" y="32727"/>
                      <a:pt x="0" y="65454"/>
                      <a:pt x="7500" y="76363"/>
                    </a:cubicBezTo>
                    <a:cubicBezTo>
                      <a:pt x="15000" y="76363"/>
                      <a:pt x="30000" y="65454"/>
                      <a:pt x="37500" y="76363"/>
                    </a:cubicBezTo>
                    <a:cubicBezTo>
                      <a:pt x="52500" y="87272"/>
                      <a:pt x="37500" y="87272"/>
                      <a:pt x="37500" y="98181"/>
                    </a:cubicBezTo>
                    <a:cubicBezTo>
                      <a:pt x="37500" y="120000"/>
                      <a:pt x="120000" y="87272"/>
                      <a:pt x="120000" y="65454"/>
                    </a:cubicBezTo>
                    <a:cubicBezTo>
                      <a:pt x="112500" y="54545"/>
                      <a:pt x="120000" y="76363"/>
                      <a:pt x="120000" y="65454"/>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0" name="Shape 2655">
                <a:extLst>
                  <a:ext uri="{FF2B5EF4-FFF2-40B4-BE49-F238E27FC236}">
                    <a16:creationId xmlns:a16="http://schemas.microsoft.com/office/drawing/2014/main" id="{A43B5864-12F4-BCAE-780E-D223A9BA9414}"/>
                  </a:ext>
                  <a:ext uri="{C183D7F6-B498-43B3-948B-1728B52AA6E4}">
                    <adec:decorative xmlns:adec="http://schemas.microsoft.com/office/drawing/2017/decorative" val="1"/>
                  </a:ext>
                </a:extLst>
              </p:cNvPr>
              <p:cNvSpPr/>
              <p:nvPr/>
            </p:nvSpPr>
            <p:spPr>
              <a:xfrm>
                <a:off x="6787380" y="2726929"/>
                <a:ext cx="14179" cy="7512"/>
              </a:xfrm>
              <a:custGeom>
                <a:avLst/>
                <a:gdLst/>
                <a:ahLst/>
                <a:cxnLst/>
                <a:rect l="0" t="0" r="0" b="0"/>
                <a:pathLst>
                  <a:path w="120000" h="120000" extrusionOk="0">
                    <a:moveTo>
                      <a:pt x="60000" y="120000"/>
                    </a:moveTo>
                    <a:cubicBezTo>
                      <a:pt x="0" y="120000"/>
                      <a:pt x="30000" y="0"/>
                      <a:pt x="60000" y="0"/>
                    </a:cubicBezTo>
                    <a:cubicBezTo>
                      <a:pt x="90000" y="0"/>
                      <a:pt x="120000" y="120000"/>
                      <a:pt x="6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1" name="Shape 2656">
                <a:extLst>
                  <a:ext uri="{FF2B5EF4-FFF2-40B4-BE49-F238E27FC236}">
                    <a16:creationId xmlns:a16="http://schemas.microsoft.com/office/drawing/2014/main" id="{5D40DAC0-1647-C771-6CE3-B0926D5E6F45}"/>
                  </a:ext>
                  <a:ext uri="{C183D7F6-B498-43B3-948B-1728B52AA6E4}">
                    <adec:decorative xmlns:adec="http://schemas.microsoft.com/office/drawing/2017/decorative" val="1"/>
                  </a:ext>
                </a:extLst>
              </p:cNvPr>
              <p:cNvSpPr/>
              <p:nvPr/>
            </p:nvSpPr>
            <p:spPr>
              <a:xfrm>
                <a:off x="6798013" y="2292491"/>
                <a:ext cx="37809" cy="22535"/>
              </a:xfrm>
              <a:custGeom>
                <a:avLst/>
                <a:gdLst/>
                <a:ahLst/>
                <a:cxnLst/>
                <a:rect l="0" t="0" r="0" b="0"/>
                <a:pathLst>
                  <a:path w="120000" h="120000" extrusionOk="0">
                    <a:moveTo>
                      <a:pt x="98181" y="80000"/>
                    </a:moveTo>
                    <a:cubicBezTo>
                      <a:pt x="120000" y="100000"/>
                      <a:pt x="120000" y="120000"/>
                      <a:pt x="98181" y="100000"/>
                    </a:cubicBezTo>
                    <a:cubicBezTo>
                      <a:pt x="76363" y="100000"/>
                      <a:pt x="43636" y="80000"/>
                      <a:pt x="32727" y="80000"/>
                    </a:cubicBezTo>
                    <a:cubicBezTo>
                      <a:pt x="21818" y="60000"/>
                      <a:pt x="0" y="0"/>
                      <a:pt x="21818" y="20000"/>
                    </a:cubicBezTo>
                    <a:cubicBezTo>
                      <a:pt x="43636" y="40000"/>
                      <a:pt x="76363" y="60000"/>
                      <a:pt x="98181" y="80000"/>
                    </a:cubicBezTo>
                    <a:cubicBezTo>
                      <a:pt x="120000" y="100000"/>
                      <a:pt x="76363" y="60000"/>
                      <a:pt x="98181" y="8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2" name="Shape 2657">
                <a:extLst>
                  <a:ext uri="{FF2B5EF4-FFF2-40B4-BE49-F238E27FC236}">
                    <a16:creationId xmlns:a16="http://schemas.microsoft.com/office/drawing/2014/main" id="{BC74A075-8B95-01A5-A2CA-7E5147FE3130}"/>
                  </a:ext>
                  <a:ext uri="{C183D7F6-B498-43B3-948B-1728B52AA6E4}">
                    <adec:decorative xmlns:adec="http://schemas.microsoft.com/office/drawing/2017/decorative" val="1"/>
                  </a:ext>
                </a:extLst>
              </p:cNvPr>
              <p:cNvSpPr/>
              <p:nvPr/>
            </p:nvSpPr>
            <p:spPr>
              <a:xfrm>
                <a:off x="6914987" y="2259937"/>
                <a:ext cx="28357" cy="17528"/>
              </a:xfrm>
              <a:custGeom>
                <a:avLst/>
                <a:gdLst/>
                <a:ahLst/>
                <a:cxnLst/>
                <a:rect l="0" t="0" r="0" b="0"/>
                <a:pathLst>
                  <a:path w="120000" h="120000" extrusionOk="0">
                    <a:moveTo>
                      <a:pt x="120000" y="72000"/>
                    </a:moveTo>
                    <a:cubicBezTo>
                      <a:pt x="120000" y="120000"/>
                      <a:pt x="0" y="96000"/>
                      <a:pt x="0" y="48000"/>
                    </a:cubicBezTo>
                    <a:cubicBezTo>
                      <a:pt x="0" y="0"/>
                      <a:pt x="120000" y="24000"/>
                      <a:pt x="120000" y="72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3" name="Shape 2658">
                <a:extLst>
                  <a:ext uri="{FF2B5EF4-FFF2-40B4-BE49-F238E27FC236}">
                    <a16:creationId xmlns:a16="http://schemas.microsoft.com/office/drawing/2014/main" id="{F1EDFD54-A55D-2213-E870-C83D7D9A9AFB}"/>
                  </a:ext>
                  <a:ext uri="{C183D7F6-B498-43B3-948B-1728B52AA6E4}">
                    <adec:decorative xmlns:adec="http://schemas.microsoft.com/office/drawing/2017/decorative" val="1"/>
                  </a:ext>
                </a:extLst>
              </p:cNvPr>
              <p:cNvSpPr/>
              <p:nvPr/>
            </p:nvSpPr>
            <p:spPr>
              <a:xfrm>
                <a:off x="7362797" y="2307514"/>
                <a:ext cx="20087" cy="15024"/>
              </a:xfrm>
              <a:custGeom>
                <a:avLst/>
                <a:gdLst/>
                <a:ahLst/>
                <a:cxnLst/>
                <a:rect l="0" t="0" r="0" b="0"/>
                <a:pathLst>
                  <a:path w="120000" h="120000" extrusionOk="0">
                    <a:moveTo>
                      <a:pt x="100000" y="90000"/>
                    </a:moveTo>
                    <a:cubicBezTo>
                      <a:pt x="80000" y="120000"/>
                      <a:pt x="0" y="0"/>
                      <a:pt x="20000" y="0"/>
                    </a:cubicBezTo>
                    <a:cubicBezTo>
                      <a:pt x="40000" y="0"/>
                      <a:pt x="120000" y="60000"/>
                      <a:pt x="100000" y="9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4" name="Shape 2659">
                <a:extLst>
                  <a:ext uri="{FF2B5EF4-FFF2-40B4-BE49-F238E27FC236}">
                    <a16:creationId xmlns:a16="http://schemas.microsoft.com/office/drawing/2014/main" id="{8A74228C-A775-875D-04EA-037300C08ABF}"/>
                  </a:ext>
                  <a:ext uri="{C183D7F6-B498-43B3-948B-1728B52AA6E4}">
                    <adec:decorative xmlns:adec="http://schemas.microsoft.com/office/drawing/2017/decorative" val="1"/>
                  </a:ext>
                </a:extLst>
              </p:cNvPr>
              <p:cNvSpPr/>
              <p:nvPr/>
            </p:nvSpPr>
            <p:spPr>
              <a:xfrm>
                <a:off x="7389975" y="2322537"/>
                <a:ext cx="17723" cy="3757"/>
              </a:xfrm>
              <a:custGeom>
                <a:avLst/>
                <a:gdLst/>
                <a:ahLst/>
                <a:cxnLst/>
                <a:rect l="0" t="0" r="0" b="0"/>
                <a:pathLst>
                  <a:path w="120000" h="120000" extrusionOk="0">
                    <a:moveTo>
                      <a:pt x="96000" y="120000"/>
                    </a:moveTo>
                    <a:cubicBezTo>
                      <a:pt x="48000" y="120000"/>
                      <a:pt x="0" y="0"/>
                      <a:pt x="48000" y="0"/>
                    </a:cubicBezTo>
                    <a:cubicBezTo>
                      <a:pt x="72000" y="0"/>
                      <a:pt x="120000" y="120000"/>
                      <a:pt x="96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5" name="Shape 2660">
                <a:extLst>
                  <a:ext uri="{FF2B5EF4-FFF2-40B4-BE49-F238E27FC236}">
                    <a16:creationId xmlns:a16="http://schemas.microsoft.com/office/drawing/2014/main" id="{AF15B271-E51F-49AF-E1A9-6EAE3E76BD5A}"/>
                  </a:ext>
                  <a:ext uri="{C183D7F6-B498-43B3-948B-1728B52AA6E4}">
                    <adec:decorative xmlns:adec="http://schemas.microsoft.com/office/drawing/2017/decorative" val="1"/>
                  </a:ext>
                </a:extLst>
              </p:cNvPr>
              <p:cNvSpPr/>
              <p:nvPr/>
            </p:nvSpPr>
            <p:spPr>
              <a:xfrm>
                <a:off x="7389975" y="2531618"/>
                <a:ext cx="14179" cy="26292"/>
              </a:xfrm>
              <a:custGeom>
                <a:avLst/>
                <a:gdLst/>
                <a:ahLst/>
                <a:cxnLst/>
                <a:rect l="0" t="0" r="0" b="0"/>
                <a:pathLst>
                  <a:path w="120000" h="120000" extrusionOk="0">
                    <a:moveTo>
                      <a:pt x="60000" y="0"/>
                    </a:moveTo>
                    <a:cubicBezTo>
                      <a:pt x="0" y="0"/>
                      <a:pt x="90000" y="119999"/>
                      <a:pt x="120000" y="119999"/>
                    </a:cubicBezTo>
                    <a:cubicBezTo>
                      <a:pt x="120000" y="119999"/>
                      <a:pt x="90000" y="0"/>
                      <a:pt x="6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6" name="Shape 2661">
                <a:extLst>
                  <a:ext uri="{FF2B5EF4-FFF2-40B4-BE49-F238E27FC236}">
                    <a16:creationId xmlns:a16="http://schemas.microsoft.com/office/drawing/2014/main" id="{6710E86A-7EC0-959D-BC77-A44876FD92ED}"/>
                  </a:ext>
                  <a:ext uri="{C183D7F6-B498-43B3-948B-1728B52AA6E4}">
                    <adec:decorative xmlns:adec="http://schemas.microsoft.com/office/drawing/2017/decorative" val="1"/>
                  </a:ext>
                </a:extLst>
              </p:cNvPr>
              <p:cNvSpPr/>
              <p:nvPr/>
            </p:nvSpPr>
            <p:spPr>
              <a:xfrm>
                <a:off x="7397064" y="2579193"/>
                <a:ext cx="23631" cy="15024"/>
              </a:xfrm>
              <a:custGeom>
                <a:avLst/>
                <a:gdLst/>
                <a:ahLst/>
                <a:cxnLst/>
                <a:rect l="0" t="0" r="0" b="0"/>
                <a:pathLst>
                  <a:path w="120000" h="120000" extrusionOk="0">
                    <a:moveTo>
                      <a:pt x="17142" y="0"/>
                    </a:moveTo>
                    <a:cubicBezTo>
                      <a:pt x="0" y="30000"/>
                      <a:pt x="0" y="90000"/>
                      <a:pt x="17142" y="120000"/>
                    </a:cubicBezTo>
                    <a:cubicBezTo>
                      <a:pt x="34285" y="120000"/>
                      <a:pt x="51428" y="120000"/>
                      <a:pt x="85714" y="120000"/>
                    </a:cubicBezTo>
                    <a:cubicBezTo>
                      <a:pt x="119999" y="120000"/>
                      <a:pt x="17142" y="0"/>
                      <a:pt x="17142" y="0"/>
                    </a:cubicBezTo>
                    <a:cubicBezTo>
                      <a:pt x="0" y="30000"/>
                      <a:pt x="17142" y="0"/>
                      <a:pt x="17142"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7" name="Shape 2662">
                <a:extLst>
                  <a:ext uri="{FF2B5EF4-FFF2-40B4-BE49-F238E27FC236}">
                    <a16:creationId xmlns:a16="http://schemas.microsoft.com/office/drawing/2014/main" id="{E6090349-85C2-2DFE-096C-C48890855E87}"/>
                  </a:ext>
                  <a:ext uri="{C183D7F6-B498-43B3-948B-1728B52AA6E4}">
                    <adec:decorative xmlns:adec="http://schemas.microsoft.com/office/drawing/2017/decorative" val="1"/>
                  </a:ext>
                </a:extLst>
              </p:cNvPr>
              <p:cNvSpPr/>
              <p:nvPr/>
            </p:nvSpPr>
            <p:spPr>
              <a:xfrm>
                <a:off x="7300175" y="2660573"/>
                <a:ext cx="59078" cy="36307"/>
              </a:xfrm>
              <a:custGeom>
                <a:avLst/>
                <a:gdLst/>
                <a:ahLst/>
                <a:cxnLst/>
                <a:rect l="0" t="0" r="0" b="0"/>
                <a:pathLst>
                  <a:path w="120000" h="120000" extrusionOk="0">
                    <a:moveTo>
                      <a:pt x="0" y="48000"/>
                    </a:moveTo>
                    <a:cubicBezTo>
                      <a:pt x="7058" y="0"/>
                      <a:pt x="49411" y="24000"/>
                      <a:pt x="70588" y="24000"/>
                    </a:cubicBezTo>
                    <a:cubicBezTo>
                      <a:pt x="120000" y="36000"/>
                      <a:pt x="56470" y="48000"/>
                      <a:pt x="56470" y="48000"/>
                    </a:cubicBezTo>
                    <a:cubicBezTo>
                      <a:pt x="56470" y="72000"/>
                      <a:pt x="84705" y="60000"/>
                      <a:pt x="84705" y="84000"/>
                    </a:cubicBezTo>
                    <a:cubicBezTo>
                      <a:pt x="84705" y="84000"/>
                      <a:pt x="70588" y="72000"/>
                      <a:pt x="63529" y="84000"/>
                    </a:cubicBezTo>
                    <a:cubicBezTo>
                      <a:pt x="63529" y="84000"/>
                      <a:pt x="84705" y="120000"/>
                      <a:pt x="77647" y="120000"/>
                    </a:cubicBezTo>
                    <a:cubicBezTo>
                      <a:pt x="70588" y="120000"/>
                      <a:pt x="63529" y="108000"/>
                      <a:pt x="56470" y="108000"/>
                    </a:cubicBezTo>
                    <a:cubicBezTo>
                      <a:pt x="42352" y="96000"/>
                      <a:pt x="0" y="84000"/>
                      <a:pt x="0" y="48000"/>
                    </a:cubicBezTo>
                    <a:cubicBezTo>
                      <a:pt x="0" y="36000"/>
                      <a:pt x="0" y="84000"/>
                      <a:pt x="0" y="48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8" name="Shape 2663">
                <a:extLst>
                  <a:ext uri="{FF2B5EF4-FFF2-40B4-BE49-F238E27FC236}">
                    <a16:creationId xmlns:a16="http://schemas.microsoft.com/office/drawing/2014/main" id="{BF7505F2-D5EC-CD9A-F614-2A1F25D14E8E}"/>
                  </a:ext>
                  <a:ext uri="{C183D7F6-B498-43B3-948B-1728B52AA6E4}">
                    <adec:decorative xmlns:adec="http://schemas.microsoft.com/office/drawing/2017/decorative" val="1"/>
                  </a:ext>
                </a:extLst>
              </p:cNvPr>
              <p:cNvSpPr/>
              <p:nvPr/>
            </p:nvSpPr>
            <p:spPr>
              <a:xfrm>
                <a:off x="7289542" y="2653061"/>
                <a:ext cx="30720" cy="11269"/>
              </a:xfrm>
              <a:custGeom>
                <a:avLst/>
                <a:gdLst/>
                <a:ahLst/>
                <a:cxnLst/>
                <a:rect l="0" t="0" r="0" b="0"/>
                <a:pathLst>
                  <a:path w="120000" h="120000" extrusionOk="0">
                    <a:moveTo>
                      <a:pt x="106666" y="40000"/>
                    </a:moveTo>
                    <a:cubicBezTo>
                      <a:pt x="120000" y="40000"/>
                      <a:pt x="66666" y="0"/>
                      <a:pt x="66666" y="0"/>
                    </a:cubicBezTo>
                    <a:cubicBezTo>
                      <a:pt x="40000" y="0"/>
                      <a:pt x="13333" y="0"/>
                      <a:pt x="0" y="0"/>
                    </a:cubicBezTo>
                    <a:cubicBezTo>
                      <a:pt x="26666" y="0"/>
                      <a:pt x="80000" y="120000"/>
                      <a:pt x="106666" y="40000"/>
                    </a:cubicBezTo>
                    <a:cubicBezTo>
                      <a:pt x="120000" y="40000"/>
                      <a:pt x="93333" y="80000"/>
                      <a:pt x="106666"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09" name="Shape 2664">
                <a:extLst>
                  <a:ext uri="{FF2B5EF4-FFF2-40B4-BE49-F238E27FC236}">
                    <a16:creationId xmlns:a16="http://schemas.microsoft.com/office/drawing/2014/main" id="{28A26D7A-BA4F-E6DC-269F-B1D09B13DAF5}"/>
                  </a:ext>
                  <a:ext uri="{C183D7F6-B498-43B3-948B-1728B52AA6E4}">
                    <adec:decorative xmlns:adec="http://schemas.microsoft.com/office/drawing/2017/decorative" val="1"/>
                  </a:ext>
                </a:extLst>
              </p:cNvPr>
              <p:cNvSpPr/>
              <p:nvPr/>
            </p:nvSpPr>
            <p:spPr>
              <a:xfrm>
                <a:off x="7241098" y="2730684"/>
                <a:ext cx="44899" cy="25040"/>
              </a:xfrm>
              <a:custGeom>
                <a:avLst/>
                <a:gdLst/>
                <a:ahLst/>
                <a:cxnLst/>
                <a:rect l="0" t="0" r="0" b="0"/>
                <a:pathLst>
                  <a:path w="120000" h="120000" extrusionOk="0">
                    <a:moveTo>
                      <a:pt x="110769" y="68571"/>
                    </a:moveTo>
                    <a:cubicBezTo>
                      <a:pt x="120000" y="51428"/>
                      <a:pt x="120000" y="34285"/>
                      <a:pt x="110769" y="17142"/>
                    </a:cubicBezTo>
                    <a:cubicBezTo>
                      <a:pt x="101538" y="0"/>
                      <a:pt x="73846" y="17142"/>
                      <a:pt x="64615" y="34285"/>
                    </a:cubicBezTo>
                    <a:cubicBezTo>
                      <a:pt x="55384" y="34285"/>
                      <a:pt x="36923" y="34285"/>
                      <a:pt x="27692" y="51428"/>
                    </a:cubicBezTo>
                    <a:cubicBezTo>
                      <a:pt x="27692" y="51428"/>
                      <a:pt x="0" y="85714"/>
                      <a:pt x="0" y="85714"/>
                    </a:cubicBezTo>
                    <a:cubicBezTo>
                      <a:pt x="27692" y="119999"/>
                      <a:pt x="92307" y="102857"/>
                      <a:pt x="110769" y="68571"/>
                    </a:cubicBezTo>
                    <a:cubicBezTo>
                      <a:pt x="120000" y="51428"/>
                      <a:pt x="83076" y="102857"/>
                      <a:pt x="110769" y="68571"/>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0" name="Shape 2665">
                <a:extLst>
                  <a:ext uri="{FF2B5EF4-FFF2-40B4-BE49-F238E27FC236}">
                    <a16:creationId xmlns:a16="http://schemas.microsoft.com/office/drawing/2014/main" id="{028F8C03-9EB8-0EA6-4AF9-3F44F6B7F20E}"/>
                  </a:ext>
                  <a:ext uri="{C183D7F6-B498-43B3-948B-1728B52AA6E4}">
                    <adec:decorative xmlns:adec="http://schemas.microsoft.com/office/drawing/2017/decorative" val="1"/>
                  </a:ext>
                </a:extLst>
              </p:cNvPr>
              <p:cNvSpPr/>
              <p:nvPr/>
            </p:nvSpPr>
            <p:spPr>
              <a:xfrm>
                <a:off x="6832279" y="2766992"/>
                <a:ext cx="14179" cy="22535"/>
              </a:xfrm>
              <a:custGeom>
                <a:avLst/>
                <a:gdLst/>
                <a:ahLst/>
                <a:cxnLst/>
                <a:rect l="0" t="0" r="0" b="0"/>
                <a:pathLst>
                  <a:path w="120000" h="120000" extrusionOk="0">
                    <a:moveTo>
                      <a:pt x="90000" y="40000"/>
                    </a:moveTo>
                    <a:cubicBezTo>
                      <a:pt x="60000" y="0"/>
                      <a:pt x="30000" y="20000"/>
                      <a:pt x="30000" y="60000"/>
                    </a:cubicBezTo>
                    <a:cubicBezTo>
                      <a:pt x="0" y="120000"/>
                      <a:pt x="120000" y="80000"/>
                      <a:pt x="90000" y="40000"/>
                    </a:cubicBezTo>
                    <a:cubicBezTo>
                      <a:pt x="90000" y="40000"/>
                      <a:pt x="120000" y="60000"/>
                      <a:pt x="9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1" name="Shape 2666">
                <a:extLst>
                  <a:ext uri="{FF2B5EF4-FFF2-40B4-BE49-F238E27FC236}">
                    <a16:creationId xmlns:a16="http://schemas.microsoft.com/office/drawing/2014/main" id="{E6F853A2-F7B7-A7E1-B434-84A5BD8A9E17}"/>
                  </a:ext>
                  <a:ext uri="{C183D7F6-B498-43B3-948B-1728B52AA6E4}">
                    <adec:decorative xmlns:adec="http://schemas.microsoft.com/office/drawing/2017/decorative" val="1"/>
                  </a:ext>
                </a:extLst>
              </p:cNvPr>
              <p:cNvSpPr/>
              <p:nvPr/>
            </p:nvSpPr>
            <p:spPr>
              <a:xfrm>
                <a:off x="6801558" y="2719417"/>
                <a:ext cx="12997" cy="15024"/>
              </a:xfrm>
              <a:custGeom>
                <a:avLst/>
                <a:gdLst/>
                <a:ahLst/>
                <a:cxnLst/>
                <a:rect l="0" t="0" r="0" b="0"/>
                <a:pathLst>
                  <a:path w="120000" h="120000" extrusionOk="0">
                    <a:moveTo>
                      <a:pt x="120000" y="60000"/>
                    </a:moveTo>
                    <a:cubicBezTo>
                      <a:pt x="90000" y="60000"/>
                      <a:pt x="30000" y="0"/>
                      <a:pt x="30000" y="30000"/>
                    </a:cubicBezTo>
                    <a:cubicBezTo>
                      <a:pt x="0" y="120000"/>
                      <a:pt x="120000" y="60000"/>
                      <a:pt x="120000" y="60000"/>
                    </a:cubicBezTo>
                    <a:cubicBezTo>
                      <a:pt x="90000" y="60000"/>
                      <a:pt x="120000" y="6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2" name="Shape 2667">
                <a:extLst>
                  <a:ext uri="{FF2B5EF4-FFF2-40B4-BE49-F238E27FC236}">
                    <a16:creationId xmlns:a16="http://schemas.microsoft.com/office/drawing/2014/main" id="{C4E7B9F9-8672-471E-AA4C-645C94346CF1}"/>
                  </a:ext>
                  <a:ext uri="{C183D7F6-B498-43B3-948B-1728B52AA6E4}">
                    <adec:decorative xmlns:adec="http://schemas.microsoft.com/office/drawing/2017/decorative" val="1"/>
                  </a:ext>
                </a:extLst>
              </p:cNvPr>
              <p:cNvSpPr/>
              <p:nvPr/>
            </p:nvSpPr>
            <p:spPr>
              <a:xfrm>
                <a:off x="7411242" y="2484044"/>
                <a:ext cx="7089" cy="7512"/>
              </a:xfrm>
              <a:custGeom>
                <a:avLst/>
                <a:gdLst/>
                <a:ahLst/>
                <a:cxnLst/>
                <a:rect l="0" t="0" r="0" b="0"/>
                <a:pathLst>
                  <a:path w="120000" h="120000" extrusionOk="0">
                    <a:moveTo>
                      <a:pt x="120000" y="60000"/>
                    </a:moveTo>
                    <a:cubicBezTo>
                      <a:pt x="120000" y="0"/>
                      <a:pt x="0" y="60000"/>
                      <a:pt x="0" y="120000"/>
                    </a:cubicBezTo>
                    <a:cubicBezTo>
                      <a:pt x="60000" y="120000"/>
                      <a:pt x="120000" y="120000"/>
                      <a:pt x="120000" y="6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3" name="Shape 2668">
                <a:extLst>
                  <a:ext uri="{FF2B5EF4-FFF2-40B4-BE49-F238E27FC236}">
                    <a16:creationId xmlns:a16="http://schemas.microsoft.com/office/drawing/2014/main" id="{5DBF6915-0FA3-2729-B777-45D63254DA5E}"/>
                  </a:ext>
                  <a:ext uri="{C183D7F6-B498-43B3-948B-1728B52AA6E4}">
                    <adec:decorative xmlns:adec="http://schemas.microsoft.com/office/drawing/2017/decorative" val="1"/>
                  </a:ext>
                </a:extLst>
              </p:cNvPr>
              <p:cNvSpPr/>
              <p:nvPr/>
            </p:nvSpPr>
            <p:spPr>
              <a:xfrm>
                <a:off x="7382884" y="2443980"/>
                <a:ext cx="10634" cy="6260"/>
              </a:xfrm>
              <a:custGeom>
                <a:avLst/>
                <a:gdLst/>
                <a:ahLst/>
                <a:cxnLst/>
                <a:rect l="0" t="0" r="0" b="0"/>
                <a:pathLst>
                  <a:path w="120000" h="120000" extrusionOk="0">
                    <a:moveTo>
                      <a:pt x="80000" y="0"/>
                    </a:moveTo>
                    <a:cubicBezTo>
                      <a:pt x="40000" y="0"/>
                      <a:pt x="0" y="60000"/>
                      <a:pt x="40000" y="60000"/>
                    </a:cubicBezTo>
                    <a:cubicBezTo>
                      <a:pt x="80000" y="120000"/>
                      <a:pt x="120000" y="60000"/>
                      <a:pt x="8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4" name="Shape 2669">
                <a:extLst>
                  <a:ext uri="{FF2B5EF4-FFF2-40B4-BE49-F238E27FC236}">
                    <a16:creationId xmlns:a16="http://schemas.microsoft.com/office/drawing/2014/main" id="{5B95CEB6-E929-ABBA-7754-CEBF98CC1093}"/>
                  </a:ext>
                  <a:ext uri="{C183D7F6-B498-43B3-948B-1728B52AA6E4}">
                    <adec:decorative xmlns:adec="http://schemas.microsoft.com/office/drawing/2017/decorative" val="1"/>
                  </a:ext>
                </a:extLst>
              </p:cNvPr>
              <p:cNvSpPr/>
              <p:nvPr/>
            </p:nvSpPr>
            <p:spPr>
              <a:xfrm>
                <a:off x="7411242" y="2428956"/>
                <a:ext cx="9452" cy="11269"/>
              </a:xfrm>
              <a:custGeom>
                <a:avLst/>
                <a:gdLst/>
                <a:ahLst/>
                <a:cxnLst/>
                <a:rect l="0" t="0" r="0" b="0"/>
                <a:pathLst>
                  <a:path w="120000" h="120000" extrusionOk="0">
                    <a:moveTo>
                      <a:pt x="80000" y="40000"/>
                    </a:moveTo>
                    <a:cubicBezTo>
                      <a:pt x="80000" y="0"/>
                      <a:pt x="0" y="40000"/>
                      <a:pt x="40000" y="80000"/>
                    </a:cubicBezTo>
                    <a:cubicBezTo>
                      <a:pt x="40000" y="120000"/>
                      <a:pt x="120000" y="40000"/>
                      <a:pt x="80000" y="4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5" name="Shape 2670">
                <a:extLst>
                  <a:ext uri="{FF2B5EF4-FFF2-40B4-BE49-F238E27FC236}">
                    <a16:creationId xmlns:a16="http://schemas.microsoft.com/office/drawing/2014/main" id="{2EAF3467-31A3-E991-9EDF-53D977E6684B}"/>
                  </a:ext>
                  <a:ext uri="{C183D7F6-B498-43B3-948B-1728B52AA6E4}">
                    <adec:decorative xmlns:adec="http://schemas.microsoft.com/office/drawing/2017/decorative" val="1"/>
                  </a:ext>
                </a:extLst>
              </p:cNvPr>
              <p:cNvSpPr/>
              <p:nvPr/>
            </p:nvSpPr>
            <p:spPr>
              <a:xfrm>
                <a:off x="6464813" y="2502823"/>
                <a:ext cx="17723" cy="2503"/>
              </a:xfrm>
              <a:custGeom>
                <a:avLst/>
                <a:gdLst/>
                <a:ahLst/>
                <a:cxnLst/>
                <a:rect l="0" t="0" r="0" b="0"/>
                <a:pathLst>
                  <a:path w="120000" h="120000" extrusionOk="0">
                    <a:moveTo>
                      <a:pt x="120000" y="120000"/>
                    </a:moveTo>
                    <a:cubicBezTo>
                      <a:pt x="96000" y="0"/>
                      <a:pt x="0" y="0"/>
                      <a:pt x="24000" y="0"/>
                    </a:cubicBezTo>
                    <a:cubicBezTo>
                      <a:pt x="48000" y="120000"/>
                      <a:pt x="120000" y="120000"/>
                      <a:pt x="12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6" name="Shape 2671">
                <a:extLst>
                  <a:ext uri="{FF2B5EF4-FFF2-40B4-BE49-F238E27FC236}">
                    <a16:creationId xmlns:a16="http://schemas.microsoft.com/office/drawing/2014/main" id="{F4716388-05A2-D3AC-1256-D389733578FD}"/>
                  </a:ext>
                  <a:ext uri="{C183D7F6-B498-43B3-948B-1728B52AA6E4}">
                    <adec:decorative xmlns:adec="http://schemas.microsoft.com/office/drawing/2017/decorative" val="1"/>
                  </a:ext>
                </a:extLst>
              </p:cNvPr>
              <p:cNvSpPr/>
              <p:nvPr/>
            </p:nvSpPr>
            <p:spPr>
              <a:xfrm>
                <a:off x="6486081" y="2502823"/>
                <a:ext cx="21267" cy="0"/>
              </a:xfrm>
              <a:custGeom>
                <a:avLst/>
                <a:gdLst/>
                <a:ahLst/>
                <a:cxnLst/>
                <a:rect l="0" t="0" r="0" b="0"/>
                <a:pathLst>
                  <a:path w="120000" h="120000" extrusionOk="0">
                    <a:moveTo>
                      <a:pt x="100000" y="0"/>
                    </a:moveTo>
                    <a:cubicBezTo>
                      <a:pt x="80000" y="0"/>
                      <a:pt x="0" y="0"/>
                      <a:pt x="20000" y="0"/>
                    </a:cubicBezTo>
                    <a:cubicBezTo>
                      <a:pt x="40000" y="0"/>
                      <a:pt x="120000" y="0"/>
                      <a:pt x="100000" y="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7" name="Shape 2672">
                <a:extLst>
                  <a:ext uri="{FF2B5EF4-FFF2-40B4-BE49-F238E27FC236}">
                    <a16:creationId xmlns:a16="http://schemas.microsoft.com/office/drawing/2014/main" id="{D934D68A-54BD-FD9E-AC72-9793C5B97B65}"/>
                  </a:ext>
                  <a:ext uri="{C183D7F6-B498-43B3-948B-1728B52AA6E4}">
                    <adec:decorative xmlns:adec="http://schemas.microsoft.com/office/drawing/2017/decorative" val="1"/>
                  </a:ext>
                </a:extLst>
              </p:cNvPr>
              <p:cNvSpPr/>
              <p:nvPr/>
            </p:nvSpPr>
            <p:spPr>
              <a:xfrm>
                <a:off x="6884268" y="2269956"/>
                <a:ext cx="14179" cy="7512"/>
              </a:xfrm>
              <a:custGeom>
                <a:avLst/>
                <a:gdLst/>
                <a:ahLst/>
                <a:cxnLst/>
                <a:rect l="0" t="0" r="0" b="0"/>
                <a:pathLst>
                  <a:path w="120000" h="120000" extrusionOk="0">
                    <a:moveTo>
                      <a:pt x="90000" y="120000"/>
                    </a:moveTo>
                    <a:cubicBezTo>
                      <a:pt x="30000" y="120000"/>
                      <a:pt x="0" y="0"/>
                      <a:pt x="60000" y="0"/>
                    </a:cubicBezTo>
                    <a:cubicBezTo>
                      <a:pt x="90000" y="0"/>
                      <a:pt x="120000" y="120000"/>
                      <a:pt x="90000" y="12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sp>
            <p:nvSpPr>
              <p:cNvPr id="1318" name="Shape 2673">
                <a:extLst>
                  <a:ext uri="{FF2B5EF4-FFF2-40B4-BE49-F238E27FC236}">
                    <a16:creationId xmlns:a16="http://schemas.microsoft.com/office/drawing/2014/main" id="{5DBF8603-6B20-84BA-2A15-D37C5F4F878D}"/>
                  </a:ext>
                  <a:ext uri="{C183D7F6-B498-43B3-948B-1728B52AA6E4}">
                    <adec:decorative xmlns:adec="http://schemas.microsoft.com/office/drawing/2017/decorative" val="1"/>
                  </a:ext>
                </a:extLst>
              </p:cNvPr>
              <p:cNvSpPr/>
              <p:nvPr/>
            </p:nvSpPr>
            <p:spPr>
              <a:xfrm>
                <a:off x="5408501" y="3167616"/>
                <a:ext cx="31902" cy="43819"/>
              </a:xfrm>
              <a:custGeom>
                <a:avLst/>
                <a:gdLst/>
                <a:ahLst/>
                <a:cxnLst/>
                <a:rect l="0" t="0" r="0" b="0"/>
                <a:pathLst>
                  <a:path w="120000" h="120000" extrusionOk="0">
                    <a:moveTo>
                      <a:pt x="120000" y="110000"/>
                    </a:moveTo>
                    <a:cubicBezTo>
                      <a:pt x="106666" y="80000"/>
                      <a:pt x="93333" y="40000"/>
                      <a:pt x="66666" y="20000"/>
                    </a:cubicBezTo>
                    <a:cubicBezTo>
                      <a:pt x="53333" y="10000"/>
                      <a:pt x="40000" y="0"/>
                      <a:pt x="26666" y="20000"/>
                    </a:cubicBezTo>
                    <a:cubicBezTo>
                      <a:pt x="26666" y="20000"/>
                      <a:pt x="0" y="20000"/>
                      <a:pt x="0" y="30000"/>
                    </a:cubicBezTo>
                    <a:cubicBezTo>
                      <a:pt x="13333" y="40000"/>
                      <a:pt x="40000" y="30000"/>
                      <a:pt x="40000" y="50000"/>
                    </a:cubicBezTo>
                    <a:cubicBezTo>
                      <a:pt x="40000" y="60000"/>
                      <a:pt x="40000" y="60000"/>
                      <a:pt x="40000" y="70000"/>
                    </a:cubicBezTo>
                    <a:cubicBezTo>
                      <a:pt x="40000" y="80000"/>
                      <a:pt x="53333" y="70000"/>
                      <a:pt x="53333" y="70000"/>
                    </a:cubicBezTo>
                    <a:cubicBezTo>
                      <a:pt x="66666" y="80000"/>
                      <a:pt x="40000" y="80000"/>
                      <a:pt x="40000" y="80000"/>
                    </a:cubicBezTo>
                    <a:cubicBezTo>
                      <a:pt x="40000" y="90000"/>
                      <a:pt x="66666" y="110000"/>
                      <a:pt x="80000" y="110000"/>
                    </a:cubicBezTo>
                    <a:cubicBezTo>
                      <a:pt x="80000" y="110000"/>
                      <a:pt x="26666" y="70000"/>
                      <a:pt x="80000" y="90000"/>
                    </a:cubicBezTo>
                    <a:cubicBezTo>
                      <a:pt x="93333" y="90000"/>
                      <a:pt x="120000" y="120000"/>
                      <a:pt x="120000" y="110000"/>
                    </a:cubicBezTo>
                    <a:cubicBezTo>
                      <a:pt x="106666" y="100000"/>
                      <a:pt x="120000" y="120000"/>
                      <a:pt x="120000" y="110000"/>
                    </a:cubicBezTo>
                    <a:close/>
                  </a:path>
                </a:pathLst>
              </a:custGeom>
              <a:solidFill>
                <a:srgbClr val="000000">
                  <a:alpha val="15000"/>
                </a:srgb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685" tIns="121343" rIns="151685" bIns="121343" numCol="1" spcCol="0" rtlCol="0" fromWordArt="0" anchor="t" anchorCtr="0" forceAA="0" compatLnSpc="1">
                <a:prstTxWarp prst="textNoShape">
                  <a:avLst/>
                </a:prstTxWarp>
                <a:noAutofit/>
              </a:bodyPr>
              <a:lstStyle/>
              <a:p>
                <a:pPr defTabSz="773105" fontAlgn="base">
                  <a:spcBef>
                    <a:spcPct val="0"/>
                  </a:spcBef>
                  <a:spcAft>
                    <a:spcPct val="0"/>
                  </a:spcAft>
                </a:pPr>
                <a:endParaRPr sz="1653" b="1">
                  <a:solidFill>
                    <a:srgbClr val="FFFFFF"/>
                  </a:solidFill>
                  <a:latin typeface="Segoe UI Variable Display Semibold" pitchFamily="2" charset="0"/>
                  <a:cs typeface="Segoe Sans Display Semibold" pitchFamily="2" charset="0"/>
                  <a:sym typeface="Lato"/>
                </a:endParaRPr>
              </a:p>
            </p:txBody>
          </p:sp>
        </p:grpSp>
        <p:grpSp>
          <p:nvGrpSpPr>
            <p:cNvPr id="889" name="Group 888">
              <a:extLst>
                <a:ext uri="{FF2B5EF4-FFF2-40B4-BE49-F238E27FC236}">
                  <a16:creationId xmlns:a16="http://schemas.microsoft.com/office/drawing/2014/main" id="{B2670673-BAA8-B713-16E3-D693ADD66AF9}"/>
                </a:ext>
                <a:ext uri="{C183D7F6-B498-43B3-948B-1728B52AA6E4}">
                  <adec:decorative xmlns:adec="http://schemas.microsoft.com/office/drawing/2017/decorative" val="1"/>
                </a:ext>
              </a:extLst>
            </p:cNvPr>
            <p:cNvGrpSpPr/>
            <p:nvPr/>
          </p:nvGrpSpPr>
          <p:grpSpPr>
            <a:xfrm>
              <a:off x="6727065" y="3399968"/>
              <a:ext cx="3903599" cy="1517189"/>
              <a:chOff x="5536592" y="3225098"/>
              <a:chExt cx="4804950" cy="1867511"/>
            </a:xfrm>
          </p:grpSpPr>
          <p:sp>
            <p:nvSpPr>
              <p:cNvPr id="890" name="Oval 889">
                <a:extLst>
                  <a:ext uri="{FF2B5EF4-FFF2-40B4-BE49-F238E27FC236}">
                    <a16:creationId xmlns:a16="http://schemas.microsoft.com/office/drawing/2014/main" id="{742B2E6D-9641-927F-48CE-13198368B6FF}"/>
                  </a:ext>
                  <a:ext uri="{C183D7F6-B498-43B3-948B-1728B52AA6E4}">
                    <adec:decorative xmlns:adec="http://schemas.microsoft.com/office/drawing/2017/decorative" val="1"/>
                  </a:ext>
                </a:extLst>
              </p:cNvPr>
              <p:cNvSpPr/>
              <p:nvPr/>
            </p:nvSpPr>
            <p:spPr bwMode="auto">
              <a:xfrm>
                <a:off x="5536592" y="353049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1" name="Oval 890">
                <a:extLst>
                  <a:ext uri="{FF2B5EF4-FFF2-40B4-BE49-F238E27FC236}">
                    <a16:creationId xmlns:a16="http://schemas.microsoft.com/office/drawing/2014/main" id="{42F74D8A-8CFE-9247-26A1-77C59157C1FB}"/>
                  </a:ext>
                  <a:ext uri="{C183D7F6-B498-43B3-948B-1728B52AA6E4}">
                    <adec:decorative xmlns:adec="http://schemas.microsoft.com/office/drawing/2017/decorative" val="1"/>
                  </a:ext>
                </a:extLst>
              </p:cNvPr>
              <p:cNvSpPr/>
              <p:nvPr/>
            </p:nvSpPr>
            <p:spPr bwMode="auto">
              <a:xfrm>
                <a:off x="5576979" y="3603481"/>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2" name="Oval 891">
                <a:extLst>
                  <a:ext uri="{FF2B5EF4-FFF2-40B4-BE49-F238E27FC236}">
                    <a16:creationId xmlns:a16="http://schemas.microsoft.com/office/drawing/2014/main" id="{F6D5D8F6-2D94-C2A0-CC6C-3A3B41BFB520}"/>
                  </a:ext>
                  <a:ext uri="{C183D7F6-B498-43B3-948B-1728B52AA6E4}">
                    <adec:decorative xmlns:adec="http://schemas.microsoft.com/office/drawing/2017/decorative" val="1"/>
                  </a:ext>
                </a:extLst>
              </p:cNvPr>
              <p:cNvSpPr/>
              <p:nvPr/>
            </p:nvSpPr>
            <p:spPr bwMode="auto">
              <a:xfrm>
                <a:off x="5724366" y="3654775"/>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3" name="Oval 892">
                <a:extLst>
                  <a:ext uri="{FF2B5EF4-FFF2-40B4-BE49-F238E27FC236}">
                    <a16:creationId xmlns:a16="http://schemas.microsoft.com/office/drawing/2014/main" id="{4407B732-94DD-4A65-A3C4-B4ECE1325F02}"/>
                  </a:ext>
                  <a:ext uri="{C183D7F6-B498-43B3-948B-1728B52AA6E4}">
                    <adec:decorative xmlns:adec="http://schemas.microsoft.com/office/drawing/2017/decorative" val="1"/>
                  </a:ext>
                </a:extLst>
              </p:cNvPr>
              <p:cNvSpPr/>
              <p:nvPr/>
            </p:nvSpPr>
            <p:spPr bwMode="auto">
              <a:xfrm>
                <a:off x="5837477" y="3479734"/>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4" name="Oval 893">
                <a:extLst>
                  <a:ext uri="{FF2B5EF4-FFF2-40B4-BE49-F238E27FC236}">
                    <a16:creationId xmlns:a16="http://schemas.microsoft.com/office/drawing/2014/main" id="{7FCB5141-326B-11F5-2D4E-89A62A1B4DBB}"/>
                  </a:ext>
                  <a:ext uri="{C183D7F6-B498-43B3-948B-1728B52AA6E4}">
                    <adec:decorative xmlns:adec="http://schemas.microsoft.com/office/drawing/2017/decorative" val="1"/>
                  </a:ext>
                </a:extLst>
              </p:cNvPr>
              <p:cNvSpPr/>
              <p:nvPr/>
            </p:nvSpPr>
            <p:spPr bwMode="auto">
              <a:xfrm>
                <a:off x="6062261" y="343995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5" name="Oval 894">
                <a:extLst>
                  <a:ext uri="{FF2B5EF4-FFF2-40B4-BE49-F238E27FC236}">
                    <a16:creationId xmlns:a16="http://schemas.microsoft.com/office/drawing/2014/main" id="{26DAEF05-9EBE-4C62-6553-68A57E4341A8}"/>
                  </a:ext>
                  <a:ext uri="{C183D7F6-B498-43B3-948B-1728B52AA6E4}">
                    <adec:decorative xmlns:adec="http://schemas.microsoft.com/office/drawing/2017/decorative" val="1"/>
                  </a:ext>
                </a:extLst>
              </p:cNvPr>
              <p:cNvSpPr/>
              <p:nvPr/>
            </p:nvSpPr>
            <p:spPr bwMode="auto">
              <a:xfrm>
                <a:off x="6128146" y="351500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6" name="Oval 895">
                <a:extLst>
                  <a:ext uri="{FF2B5EF4-FFF2-40B4-BE49-F238E27FC236}">
                    <a16:creationId xmlns:a16="http://schemas.microsoft.com/office/drawing/2014/main" id="{22E10AB3-5A9D-B155-EE71-A93F296C1163}"/>
                  </a:ext>
                  <a:ext uri="{C183D7F6-B498-43B3-948B-1728B52AA6E4}">
                    <adec:decorative xmlns:adec="http://schemas.microsoft.com/office/drawing/2017/decorative" val="1"/>
                  </a:ext>
                </a:extLst>
              </p:cNvPr>
              <p:cNvSpPr/>
              <p:nvPr/>
            </p:nvSpPr>
            <p:spPr bwMode="auto">
              <a:xfrm>
                <a:off x="6284377" y="3439537"/>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7" name="Oval 896">
                <a:extLst>
                  <a:ext uri="{FF2B5EF4-FFF2-40B4-BE49-F238E27FC236}">
                    <a16:creationId xmlns:a16="http://schemas.microsoft.com/office/drawing/2014/main" id="{B12ED868-159B-3A35-1B5A-F802F6A6578A}"/>
                  </a:ext>
                  <a:ext uri="{C183D7F6-B498-43B3-948B-1728B52AA6E4}">
                    <adec:decorative xmlns:adec="http://schemas.microsoft.com/office/drawing/2017/decorative" val="1"/>
                  </a:ext>
                </a:extLst>
              </p:cNvPr>
              <p:cNvSpPr/>
              <p:nvPr/>
            </p:nvSpPr>
            <p:spPr bwMode="auto">
              <a:xfrm>
                <a:off x="6438684" y="3391946"/>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8" name="Oval 897">
                <a:extLst>
                  <a:ext uri="{FF2B5EF4-FFF2-40B4-BE49-F238E27FC236}">
                    <a16:creationId xmlns:a16="http://schemas.microsoft.com/office/drawing/2014/main" id="{BB26500A-4F56-46D5-A1D0-9505E095310C}"/>
                  </a:ext>
                  <a:ext uri="{C183D7F6-B498-43B3-948B-1728B52AA6E4}">
                    <adec:decorative xmlns:adec="http://schemas.microsoft.com/office/drawing/2017/decorative" val="1"/>
                  </a:ext>
                </a:extLst>
              </p:cNvPr>
              <p:cNvSpPr/>
              <p:nvPr/>
            </p:nvSpPr>
            <p:spPr bwMode="auto">
              <a:xfrm>
                <a:off x="6272496" y="3676184"/>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99" name="Oval 898">
                <a:extLst>
                  <a:ext uri="{FF2B5EF4-FFF2-40B4-BE49-F238E27FC236}">
                    <a16:creationId xmlns:a16="http://schemas.microsoft.com/office/drawing/2014/main" id="{200DDE4D-38CD-A87C-84FF-E4C9AE602E3D}"/>
                  </a:ext>
                  <a:ext uri="{C183D7F6-B498-43B3-948B-1728B52AA6E4}">
                    <adec:decorative xmlns:adec="http://schemas.microsoft.com/office/drawing/2017/decorative" val="1"/>
                  </a:ext>
                </a:extLst>
              </p:cNvPr>
              <p:cNvSpPr/>
              <p:nvPr/>
            </p:nvSpPr>
            <p:spPr bwMode="auto">
              <a:xfrm>
                <a:off x="6086119" y="3743960"/>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0" name="Oval 899">
                <a:extLst>
                  <a:ext uri="{FF2B5EF4-FFF2-40B4-BE49-F238E27FC236}">
                    <a16:creationId xmlns:a16="http://schemas.microsoft.com/office/drawing/2014/main" id="{CAEB34D2-ADBD-F32A-F7DE-3E2F94BA16C6}"/>
                  </a:ext>
                  <a:ext uri="{C183D7F6-B498-43B3-948B-1728B52AA6E4}">
                    <adec:decorative xmlns:adec="http://schemas.microsoft.com/office/drawing/2017/decorative" val="1"/>
                  </a:ext>
                </a:extLst>
              </p:cNvPr>
              <p:cNvSpPr/>
              <p:nvPr/>
            </p:nvSpPr>
            <p:spPr bwMode="auto">
              <a:xfrm>
                <a:off x="5966044" y="3773165"/>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1" name="Oval 900">
                <a:extLst>
                  <a:ext uri="{FF2B5EF4-FFF2-40B4-BE49-F238E27FC236}">
                    <a16:creationId xmlns:a16="http://schemas.microsoft.com/office/drawing/2014/main" id="{5B612DE3-65AA-0712-4DCB-6C09AB32209D}"/>
                  </a:ext>
                  <a:ext uri="{C183D7F6-B498-43B3-948B-1728B52AA6E4}">
                    <adec:decorative xmlns:adec="http://schemas.microsoft.com/office/drawing/2017/decorative" val="1"/>
                  </a:ext>
                </a:extLst>
              </p:cNvPr>
              <p:cNvSpPr/>
              <p:nvPr/>
            </p:nvSpPr>
            <p:spPr bwMode="auto">
              <a:xfrm>
                <a:off x="7477565" y="3225098"/>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2" name="Oval 901">
                <a:extLst>
                  <a:ext uri="{FF2B5EF4-FFF2-40B4-BE49-F238E27FC236}">
                    <a16:creationId xmlns:a16="http://schemas.microsoft.com/office/drawing/2014/main" id="{1389DDB1-F6AC-5FB1-02E7-8F2BCF61174A}"/>
                  </a:ext>
                  <a:ext uri="{C183D7F6-B498-43B3-948B-1728B52AA6E4}">
                    <adec:decorative xmlns:adec="http://schemas.microsoft.com/office/drawing/2017/decorative" val="1"/>
                  </a:ext>
                </a:extLst>
              </p:cNvPr>
              <p:cNvSpPr/>
              <p:nvPr/>
            </p:nvSpPr>
            <p:spPr bwMode="auto">
              <a:xfrm>
                <a:off x="7561913" y="3321500"/>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3" name="Oval 902">
                <a:extLst>
                  <a:ext uri="{FF2B5EF4-FFF2-40B4-BE49-F238E27FC236}">
                    <a16:creationId xmlns:a16="http://schemas.microsoft.com/office/drawing/2014/main" id="{15318BB1-3DE3-DD28-C705-B9802F812F3D}"/>
                  </a:ext>
                  <a:ext uri="{C183D7F6-B498-43B3-948B-1728B52AA6E4}">
                    <adec:decorative xmlns:adec="http://schemas.microsoft.com/office/drawing/2017/decorative" val="1"/>
                  </a:ext>
                </a:extLst>
              </p:cNvPr>
              <p:cNvSpPr/>
              <p:nvPr/>
            </p:nvSpPr>
            <p:spPr bwMode="auto">
              <a:xfrm>
                <a:off x="7668653" y="3245826"/>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4" name="Oval 903">
                <a:extLst>
                  <a:ext uri="{FF2B5EF4-FFF2-40B4-BE49-F238E27FC236}">
                    <a16:creationId xmlns:a16="http://schemas.microsoft.com/office/drawing/2014/main" id="{EF5B1AC2-258A-9B99-6043-96346EE5CAE5}"/>
                  </a:ext>
                  <a:ext uri="{C183D7F6-B498-43B3-948B-1728B52AA6E4}">
                    <adec:decorative xmlns:adec="http://schemas.microsoft.com/office/drawing/2017/decorative" val="1"/>
                  </a:ext>
                </a:extLst>
              </p:cNvPr>
              <p:cNvSpPr/>
              <p:nvPr/>
            </p:nvSpPr>
            <p:spPr bwMode="auto">
              <a:xfrm>
                <a:off x="7775396" y="3267678"/>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5" name="Oval 904">
                <a:extLst>
                  <a:ext uri="{FF2B5EF4-FFF2-40B4-BE49-F238E27FC236}">
                    <a16:creationId xmlns:a16="http://schemas.microsoft.com/office/drawing/2014/main" id="{D7A0B005-3956-3BAF-D6BD-6D9AFB4BBAFA}"/>
                  </a:ext>
                  <a:ext uri="{C183D7F6-B498-43B3-948B-1728B52AA6E4}">
                    <adec:decorative xmlns:adec="http://schemas.microsoft.com/office/drawing/2017/decorative" val="1"/>
                  </a:ext>
                </a:extLst>
              </p:cNvPr>
              <p:cNvSpPr/>
              <p:nvPr/>
            </p:nvSpPr>
            <p:spPr bwMode="auto">
              <a:xfrm>
                <a:off x="7856708" y="334431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6" name="Oval 905">
                <a:extLst>
                  <a:ext uri="{FF2B5EF4-FFF2-40B4-BE49-F238E27FC236}">
                    <a16:creationId xmlns:a16="http://schemas.microsoft.com/office/drawing/2014/main" id="{E1225B2D-4BC8-FF08-C3CB-885DB4A107FD}"/>
                  </a:ext>
                  <a:ext uri="{C183D7F6-B498-43B3-948B-1728B52AA6E4}">
                    <adec:decorative xmlns:adec="http://schemas.microsoft.com/office/drawing/2017/decorative" val="1"/>
                  </a:ext>
                </a:extLst>
              </p:cNvPr>
              <p:cNvSpPr/>
              <p:nvPr/>
            </p:nvSpPr>
            <p:spPr bwMode="auto">
              <a:xfrm>
                <a:off x="7810805" y="3412798"/>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7" name="Oval 906">
                <a:extLst>
                  <a:ext uri="{FF2B5EF4-FFF2-40B4-BE49-F238E27FC236}">
                    <a16:creationId xmlns:a16="http://schemas.microsoft.com/office/drawing/2014/main" id="{5E754A0F-1222-B349-F67D-5587EE252668}"/>
                  </a:ext>
                  <a:ext uri="{C183D7F6-B498-43B3-948B-1728B52AA6E4}">
                    <adec:decorative xmlns:adec="http://schemas.microsoft.com/office/drawing/2017/decorative" val="1"/>
                  </a:ext>
                </a:extLst>
              </p:cNvPr>
              <p:cNvSpPr/>
              <p:nvPr/>
            </p:nvSpPr>
            <p:spPr bwMode="auto">
              <a:xfrm>
                <a:off x="8881392" y="3918405"/>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8" name="Oval 907">
                <a:extLst>
                  <a:ext uri="{FF2B5EF4-FFF2-40B4-BE49-F238E27FC236}">
                    <a16:creationId xmlns:a16="http://schemas.microsoft.com/office/drawing/2014/main" id="{2F94ADCA-FAC9-19DD-A987-CD5D1FA8AF2D}"/>
                  </a:ext>
                  <a:ext uri="{C183D7F6-B498-43B3-948B-1728B52AA6E4}">
                    <adec:decorative xmlns:adec="http://schemas.microsoft.com/office/drawing/2017/decorative" val="1"/>
                  </a:ext>
                </a:extLst>
              </p:cNvPr>
              <p:cNvSpPr/>
              <p:nvPr/>
            </p:nvSpPr>
            <p:spPr bwMode="auto">
              <a:xfrm>
                <a:off x="9038875" y="4054181"/>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9" name="Oval 908">
                <a:extLst>
                  <a:ext uri="{FF2B5EF4-FFF2-40B4-BE49-F238E27FC236}">
                    <a16:creationId xmlns:a16="http://schemas.microsoft.com/office/drawing/2014/main" id="{4D565889-A6AA-334C-9257-F836D9A0BF12}"/>
                  </a:ext>
                  <a:ext uri="{C183D7F6-B498-43B3-948B-1728B52AA6E4}">
                    <adec:decorative xmlns:adec="http://schemas.microsoft.com/office/drawing/2017/decorative" val="1"/>
                  </a:ext>
                </a:extLst>
              </p:cNvPr>
              <p:cNvSpPr/>
              <p:nvPr/>
            </p:nvSpPr>
            <p:spPr bwMode="auto">
              <a:xfrm>
                <a:off x="9413989" y="4295138"/>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0" name="Oval 909">
                <a:extLst>
                  <a:ext uri="{FF2B5EF4-FFF2-40B4-BE49-F238E27FC236}">
                    <a16:creationId xmlns:a16="http://schemas.microsoft.com/office/drawing/2014/main" id="{FE7478F1-B0AB-9A1B-6072-F4DFDDC9EFE5}"/>
                  </a:ext>
                  <a:ext uri="{C183D7F6-B498-43B3-948B-1728B52AA6E4}">
                    <adec:decorative xmlns:adec="http://schemas.microsoft.com/office/drawing/2017/decorative" val="1"/>
                  </a:ext>
                </a:extLst>
              </p:cNvPr>
              <p:cNvSpPr/>
              <p:nvPr/>
            </p:nvSpPr>
            <p:spPr bwMode="auto">
              <a:xfrm>
                <a:off x="9564568" y="3887396"/>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1" name="Oval 910">
                <a:extLst>
                  <a:ext uri="{FF2B5EF4-FFF2-40B4-BE49-F238E27FC236}">
                    <a16:creationId xmlns:a16="http://schemas.microsoft.com/office/drawing/2014/main" id="{014151DB-9E48-E543-E2A2-CE89E974ACC2}"/>
                  </a:ext>
                  <a:ext uri="{C183D7F6-B498-43B3-948B-1728B52AA6E4}">
                    <adec:decorative xmlns:adec="http://schemas.microsoft.com/office/drawing/2017/decorative" val="1"/>
                  </a:ext>
                </a:extLst>
              </p:cNvPr>
              <p:cNvSpPr/>
              <p:nvPr/>
            </p:nvSpPr>
            <p:spPr bwMode="auto">
              <a:xfrm>
                <a:off x="9630594" y="3751101"/>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2" name="Oval 911">
                <a:extLst>
                  <a:ext uri="{FF2B5EF4-FFF2-40B4-BE49-F238E27FC236}">
                    <a16:creationId xmlns:a16="http://schemas.microsoft.com/office/drawing/2014/main" id="{05A69275-3F7E-04D1-E75E-FB9F69915D6B}"/>
                  </a:ext>
                  <a:ext uri="{C183D7F6-B498-43B3-948B-1728B52AA6E4}">
                    <adec:decorative xmlns:adec="http://schemas.microsoft.com/office/drawing/2017/decorative" val="1"/>
                  </a:ext>
                </a:extLst>
              </p:cNvPr>
              <p:cNvSpPr/>
              <p:nvPr/>
            </p:nvSpPr>
            <p:spPr bwMode="auto">
              <a:xfrm>
                <a:off x="9524795" y="359356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3" name="Oval 912">
                <a:extLst>
                  <a:ext uri="{FF2B5EF4-FFF2-40B4-BE49-F238E27FC236}">
                    <a16:creationId xmlns:a16="http://schemas.microsoft.com/office/drawing/2014/main" id="{3B0A8A35-DCEF-3B49-DF61-CD019F6DEB6C}"/>
                  </a:ext>
                  <a:ext uri="{C183D7F6-B498-43B3-948B-1728B52AA6E4}">
                    <adec:decorative xmlns:adec="http://schemas.microsoft.com/office/drawing/2017/decorative" val="1"/>
                  </a:ext>
                </a:extLst>
              </p:cNvPr>
              <p:cNvSpPr/>
              <p:nvPr/>
            </p:nvSpPr>
            <p:spPr bwMode="auto">
              <a:xfrm>
                <a:off x="9916998" y="3699076"/>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4" name="Oval 913">
                <a:extLst>
                  <a:ext uri="{FF2B5EF4-FFF2-40B4-BE49-F238E27FC236}">
                    <a16:creationId xmlns:a16="http://schemas.microsoft.com/office/drawing/2014/main" id="{4AEB6016-72E4-4D0D-8486-CA3DF4E5B6F1}"/>
                  </a:ext>
                  <a:ext uri="{C183D7F6-B498-43B3-948B-1728B52AA6E4}">
                    <adec:decorative xmlns:adec="http://schemas.microsoft.com/office/drawing/2017/decorative" val="1"/>
                  </a:ext>
                </a:extLst>
              </p:cNvPr>
              <p:cNvSpPr/>
              <p:nvPr/>
            </p:nvSpPr>
            <p:spPr bwMode="auto">
              <a:xfrm>
                <a:off x="9985398" y="3608214"/>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5" name="Oval 914">
                <a:extLst>
                  <a:ext uri="{FF2B5EF4-FFF2-40B4-BE49-F238E27FC236}">
                    <a16:creationId xmlns:a16="http://schemas.microsoft.com/office/drawing/2014/main" id="{07F516CF-3188-C5CA-2B19-61603831BFAA}"/>
                  </a:ext>
                  <a:ext uri="{C183D7F6-B498-43B3-948B-1728B52AA6E4}">
                    <adec:decorative xmlns:adec="http://schemas.microsoft.com/office/drawing/2017/decorative" val="1"/>
                  </a:ext>
                </a:extLst>
              </p:cNvPr>
              <p:cNvSpPr/>
              <p:nvPr/>
            </p:nvSpPr>
            <p:spPr bwMode="auto">
              <a:xfrm>
                <a:off x="10192565" y="4988990"/>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6" name="Oval 915">
                <a:extLst>
                  <a:ext uri="{FF2B5EF4-FFF2-40B4-BE49-F238E27FC236}">
                    <a16:creationId xmlns:a16="http://schemas.microsoft.com/office/drawing/2014/main" id="{25A3FD47-C5EA-932D-0531-F3097D474EC2}"/>
                  </a:ext>
                  <a:ext uri="{C183D7F6-B498-43B3-948B-1728B52AA6E4}">
                    <adec:decorative xmlns:adec="http://schemas.microsoft.com/office/drawing/2017/decorative" val="1"/>
                  </a:ext>
                </a:extLst>
              </p:cNvPr>
              <p:cNvSpPr/>
              <p:nvPr/>
            </p:nvSpPr>
            <p:spPr bwMode="auto">
              <a:xfrm>
                <a:off x="10097930" y="4978059"/>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7" name="Oval 916">
                <a:extLst>
                  <a:ext uri="{FF2B5EF4-FFF2-40B4-BE49-F238E27FC236}">
                    <a16:creationId xmlns:a16="http://schemas.microsoft.com/office/drawing/2014/main" id="{E275BF63-5777-0EA8-7783-7690396EC3F8}"/>
                  </a:ext>
                  <a:ext uri="{C183D7F6-B498-43B3-948B-1728B52AA6E4}">
                    <adec:decorative xmlns:adec="http://schemas.microsoft.com/office/drawing/2017/decorative" val="1"/>
                  </a:ext>
                </a:extLst>
              </p:cNvPr>
              <p:cNvSpPr/>
              <p:nvPr/>
            </p:nvSpPr>
            <p:spPr bwMode="auto">
              <a:xfrm>
                <a:off x="6779363" y="4827107"/>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8" name="Oval 917">
                <a:extLst>
                  <a:ext uri="{FF2B5EF4-FFF2-40B4-BE49-F238E27FC236}">
                    <a16:creationId xmlns:a16="http://schemas.microsoft.com/office/drawing/2014/main" id="{D00A4849-5ADC-27E9-BDFE-552D58115017}"/>
                  </a:ext>
                  <a:ext uri="{C183D7F6-B498-43B3-948B-1728B52AA6E4}">
                    <adec:decorative xmlns:adec="http://schemas.microsoft.com/office/drawing/2017/decorative" val="1"/>
                  </a:ext>
                </a:extLst>
              </p:cNvPr>
              <p:cNvSpPr/>
              <p:nvPr/>
            </p:nvSpPr>
            <p:spPr bwMode="auto">
              <a:xfrm>
                <a:off x="8005863" y="490866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9" name="Oval 918">
                <a:extLst>
                  <a:ext uri="{FF2B5EF4-FFF2-40B4-BE49-F238E27FC236}">
                    <a16:creationId xmlns:a16="http://schemas.microsoft.com/office/drawing/2014/main" id="{7EFE0136-47BE-7065-1D26-DF763486CA87}"/>
                  </a:ext>
                  <a:ext uri="{C183D7F6-B498-43B3-948B-1728B52AA6E4}">
                    <adec:decorative xmlns:adec="http://schemas.microsoft.com/office/drawing/2017/decorative" val="1"/>
                  </a:ext>
                </a:extLst>
              </p:cNvPr>
              <p:cNvSpPr/>
              <p:nvPr/>
            </p:nvSpPr>
            <p:spPr bwMode="auto">
              <a:xfrm>
                <a:off x="8159920" y="4830212"/>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0" name="Oval 919">
                <a:extLst>
                  <a:ext uri="{FF2B5EF4-FFF2-40B4-BE49-F238E27FC236}">
                    <a16:creationId xmlns:a16="http://schemas.microsoft.com/office/drawing/2014/main" id="{36693D25-9969-61B0-025D-81C4F1956F32}"/>
                  </a:ext>
                  <a:ext uri="{C183D7F6-B498-43B3-948B-1728B52AA6E4}">
                    <adec:decorative xmlns:adec="http://schemas.microsoft.com/office/drawing/2017/decorative" val="1"/>
                  </a:ext>
                </a:extLst>
              </p:cNvPr>
              <p:cNvSpPr/>
              <p:nvPr/>
            </p:nvSpPr>
            <p:spPr bwMode="auto">
              <a:xfrm>
                <a:off x="8505419" y="3820304"/>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1" name="Oval 920">
                <a:extLst>
                  <a:ext uri="{FF2B5EF4-FFF2-40B4-BE49-F238E27FC236}">
                    <a16:creationId xmlns:a16="http://schemas.microsoft.com/office/drawing/2014/main" id="{77156DC3-7A11-4E8B-1E4A-410B36FF76D8}"/>
                  </a:ext>
                  <a:ext uri="{C183D7F6-B498-43B3-948B-1728B52AA6E4}">
                    <adec:decorative xmlns:adec="http://schemas.microsoft.com/office/drawing/2017/decorative" val="1"/>
                  </a:ext>
                </a:extLst>
              </p:cNvPr>
              <p:cNvSpPr/>
              <p:nvPr/>
            </p:nvSpPr>
            <p:spPr bwMode="auto">
              <a:xfrm>
                <a:off x="8605475" y="3805823"/>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2" name="Oval 921">
                <a:extLst>
                  <a:ext uri="{FF2B5EF4-FFF2-40B4-BE49-F238E27FC236}">
                    <a16:creationId xmlns:a16="http://schemas.microsoft.com/office/drawing/2014/main" id="{6BCBCFB5-3A29-E5EE-098E-578302777C65}"/>
                  </a:ext>
                  <a:ext uri="{C183D7F6-B498-43B3-948B-1728B52AA6E4}">
                    <adec:decorative xmlns:adec="http://schemas.microsoft.com/office/drawing/2017/decorative" val="1"/>
                  </a:ext>
                </a:extLst>
              </p:cNvPr>
              <p:cNvSpPr/>
              <p:nvPr/>
            </p:nvSpPr>
            <p:spPr bwMode="auto">
              <a:xfrm>
                <a:off x="8938477" y="3989745"/>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3" name="Oval 922">
                <a:extLst>
                  <a:ext uri="{FF2B5EF4-FFF2-40B4-BE49-F238E27FC236}">
                    <a16:creationId xmlns:a16="http://schemas.microsoft.com/office/drawing/2014/main" id="{69F44FC3-A882-68EA-5035-4B066D2E18AE}"/>
                  </a:ext>
                  <a:ext uri="{C183D7F6-B498-43B3-948B-1728B52AA6E4}">
                    <adec:decorative xmlns:adec="http://schemas.microsoft.com/office/drawing/2017/decorative" val="1"/>
                  </a:ext>
                </a:extLst>
              </p:cNvPr>
              <p:cNvSpPr/>
              <p:nvPr/>
            </p:nvSpPr>
            <p:spPr bwMode="auto">
              <a:xfrm>
                <a:off x="10243726" y="4922298"/>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4" name="Oval 923">
                <a:extLst>
                  <a:ext uri="{FF2B5EF4-FFF2-40B4-BE49-F238E27FC236}">
                    <a16:creationId xmlns:a16="http://schemas.microsoft.com/office/drawing/2014/main" id="{6F63173C-A420-7ECE-7A00-940C4D8B3C5D}"/>
                  </a:ext>
                  <a:ext uri="{C183D7F6-B498-43B3-948B-1728B52AA6E4}">
                    <adec:decorative xmlns:adec="http://schemas.microsoft.com/office/drawing/2017/decorative" val="1"/>
                  </a:ext>
                </a:extLst>
              </p:cNvPr>
              <p:cNvSpPr/>
              <p:nvPr/>
            </p:nvSpPr>
            <p:spPr bwMode="auto">
              <a:xfrm>
                <a:off x="9816062" y="3381275"/>
                <a:ext cx="97816" cy="1036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2" rIns="182776" bIns="146222" numCol="1" spcCol="0" rtlCol="0" fromWordArt="0" anchor="t" anchorCtr="0" forceAA="0" compatLnSpc="1">
                <a:prstTxWarp prst="textNoShape">
                  <a:avLst/>
                </a:prstTxWarp>
                <a:noAutofit/>
              </a:bodyPr>
              <a:lstStyle/>
              <a:p>
                <a:pPr algn="ctr" defTabSz="931757"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87" name="Round Same-side Corner of Rectangle 886">
              <a:extLst>
                <a:ext uri="{FF2B5EF4-FFF2-40B4-BE49-F238E27FC236}">
                  <a16:creationId xmlns:a16="http://schemas.microsoft.com/office/drawing/2014/main" id="{A06D9619-324E-6C91-83EB-9C1041DFA32F}"/>
                </a:ext>
                <a:ext uri="{C183D7F6-B498-43B3-948B-1728B52AA6E4}">
                  <adec:decorative xmlns:adec="http://schemas.microsoft.com/office/drawing/2017/decorative" val="1"/>
                </a:ext>
              </a:extLst>
            </p:cNvPr>
            <p:cNvSpPr/>
            <p:nvPr/>
          </p:nvSpPr>
          <p:spPr bwMode="auto">
            <a:xfrm rot="10800000">
              <a:off x="5725971" y="5312440"/>
              <a:ext cx="5874053" cy="150728"/>
            </a:xfrm>
            <a:prstGeom prst="round2SameRect">
              <a:avLst>
                <a:gd name="adj1" fmla="val 50000"/>
                <a:gd name="adj2" fmla="val 0"/>
              </a:avLst>
            </a:prstGeom>
            <a:solidFill>
              <a:schemeClr val="bg1">
                <a:lumMod val="85000"/>
              </a:schemeClr>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25" name="Round Same-side Corner of Rectangle 1324">
              <a:extLst>
                <a:ext uri="{FF2B5EF4-FFF2-40B4-BE49-F238E27FC236}">
                  <a16:creationId xmlns:a16="http://schemas.microsoft.com/office/drawing/2014/main" id="{66A73E29-926F-B04F-632F-B32416887EF0}"/>
                </a:ext>
                <a:ext uri="{C183D7F6-B498-43B3-948B-1728B52AA6E4}">
                  <adec:decorative xmlns:adec="http://schemas.microsoft.com/office/drawing/2017/decorative" val="1"/>
                </a:ext>
              </a:extLst>
            </p:cNvPr>
            <p:cNvSpPr/>
            <p:nvPr/>
          </p:nvSpPr>
          <p:spPr bwMode="auto">
            <a:xfrm rot="10800000">
              <a:off x="7633587" y="5312440"/>
              <a:ext cx="2058820" cy="85082"/>
            </a:xfrm>
            <a:prstGeom prst="round2SameRect">
              <a:avLst>
                <a:gd name="adj1" fmla="val 50000"/>
                <a:gd name="adj2" fmla="val 0"/>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69885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50000" fill="hold" grpId="1" nodeType="withEffect">
                                  <p:stCondLst>
                                    <p:cond delay="0"/>
                                  </p:stCondLst>
                                  <p:childTnLst>
                                    <p:animMotion origin="layout" path="M -0.01836 -3.7037E-6 L 4.16667E-7 -3.7037E-6 " pathEditMode="relative" rAng="0" ptsTypes="AA">
                                      <p:cBhvr>
                                        <p:cTn id="9" dur="500" fill="hold"/>
                                        <p:tgtEl>
                                          <p:spTgt spid="8"/>
                                        </p:tgtEl>
                                        <p:attrNameLst>
                                          <p:attrName>ppt_x</p:attrName>
                                          <p:attrName>ppt_y</p:attrName>
                                        </p:attrNameLst>
                                      </p:cBhvr>
                                      <p:rCtr x="911" y="0"/>
                                    </p:animMotion>
                                  </p:childTnLst>
                                </p:cTn>
                              </p:par>
                              <p:par>
                                <p:cTn id="10" presetID="10" presetClass="entr" presetSubtype="0" fill="hold" nodeType="withEffect">
                                  <p:stCondLst>
                                    <p:cond delay="100"/>
                                  </p:stCondLst>
                                  <p:childTnLst>
                                    <p:set>
                                      <p:cBhvr>
                                        <p:cTn id="11" dur="1" fill="hold">
                                          <p:stCondLst>
                                            <p:cond delay="0"/>
                                          </p:stCondLst>
                                        </p:cTn>
                                        <p:tgtEl>
                                          <p:spTgt spid="1320"/>
                                        </p:tgtEl>
                                        <p:attrNameLst>
                                          <p:attrName>style.visibility</p:attrName>
                                        </p:attrNameLst>
                                      </p:cBhvr>
                                      <p:to>
                                        <p:strVal val="visible"/>
                                      </p:to>
                                    </p:set>
                                    <p:animEffect transition="in" filter="fade">
                                      <p:cBhvr>
                                        <p:cTn id="12" dur="500"/>
                                        <p:tgtEl>
                                          <p:spTgt spid="1320"/>
                                        </p:tgtEl>
                                      </p:cBhvr>
                                    </p:animEffect>
                                  </p:childTnLst>
                                </p:cTn>
                              </p:par>
                              <p:par>
                                <p:cTn id="13" presetID="42" presetClass="path" presetSubtype="0" decel="50000" fill="hold" nodeType="withEffect">
                                  <p:stCondLst>
                                    <p:cond delay="100"/>
                                  </p:stCondLst>
                                  <p:childTnLst>
                                    <p:animMotion origin="layout" path="M -0.01835 7.40741E-7 L -4.375E-6 7.40741E-7 " pathEditMode="relative" rAng="0" ptsTypes="AA">
                                      <p:cBhvr>
                                        <p:cTn id="14" dur="500" fill="hold"/>
                                        <p:tgtEl>
                                          <p:spTgt spid="1320"/>
                                        </p:tgtEl>
                                        <p:attrNameLst>
                                          <p:attrName>ppt_x</p:attrName>
                                          <p:attrName>ppt_y</p:attrName>
                                        </p:attrNameLst>
                                      </p:cBhvr>
                                      <p:rCtr x="911" y="0"/>
                                    </p:animMotion>
                                  </p:childTnLst>
                                </p:cTn>
                              </p:par>
                              <p:par>
                                <p:cTn id="15" presetID="10" presetClass="entr" presetSubtype="0" fill="hold" grpId="0" nodeType="withEffect">
                                  <p:stCondLst>
                                    <p:cond delay="100"/>
                                  </p:stCondLst>
                                  <p:childTnLst>
                                    <p:set>
                                      <p:cBhvr>
                                        <p:cTn id="16" dur="1" fill="hold">
                                          <p:stCondLst>
                                            <p:cond delay="0"/>
                                          </p:stCondLst>
                                        </p:cTn>
                                        <p:tgtEl>
                                          <p:spTgt spid="883"/>
                                        </p:tgtEl>
                                        <p:attrNameLst>
                                          <p:attrName>style.visibility</p:attrName>
                                        </p:attrNameLst>
                                      </p:cBhvr>
                                      <p:to>
                                        <p:strVal val="visible"/>
                                      </p:to>
                                    </p:set>
                                    <p:animEffect transition="in" filter="fade">
                                      <p:cBhvr>
                                        <p:cTn id="17" dur="500"/>
                                        <p:tgtEl>
                                          <p:spTgt spid="883"/>
                                        </p:tgtEl>
                                      </p:cBhvr>
                                    </p:animEffect>
                                  </p:childTnLst>
                                </p:cTn>
                              </p:par>
                              <p:par>
                                <p:cTn id="18" presetID="42" presetClass="path" presetSubtype="0" decel="50000" fill="hold" grpId="1" nodeType="withEffect">
                                  <p:stCondLst>
                                    <p:cond delay="100"/>
                                  </p:stCondLst>
                                  <p:childTnLst>
                                    <p:animMotion origin="layout" path="M -0.01835 7.40741E-7 L -4.375E-6 7.40741E-7 " pathEditMode="relative" rAng="0" ptsTypes="AA">
                                      <p:cBhvr>
                                        <p:cTn id="19" dur="500" fill="hold"/>
                                        <p:tgtEl>
                                          <p:spTgt spid="883"/>
                                        </p:tgtEl>
                                        <p:attrNameLst>
                                          <p:attrName>ppt_x</p:attrName>
                                          <p:attrName>ppt_y</p:attrName>
                                        </p:attrNameLst>
                                      </p:cBhvr>
                                      <p:rCtr x="911" y="0"/>
                                    </p:animMotion>
                                  </p:childTnLst>
                                </p:cTn>
                              </p:par>
                              <p:par>
                                <p:cTn id="20" presetID="10" presetClass="entr" presetSubtype="0" fill="hold" nodeType="withEffect">
                                  <p:stCondLst>
                                    <p:cond delay="100"/>
                                  </p:stCondLst>
                                  <p:childTnLst>
                                    <p:set>
                                      <p:cBhvr>
                                        <p:cTn id="21" dur="1" fill="hold">
                                          <p:stCondLst>
                                            <p:cond delay="0"/>
                                          </p:stCondLst>
                                        </p:cTn>
                                        <p:tgtEl>
                                          <p:spTgt spid="1324"/>
                                        </p:tgtEl>
                                        <p:attrNameLst>
                                          <p:attrName>style.visibility</p:attrName>
                                        </p:attrNameLst>
                                      </p:cBhvr>
                                      <p:to>
                                        <p:strVal val="visible"/>
                                      </p:to>
                                    </p:set>
                                    <p:animEffect transition="in" filter="fade">
                                      <p:cBhvr>
                                        <p:cTn id="22" dur="500"/>
                                        <p:tgtEl>
                                          <p:spTgt spid="1324"/>
                                        </p:tgtEl>
                                      </p:cBhvr>
                                    </p:animEffect>
                                  </p:childTnLst>
                                </p:cTn>
                              </p:par>
                              <p:par>
                                <p:cTn id="23" presetID="42" presetClass="path" presetSubtype="0" decel="50000" fill="hold" nodeType="withEffect">
                                  <p:stCondLst>
                                    <p:cond delay="100"/>
                                  </p:stCondLst>
                                  <p:childTnLst>
                                    <p:animMotion origin="layout" path="M -0.01835 7.40741E-7 L -4.375E-6 7.40741E-7 " pathEditMode="relative" rAng="0" ptsTypes="AA">
                                      <p:cBhvr>
                                        <p:cTn id="24" dur="500" fill="hold"/>
                                        <p:tgtEl>
                                          <p:spTgt spid="1324"/>
                                        </p:tgtEl>
                                        <p:attrNameLst>
                                          <p:attrName>ppt_x</p:attrName>
                                          <p:attrName>ppt_y</p:attrName>
                                        </p:attrNameLst>
                                      </p:cBhvr>
                                      <p:rCtr x="911" y="0"/>
                                    </p:animMotion>
                                  </p:childTnLst>
                                </p:cTn>
                              </p:par>
                              <p:par>
                                <p:cTn id="25" presetID="10" presetClass="entr" presetSubtype="0" fill="hold" nodeType="withEffect">
                                  <p:stCondLst>
                                    <p:cond delay="200"/>
                                  </p:stCondLst>
                                  <p:childTnLst>
                                    <p:set>
                                      <p:cBhvr>
                                        <p:cTn id="26" dur="1" fill="hold">
                                          <p:stCondLst>
                                            <p:cond delay="0"/>
                                          </p:stCondLst>
                                        </p:cTn>
                                        <p:tgtEl>
                                          <p:spTgt spid="1326"/>
                                        </p:tgtEl>
                                        <p:attrNameLst>
                                          <p:attrName>style.visibility</p:attrName>
                                        </p:attrNameLst>
                                      </p:cBhvr>
                                      <p:to>
                                        <p:strVal val="visible"/>
                                      </p:to>
                                    </p:set>
                                    <p:animEffect transition="in" filter="fade">
                                      <p:cBhvr>
                                        <p:cTn id="27" dur="500"/>
                                        <p:tgtEl>
                                          <p:spTgt spid="1326"/>
                                        </p:tgtEl>
                                      </p:cBhvr>
                                    </p:animEffect>
                                  </p:childTnLst>
                                </p:cTn>
                              </p:par>
                              <p:par>
                                <p:cTn id="28" presetID="42" presetClass="path" presetSubtype="0" decel="50000" fill="hold" nodeType="withEffect">
                                  <p:stCondLst>
                                    <p:cond delay="200"/>
                                  </p:stCondLst>
                                  <p:childTnLst>
                                    <p:animMotion origin="layout" path="M -0.01836 0 L 3.125E-6 0 " pathEditMode="relative" rAng="0" ptsTypes="AA">
                                      <p:cBhvr>
                                        <p:cTn id="29" dur="500" fill="hold"/>
                                        <p:tgtEl>
                                          <p:spTgt spid="132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883" grpId="0"/>
      <p:bldP spid="88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023DA-8F0E-AEDB-F8D6-A418F8CD072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442015A-C30C-5F7B-8ED5-8F88A0758098}"/>
              </a:ext>
            </a:extLst>
          </p:cNvPr>
          <p:cNvSpPr>
            <a:spLocks noGrp="1"/>
          </p:cNvSpPr>
          <p:nvPr>
            <p:ph type="title"/>
          </p:nvPr>
        </p:nvSpPr>
        <p:spPr/>
        <p:txBody>
          <a:bodyPr/>
          <a:lstStyle/>
          <a:p>
            <a:r>
              <a:rPr lang="en-US"/>
              <a:t>Compliance with </a:t>
            </a:r>
            <a:br>
              <a:rPr lang="en-US"/>
            </a:br>
            <a:r>
              <a:rPr lang="en-US"/>
              <a:t>Microsoft Fabric</a:t>
            </a:r>
          </a:p>
        </p:txBody>
      </p:sp>
      <p:sp>
        <p:nvSpPr>
          <p:cNvPr id="7" name="Content Placeholder 2">
            <a:extLst>
              <a:ext uri="{FF2B5EF4-FFF2-40B4-BE49-F238E27FC236}">
                <a16:creationId xmlns:a16="http://schemas.microsoft.com/office/drawing/2014/main" id="{8F10AAFB-30F4-3870-F170-E1896C3A717D}"/>
              </a:ext>
            </a:extLst>
          </p:cNvPr>
          <p:cNvSpPr txBox="1">
            <a:spLocks/>
          </p:cNvSpPr>
          <p:nvPr/>
        </p:nvSpPr>
        <p:spPr>
          <a:xfrm>
            <a:off x="584198" y="2017713"/>
            <a:ext cx="4653496" cy="424731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205">
              <a:spcBef>
                <a:spcPts val="0"/>
              </a:spcBef>
              <a:spcAft>
                <a:spcPts val="3000"/>
              </a:spcAft>
              <a:buNone/>
              <a:defRPr/>
            </a:pPr>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rPr>
              <a:t>Microsoft Fabric is a core Microsoft</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rPr>
            </a:br>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rPr>
              <a:t>online service and supports a wide range</a:t>
            </a:r>
            <a:b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rPr>
            </a:br>
            <a:r>
              <a:rPr lang="en-US" sz="1800" b="1">
                <a:ln w="3175">
                  <a:noFill/>
                </a:ln>
                <a:gradFill flip="none" rotWithShape="1">
                  <a:gsLst>
                    <a:gs pos="80000">
                      <a:srgbClr val="318581"/>
                    </a:gs>
                    <a:gs pos="0">
                      <a:srgbClr val="0A6BBA"/>
                    </a:gs>
                  </a:gsLst>
                  <a:path path="circle">
                    <a:fillToRect l="100000" t="100000"/>
                  </a:path>
                  <a:tileRect r="-100000" b="-100000"/>
                </a:gradFill>
                <a:latin typeface="Segoe UI Semibold"/>
              </a:rPr>
              <a:t>of compliance standards including:</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GDPR</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EUDB</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ISO certifications including ISO 27001, 27701, 27017, 27018</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HIPAA, HITRUST compliant</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SOX compliant</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SOC 1, SOC 2, Type 2</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FedRamp HIGH</a:t>
            </a:r>
          </a:p>
          <a:p>
            <a:pPr marL="198000" indent="-198000" defTabSz="932205">
              <a:spcBef>
                <a:spcPts val="0"/>
              </a:spcBef>
              <a:spcAft>
                <a:spcPts val="600"/>
              </a:spcAft>
              <a:buClr>
                <a:schemeClr val="accent1"/>
              </a:buClr>
              <a:buSzPct val="130000"/>
              <a:buFont typeface="Arial" panose="020B0604020202020204" pitchFamily="34" charset="0"/>
              <a:buChar char="•"/>
              <a:defRPr/>
            </a:pPr>
            <a:r>
              <a:rPr lang="en-US" sz="1800"/>
              <a:t>PCI DSS</a:t>
            </a:r>
          </a:p>
        </p:txBody>
      </p:sp>
      <p:cxnSp>
        <p:nvCxnSpPr>
          <p:cNvPr id="10" name="Straight Connector 9">
            <a:extLst>
              <a:ext uri="{FF2B5EF4-FFF2-40B4-BE49-F238E27FC236}">
                <a16:creationId xmlns:a16="http://schemas.microsoft.com/office/drawing/2014/main" id="{7F622D90-3E14-57CF-DB33-B87F3C3E5DFC}"/>
              </a:ext>
              <a:ext uri="{C183D7F6-B498-43B3-948B-1728B52AA6E4}">
                <adec:decorative xmlns:adec="http://schemas.microsoft.com/office/drawing/2017/decorative" val="1"/>
              </a:ext>
            </a:extLst>
          </p:cNvPr>
          <p:cNvCxnSpPr>
            <a:cxnSpLocks/>
          </p:cNvCxnSpPr>
          <p:nvPr/>
        </p:nvCxnSpPr>
        <p:spPr>
          <a:xfrm flipH="1">
            <a:off x="584198" y="3011324"/>
            <a:ext cx="4653497"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71" name="Group 470" descr="An image of a laptop screen that displays two circular icons with European Union (EU) symbols. One icon represents GDPR (General Data Protection Regulation), indicating a focus on data privacy and security regulations, while the other represents the EU, possibly signifying data residency or compliance with European standards. The presence of these icons suggests a system or service adhering to European data protection policies.">
            <a:extLst>
              <a:ext uri="{FF2B5EF4-FFF2-40B4-BE49-F238E27FC236}">
                <a16:creationId xmlns:a16="http://schemas.microsoft.com/office/drawing/2014/main" id="{84ACE5F4-B1E1-6D09-63D7-3F0086E39AAC}"/>
              </a:ext>
            </a:extLst>
          </p:cNvPr>
          <p:cNvGrpSpPr/>
          <p:nvPr/>
        </p:nvGrpSpPr>
        <p:grpSpPr>
          <a:xfrm>
            <a:off x="4964428" y="2339376"/>
            <a:ext cx="6635596" cy="3595707"/>
            <a:chOff x="4964428" y="2339376"/>
            <a:chExt cx="6635596" cy="3595707"/>
          </a:xfrm>
        </p:grpSpPr>
        <p:sp>
          <p:nvSpPr>
            <p:cNvPr id="32" name="Round Same-side Corner of Rectangle 31">
              <a:extLst>
                <a:ext uri="{FF2B5EF4-FFF2-40B4-BE49-F238E27FC236}">
                  <a16:creationId xmlns:a16="http://schemas.microsoft.com/office/drawing/2014/main" id="{D5B15E33-8759-FCD9-62F6-299801CD9AC7}"/>
                </a:ext>
                <a:ext uri="{C183D7F6-B498-43B3-948B-1728B52AA6E4}">
                  <adec:decorative xmlns:adec="http://schemas.microsoft.com/office/drawing/2017/decorative" val="1"/>
                </a:ext>
              </a:extLst>
            </p:cNvPr>
            <p:cNvSpPr/>
            <p:nvPr/>
          </p:nvSpPr>
          <p:spPr bwMode="auto">
            <a:xfrm>
              <a:off x="5992973" y="2339376"/>
              <a:ext cx="5340048" cy="2973064"/>
            </a:xfrm>
            <a:prstGeom prst="round2SameRect">
              <a:avLst>
                <a:gd name="adj1" fmla="val 4730"/>
                <a:gd name="adj2" fmla="val 0"/>
              </a:avLst>
            </a:prstGeom>
            <a:solidFill>
              <a:schemeClr val="bg1">
                <a:lumMod val="95000"/>
              </a:schemeClr>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ound Same-side Corner of Rectangle 34">
              <a:extLst>
                <a:ext uri="{FF2B5EF4-FFF2-40B4-BE49-F238E27FC236}">
                  <a16:creationId xmlns:a16="http://schemas.microsoft.com/office/drawing/2014/main" id="{CFEB367F-346E-D946-E57E-B6345F72C3E0}"/>
                </a:ext>
                <a:ext uri="{C183D7F6-B498-43B3-948B-1728B52AA6E4}">
                  <adec:decorative xmlns:adec="http://schemas.microsoft.com/office/drawing/2017/decorative" val="1"/>
                </a:ext>
              </a:extLst>
            </p:cNvPr>
            <p:cNvSpPr/>
            <p:nvPr/>
          </p:nvSpPr>
          <p:spPr bwMode="auto">
            <a:xfrm rot="10800000">
              <a:off x="5725971" y="5312440"/>
              <a:ext cx="5874053" cy="150728"/>
            </a:xfrm>
            <a:prstGeom prst="round2SameRect">
              <a:avLst>
                <a:gd name="adj1" fmla="val 50000"/>
                <a:gd name="adj2" fmla="val 0"/>
              </a:avLst>
            </a:prstGeom>
            <a:solidFill>
              <a:schemeClr val="bg1">
                <a:lumMod val="85000"/>
              </a:schemeClr>
            </a:solidFill>
            <a:ln w="762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ound Same-side Corner of Rectangle 35">
              <a:extLst>
                <a:ext uri="{FF2B5EF4-FFF2-40B4-BE49-F238E27FC236}">
                  <a16:creationId xmlns:a16="http://schemas.microsoft.com/office/drawing/2014/main" id="{1F3B8F88-5C7F-5A2F-D4E0-313CF2ADF28A}"/>
                </a:ext>
                <a:ext uri="{C183D7F6-B498-43B3-948B-1728B52AA6E4}">
                  <adec:decorative xmlns:adec="http://schemas.microsoft.com/office/drawing/2017/decorative" val="1"/>
                </a:ext>
              </a:extLst>
            </p:cNvPr>
            <p:cNvSpPr/>
            <p:nvPr/>
          </p:nvSpPr>
          <p:spPr bwMode="auto">
            <a:xfrm rot="10800000">
              <a:off x="7633587" y="5312440"/>
              <a:ext cx="2058820" cy="85082"/>
            </a:xfrm>
            <a:prstGeom prst="round2SameRect">
              <a:avLst>
                <a:gd name="adj1" fmla="val 50000"/>
                <a:gd name="adj2" fmla="val 0"/>
              </a:avLst>
            </a:prstGeom>
            <a:solidFill>
              <a:schemeClr val="bg1">
                <a:lumMod val="95000"/>
              </a:schemeClr>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66" name="Picture 4">
              <a:extLst>
                <a:ext uri="{FF2B5EF4-FFF2-40B4-BE49-F238E27FC236}">
                  <a16:creationId xmlns:a16="http://schemas.microsoft.com/office/drawing/2014/main" id="{378F329C-F30B-AA52-6164-BFF732F8A1B4}"/>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5312" y="3160071"/>
              <a:ext cx="1331674" cy="1331674"/>
            </a:xfrm>
            <a:prstGeom prst="rect">
              <a:avLst/>
            </a:prstGeom>
            <a:noFill/>
            <a:effectLst>
              <a:outerShdw blurRad="171628" sx="119371" sy="119371" algn="ctr" rotWithShape="0">
                <a:schemeClr val="bg1">
                  <a:lumMod val="85000"/>
                </a:schemeClr>
              </a:outerShdw>
            </a:effectLst>
            <a:extLst>
              <a:ext uri="{909E8E84-426E-40DD-AFC4-6F175D3DCCD1}">
                <a14:hiddenFill xmlns:a14="http://schemas.microsoft.com/office/drawing/2010/main">
                  <a:solidFill>
                    <a:srgbClr val="FFFFFF"/>
                  </a:solidFill>
                </a14:hiddenFill>
              </a:ext>
            </a:extLst>
          </p:spPr>
        </p:pic>
        <p:pic>
          <p:nvPicPr>
            <p:cNvPr id="467" name="Picture 466">
              <a:extLst>
                <a:ext uri="{FF2B5EF4-FFF2-40B4-BE49-F238E27FC236}">
                  <a16:creationId xmlns:a16="http://schemas.microsoft.com/office/drawing/2014/main" id="{3491F798-3117-AA2E-9127-E29FFF91232C}"/>
                </a:ext>
                <a:ext uri="{C183D7F6-B498-43B3-948B-1728B52AA6E4}">
                  <adec:decorative xmlns:adec="http://schemas.microsoft.com/office/drawing/2017/decorative" val="1"/>
                </a:ext>
              </a:extLst>
            </p:cNvPr>
            <p:cNvPicPr>
              <a:picLocks noChangeAspect="1"/>
            </p:cNvPicPr>
            <p:nvPr/>
          </p:nvPicPr>
          <p:blipFill rotWithShape="1">
            <a:blip r:embed="rId4"/>
            <a:srcRect l="4264" t="4548" r="4264" b="4548"/>
            <a:stretch/>
          </p:blipFill>
          <p:spPr>
            <a:xfrm>
              <a:off x="8840685" y="3160071"/>
              <a:ext cx="1339997" cy="1331674"/>
            </a:xfrm>
            <a:prstGeom prst="rect">
              <a:avLst/>
            </a:prstGeom>
            <a:effectLst>
              <a:outerShdw blurRad="171628" sx="119371" sy="119371" algn="ctr" rotWithShape="0">
                <a:schemeClr val="bg1">
                  <a:lumMod val="85000"/>
                </a:schemeClr>
              </a:outerShdw>
            </a:effectLst>
          </p:spPr>
        </p:pic>
        <p:pic>
          <p:nvPicPr>
            <p:cNvPr id="470" name="Picture 469">
              <a:extLst>
                <a:ext uri="{FF2B5EF4-FFF2-40B4-BE49-F238E27FC236}">
                  <a16:creationId xmlns:a16="http://schemas.microsoft.com/office/drawing/2014/main" id="{E6D8657E-4F4B-BF89-CEB3-946765BF456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64428" y="4774878"/>
              <a:ext cx="1161593" cy="1160205"/>
            </a:xfrm>
            <a:prstGeom prst="rect">
              <a:avLst/>
            </a:prstGeom>
          </p:spPr>
        </p:pic>
      </p:grpSp>
    </p:spTree>
    <p:extLst>
      <p:ext uri="{BB962C8B-B14F-4D97-AF65-F5344CB8AC3E}">
        <p14:creationId xmlns:p14="http://schemas.microsoft.com/office/powerpoint/2010/main" val="227724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50000" fill="hold" grpId="1" nodeType="withEffect">
                                  <p:stCondLst>
                                    <p:cond delay="0"/>
                                  </p:stCondLst>
                                  <p:childTnLst>
                                    <p:animMotion origin="layout" path="M -0.01835 7.40741E-7 L -4.375E-6 7.40741E-7 " pathEditMode="relative" rAng="0" ptsTypes="AA">
                                      <p:cBhvr>
                                        <p:cTn id="9" dur="500" fill="hold"/>
                                        <p:tgtEl>
                                          <p:spTgt spid="4"/>
                                        </p:tgtEl>
                                        <p:attrNameLst>
                                          <p:attrName>ppt_x</p:attrName>
                                          <p:attrName>ppt_y</p:attrName>
                                        </p:attrNameLst>
                                      </p:cBhvr>
                                      <p:rCtr x="911" y="0"/>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50000" fill="hold" grpId="1" nodeType="withEffect">
                                  <p:stCondLst>
                                    <p:cond delay="100"/>
                                  </p:stCondLst>
                                  <p:childTnLst>
                                    <p:animMotion origin="layout" path="M -0.01836 -3.7037E-6 L -1.875E-6 -3.7037E-6 " pathEditMode="relative" rAng="0" ptsTypes="AA">
                                      <p:cBhvr>
                                        <p:cTn id="14" dur="500" fill="hold"/>
                                        <p:tgtEl>
                                          <p:spTgt spid="7"/>
                                        </p:tgtEl>
                                        <p:attrNameLst>
                                          <p:attrName>ppt_x</p:attrName>
                                          <p:attrName>ppt_y</p:attrName>
                                        </p:attrNameLst>
                                      </p:cBhvr>
                                      <p:rCtr x="911" y="0"/>
                                    </p:animMotion>
                                  </p:childTnLst>
                                </p:cTn>
                              </p:par>
                              <p:par>
                                <p:cTn id="15" presetID="10" presetClass="entr" presetSubtype="0" fill="hold"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50000" fill="hold" nodeType="withEffect">
                                  <p:stCondLst>
                                    <p:cond delay="100"/>
                                  </p:stCondLst>
                                  <p:childTnLst>
                                    <p:animMotion origin="layout" path="M -0.01835 7.40741E-7 L -4.375E-6 7.40741E-7 " pathEditMode="relative" rAng="0" ptsTypes="AA">
                                      <p:cBhvr>
                                        <p:cTn id="19" dur="500" fill="hold"/>
                                        <p:tgtEl>
                                          <p:spTgt spid="10"/>
                                        </p:tgtEl>
                                        <p:attrNameLst>
                                          <p:attrName>ppt_x</p:attrName>
                                          <p:attrName>ppt_y</p:attrName>
                                        </p:attrNameLst>
                                      </p:cBhvr>
                                      <p:rCtr x="911" y="0"/>
                                    </p:animMotion>
                                  </p:childTnLst>
                                </p:cTn>
                              </p:par>
                              <p:par>
                                <p:cTn id="20" presetID="10" presetClass="entr" presetSubtype="0" fill="hold" nodeType="withEffect">
                                  <p:stCondLst>
                                    <p:cond delay="200"/>
                                  </p:stCondLst>
                                  <p:childTnLst>
                                    <p:set>
                                      <p:cBhvr>
                                        <p:cTn id="21" dur="1" fill="hold">
                                          <p:stCondLst>
                                            <p:cond delay="0"/>
                                          </p:stCondLst>
                                        </p:cTn>
                                        <p:tgtEl>
                                          <p:spTgt spid="471"/>
                                        </p:tgtEl>
                                        <p:attrNameLst>
                                          <p:attrName>style.visibility</p:attrName>
                                        </p:attrNameLst>
                                      </p:cBhvr>
                                      <p:to>
                                        <p:strVal val="visible"/>
                                      </p:to>
                                    </p:set>
                                    <p:animEffect transition="in" filter="fade">
                                      <p:cBhvr>
                                        <p:cTn id="22" dur="500"/>
                                        <p:tgtEl>
                                          <p:spTgt spid="471"/>
                                        </p:tgtEl>
                                      </p:cBhvr>
                                    </p:animEffect>
                                  </p:childTnLst>
                                </p:cTn>
                              </p:par>
                              <p:par>
                                <p:cTn id="23" presetID="42" presetClass="path" presetSubtype="0" decel="50000" fill="hold" nodeType="withEffect">
                                  <p:stCondLst>
                                    <p:cond delay="200"/>
                                  </p:stCondLst>
                                  <p:childTnLst>
                                    <p:animMotion origin="layout" path="M -0.01835 7.40741E-7 L -4.375E-6 7.40741E-7 " pathEditMode="relative" rAng="0" ptsTypes="AA">
                                      <p:cBhvr>
                                        <p:cTn id="24" dur="500" fill="hold"/>
                                        <p:tgtEl>
                                          <p:spTgt spid="471"/>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19222-B25D-D273-F7D2-B32AC65396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F2F549-E2F8-806C-DD8A-A098482449B5}"/>
              </a:ext>
            </a:extLst>
          </p:cNvPr>
          <p:cNvSpPr>
            <a:spLocks noGrp="1"/>
          </p:cNvSpPr>
          <p:nvPr>
            <p:ph type="title"/>
          </p:nvPr>
        </p:nvSpPr>
        <p:spPr>
          <a:xfrm>
            <a:off x="585216" y="2980408"/>
            <a:ext cx="9144000" cy="553998"/>
          </a:xfrm>
        </p:spPr>
        <p:txBody>
          <a:bodyPr/>
          <a:lstStyle/>
          <a:p>
            <a:pPr marL="0" indent="0">
              <a:buNone/>
            </a:pPr>
            <a:r>
              <a:rPr lang="en-US" sz="4000">
                <a:latin typeface="Segoe UI Semibold"/>
              </a:rPr>
              <a:t>Data security and governance</a:t>
            </a:r>
            <a:endParaRPr lang="en-US"/>
          </a:p>
        </p:txBody>
      </p:sp>
    </p:spTree>
    <p:extLst>
      <p:ext uri="{BB962C8B-B14F-4D97-AF65-F5344CB8AC3E}">
        <p14:creationId xmlns:p14="http://schemas.microsoft.com/office/powerpoint/2010/main" val="98598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2069C-DAB4-FCDD-3571-F7EDC1B79A4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C12CE6-2F45-7E08-6730-9421804D513D}"/>
              </a:ext>
            </a:extLst>
          </p:cNvPr>
          <p:cNvSpPr>
            <a:spLocks noGrp="1"/>
          </p:cNvSpPr>
          <p:nvPr>
            <p:ph type="title"/>
          </p:nvPr>
        </p:nvSpPr>
        <p:spPr>
          <a:xfrm>
            <a:off x="588263" y="457200"/>
            <a:ext cx="11018520" cy="553998"/>
          </a:xfrm>
        </p:spPr>
        <p:txBody>
          <a:bodyPr/>
          <a:lstStyle/>
          <a:p>
            <a:r>
              <a:rPr lang="en-US"/>
              <a:t>Fortify data security with Microsoft Purview</a:t>
            </a:r>
          </a:p>
        </p:txBody>
      </p:sp>
      <p:sp>
        <p:nvSpPr>
          <p:cNvPr id="54" name="Rounded Rectangle 53">
            <a:extLst>
              <a:ext uri="{FF2B5EF4-FFF2-40B4-BE49-F238E27FC236}">
                <a16:creationId xmlns:a16="http://schemas.microsoft.com/office/drawing/2014/main" id="{AFF1B78E-BBC0-0FEF-CD4D-7FC60EBF5DE8}"/>
              </a:ext>
              <a:ext uri="{C183D7F6-B498-43B3-948B-1728B52AA6E4}">
                <adec:decorative xmlns:adec="http://schemas.microsoft.com/office/drawing/2017/decorative" val="1"/>
              </a:ext>
            </a:extLst>
          </p:cNvPr>
          <p:cNvSpPr/>
          <p:nvPr/>
        </p:nvSpPr>
        <p:spPr bwMode="auto">
          <a:xfrm>
            <a:off x="588263" y="1436688"/>
            <a:ext cx="11017945" cy="4832350"/>
          </a:xfrm>
          <a:prstGeom prst="roundRect">
            <a:avLst>
              <a:gd name="adj" fmla="val 332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22" name="Oval 221" descr="Teal color ">
            <a:extLst>
              <a:ext uri="{FF2B5EF4-FFF2-40B4-BE49-F238E27FC236}">
                <a16:creationId xmlns:a16="http://schemas.microsoft.com/office/drawing/2014/main" id="{7B870928-51B9-6FB5-6EA0-4881DE769E5D}"/>
              </a:ext>
            </a:extLst>
          </p:cNvPr>
          <p:cNvSpPr/>
          <p:nvPr/>
        </p:nvSpPr>
        <p:spPr bwMode="auto">
          <a:xfrm>
            <a:off x="1127514" y="1999759"/>
            <a:ext cx="316006" cy="316006"/>
          </a:xfrm>
          <a:prstGeom prst="ellipse">
            <a:avLst/>
          </a:prstGeom>
          <a:solidFill>
            <a:schemeClr val="accent2"/>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221" name="Oval 220" descr="Blue color">
            <a:extLst>
              <a:ext uri="{FF2B5EF4-FFF2-40B4-BE49-F238E27FC236}">
                <a16:creationId xmlns:a16="http://schemas.microsoft.com/office/drawing/2014/main" id="{DC4D3C00-1FD5-4E94-2F58-ABA00AC03E84}"/>
              </a:ext>
            </a:extLst>
          </p:cNvPr>
          <p:cNvSpPr/>
          <p:nvPr/>
        </p:nvSpPr>
        <p:spPr bwMode="auto">
          <a:xfrm>
            <a:off x="1363540" y="1999759"/>
            <a:ext cx="316006" cy="316006"/>
          </a:xfrm>
          <a:prstGeom prst="ellipse">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TextBox 218">
            <a:extLst>
              <a:ext uri="{FF2B5EF4-FFF2-40B4-BE49-F238E27FC236}">
                <a16:creationId xmlns:a16="http://schemas.microsoft.com/office/drawing/2014/main" id="{FAA34452-3B1B-18DE-22D6-56E6E6804BE5}"/>
              </a:ext>
            </a:extLst>
          </p:cNvPr>
          <p:cNvSpPr txBox="1"/>
          <p:nvPr/>
        </p:nvSpPr>
        <p:spPr>
          <a:xfrm>
            <a:off x="1984965" y="1999759"/>
            <a:ext cx="3185104" cy="98488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Semibold" panose="020B0502040204020203" pitchFamily="34" charset="0"/>
                <a:cs typeface="Segoe UI Semibold" panose="020B0502040204020203" pitchFamily="34" charset="0"/>
              </a:rPr>
              <a:t>Discover and auto-classify </a:t>
            </a:r>
            <a:r>
              <a:rPr kumimoji="0" lang="en-US" sz="1600" b="0" i="0" u="none" strike="noStrike" kern="1200" cap="none" spc="0" normalizeH="0" baseline="0" noProof="0">
                <a:ln>
                  <a:noFill/>
                </a:ln>
                <a:effectLst/>
                <a:uLnTx/>
                <a:uFillTx/>
                <a:ea typeface="+mn-ea"/>
                <a:cs typeface="+mn-cs"/>
              </a:rPr>
              <a:t>data and </a:t>
            </a:r>
            <a:r>
              <a:rPr lang="en-US" sz="1600"/>
              <a:t>prevent it </a:t>
            </a:r>
            <a:r>
              <a:rPr kumimoji="0" lang="en-US" sz="1600" b="0" i="0" u="none" strike="noStrike" kern="1200" cap="none" spc="0" normalizeH="0" baseline="0" noProof="0">
                <a:ln>
                  <a:noFill/>
                </a:ln>
                <a:effectLst/>
                <a:uLnTx/>
                <a:uFillTx/>
                <a:ea typeface="+mn-ea"/>
                <a:cs typeface="+mn-cs"/>
              </a:rPr>
              <a:t>from unauthorized use across apps, services, </a:t>
            </a:r>
            <a:br>
              <a:rPr kumimoji="0" lang="en-US" sz="1600" b="0" i="0" u="none" strike="noStrike" kern="1200" cap="none" spc="0" normalizeH="0" baseline="0" noProof="0">
                <a:ln>
                  <a:noFill/>
                </a:ln>
                <a:effectLst/>
                <a:uLnTx/>
                <a:uFillTx/>
                <a:ea typeface="+mn-ea"/>
                <a:cs typeface="+mn-cs"/>
              </a:rPr>
            </a:br>
            <a:r>
              <a:rPr kumimoji="0" lang="en-US" sz="1600" b="0" i="0" u="none" strike="noStrike" kern="1200" cap="none" spc="0" normalizeH="0" baseline="0" noProof="0">
                <a:ln>
                  <a:noFill/>
                </a:ln>
                <a:effectLst/>
                <a:uLnTx/>
                <a:uFillTx/>
                <a:ea typeface="+mn-ea"/>
                <a:cs typeface="+mn-cs"/>
              </a:rPr>
              <a:t>and devices</a:t>
            </a:r>
          </a:p>
        </p:txBody>
      </p:sp>
      <p:cxnSp>
        <p:nvCxnSpPr>
          <p:cNvPr id="237" name="Straight Connector 236">
            <a:extLst>
              <a:ext uri="{FF2B5EF4-FFF2-40B4-BE49-F238E27FC236}">
                <a16:creationId xmlns:a16="http://schemas.microsoft.com/office/drawing/2014/main" id="{07B8609D-8DF8-66B8-07ED-CC16FF337C54}"/>
              </a:ext>
              <a:ext uri="{C183D7F6-B498-43B3-948B-1728B52AA6E4}">
                <adec:decorative xmlns:adec="http://schemas.microsoft.com/office/drawing/2017/decorative" val="1"/>
              </a:ext>
            </a:extLst>
          </p:cNvPr>
          <p:cNvCxnSpPr>
            <a:cxnSpLocks/>
          </p:cNvCxnSpPr>
          <p:nvPr/>
        </p:nvCxnSpPr>
        <p:spPr>
          <a:xfrm flipH="1">
            <a:off x="1127514" y="3295643"/>
            <a:ext cx="4042557"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3" name="Oval 222" descr="Green / dark teal color">
            <a:extLst>
              <a:ext uri="{FF2B5EF4-FFF2-40B4-BE49-F238E27FC236}">
                <a16:creationId xmlns:a16="http://schemas.microsoft.com/office/drawing/2014/main" id="{2AF92867-AD51-5CC3-315F-9BE7CBC678DD}"/>
              </a:ext>
            </a:extLst>
          </p:cNvPr>
          <p:cNvSpPr/>
          <p:nvPr/>
        </p:nvSpPr>
        <p:spPr bwMode="auto">
          <a:xfrm>
            <a:off x="1127514" y="3606642"/>
            <a:ext cx="316006" cy="316006"/>
          </a:xfrm>
          <a:prstGeom prst="ellipse">
            <a:avLst/>
          </a:prstGeom>
          <a:solidFill>
            <a:srgbClr val="318581"/>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224" name="Oval 223" descr="Teal color ">
            <a:extLst>
              <a:ext uri="{FF2B5EF4-FFF2-40B4-BE49-F238E27FC236}">
                <a16:creationId xmlns:a16="http://schemas.microsoft.com/office/drawing/2014/main" id="{F30A665F-F25D-25B3-CB1F-A9D7C5BBC8F9}"/>
              </a:ext>
            </a:extLst>
          </p:cNvPr>
          <p:cNvSpPr/>
          <p:nvPr/>
        </p:nvSpPr>
        <p:spPr bwMode="auto">
          <a:xfrm>
            <a:off x="1363540" y="3606642"/>
            <a:ext cx="316006" cy="316006"/>
          </a:xfrm>
          <a:prstGeom prst="ellipse">
            <a:avLst/>
          </a:prstGeom>
          <a:solidFill>
            <a:schemeClr val="accent2"/>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218" name="TextBox 217">
            <a:extLst>
              <a:ext uri="{FF2B5EF4-FFF2-40B4-BE49-F238E27FC236}">
                <a16:creationId xmlns:a16="http://schemas.microsoft.com/office/drawing/2014/main" id="{E9344EE4-8789-7846-BADD-65E7E8B285DF}"/>
              </a:ext>
            </a:extLst>
          </p:cNvPr>
          <p:cNvSpPr txBox="1"/>
          <p:nvPr/>
        </p:nvSpPr>
        <p:spPr>
          <a:xfrm>
            <a:off x="1984965" y="3606642"/>
            <a:ext cx="3185104"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Understand the </a:t>
            </a:r>
            <a:r>
              <a:rPr lang="en-US" sz="1600" b="1">
                <a:latin typeface="Segoe UI Semibold" panose="020B0502040204020203" pitchFamily="34" charset="0"/>
                <a:cs typeface="Segoe UI Semibold" panose="020B0502040204020203" pitchFamily="34" charset="0"/>
              </a:rPr>
              <a:t>user intent and </a:t>
            </a:r>
            <a:br>
              <a:rPr lang="en-US" sz="1600" b="1">
                <a:latin typeface="Segoe UI Semibold" panose="020B0502040204020203" pitchFamily="34" charset="0"/>
                <a:cs typeface="Segoe UI Semibold" panose="020B0502040204020203" pitchFamily="34" charset="0"/>
              </a:rPr>
            </a:br>
            <a:r>
              <a:rPr lang="en-US" sz="1600" b="1">
                <a:latin typeface="Segoe UI Semibold" panose="020B0502040204020203" pitchFamily="34" charset="0"/>
                <a:cs typeface="Segoe UI Semibold" panose="020B0502040204020203" pitchFamily="34" charset="0"/>
              </a:rPr>
              <a:t>context around sensitive data </a:t>
            </a:r>
            <a:br>
              <a:rPr kumimoji="0" lang="en-US" sz="1600" b="0" i="0" u="none" strike="noStrike" kern="1200" cap="none" spc="0" normalizeH="0" baseline="0" noProof="0">
                <a:ln>
                  <a:noFill/>
                </a:ln>
                <a:effectLst/>
                <a:uLnTx/>
                <a:uFillTx/>
                <a:ea typeface="+mn-ea"/>
                <a:cs typeface="+mn-cs"/>
              </a:rPr>
            </a:br>
            <a:r>
              <a:rPr kumimoji="0" lang="en-US" sz="1600" b="0" i="0" u="none" strike="noStrike" kern="1200" cap="none" spc="0" normalizeH="0" baseline="0" noProof="0">
                <a:ln>
                  <a:noFill/>
                </a:ln>
                <a:effectLst/>
                <a:uLnTx/>
                <a:uFillTx/>
                <a:ea typeface="+mn-ea"/>
                <a:cs typeface="+mn-cs"/>
              </a:rPr>
              <a:t>to identify the most critical risks</a:t>
            </a:r>
          </a:p>
        </p:txBody>
      </p:sp>
      <p:cxnSp>
        <p:nvCxnSpPr>
          <p:cNvPr id="228" name="Straight Connector 227">
            <a:extLst>
              <a:ext uri="{FF2B5EF4-FFF2-40B4-BE49-F238E27FC236}">
                <a16:creationId xmlns:a16="http://schemas.microsoft.com/office/drawing/2014/main" id="{E224EB8A-E7AC-C44B-6A2A-AA9FD5476FF8}"/>
              </a:ext>
              <a:ext uri="{C183D7F6-B498-43B3-948B-1728B52AA6E4}">
                <adec:decorative xmlns:adec="http://schemas.microsoft.com/office/drawing/2017/decorative" val="1"/>
              </a:ext>
            </a:extLst>
          </p:cNvPr>
          <p:cNvCxnSpPr>
            <a:cxnSpLocks/>
          </p:cNvCxnSpPr>
          <p:nvPr/>
        </p:nvCxnSpPr>
        <p:spPr>
          <a:xfrm flipH="1">
            <a:off x="1127514" y="4656305"/>
            <a:ext cx="4042557"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25" name="Oval 224" descr="Blue color">
            <a:extLst>
              <a:ext uri="{FF2B5EF4-FFF2-40B4-BE49-F238E27FC236}">
                <a16:creationId xmlns:a16="http://schemas.microsoft.com/office/drawing/2014/main" id="{CF385091-0D91-1AD5-BFA7-EBE72C9663FA}"/>
              </a:ext>
            </a:extLst>
          </p:cNvPr>
          <p:cNvSpPr/>
          <p:nvPr/>
        </p:nvSpPr>
        <p:spPr bwMode="auto">
          <a:xfrm>
            <a:off x="1127514" y="4967303"/>
            <a:ext cx="316006" cy="316006"/>
          </a:xfrm>
          <a:prstGeom prst="ellipse">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6" name="Oval 225" descr="Green / dark teal color">
            <a:extLst>
              <a:ext uri="{FF2B5EF4-FFF2-40B4-BE49-F238E27FC236}">
                <a16:creationId xmlns:a16="http://schemas.microsoft.com/office/drawing/2014/main" id="{6AB5CECC-80AA-64D2-6482-909A2F3F937D}"/>
              </a:ext>
            </a:extLst>
          </p:cNvPr>
          <p:cNvSpPr/>
          <p:nvPr/>
        </p:nvSpPr>
        <p:spPr bwMode="auto">
          <a:xfrm>
            <a:off x="1363540" y="4967303"/>
            <a:ext cx="316006" cy="316006"/>
          </a:xfrm>
          <a:prstGeom prst="ellipse">
            <a:avLst/>
          </a:prstGeom>
          <a:solidFill>
            <a:srgbClr val="318581"/>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220" name="TextBox 219">
            <a:extLst>
              <a:ext uri="{FF2B5EF4-FFF2-40B4-BE49-F238E27FC236}">
                <a16:creationId xmlns:a16="http://schemas.microsoft.com/office/drawing/2014/main" id="{7022D7FD-A4E6-791B-2F37-4E77A6B016A5}"/>
              </a:ext>
            </a:extLst>
          </p:cNvPr>
          <p:cNvSpPr txBox="1"/>
          <p:nvPr/>
        </p:nvSpPr>
        <p:spPr>
          <a:xfrm>
            <a:off x="1984965" y="4967303"/>
            <a:ext cx="3185104"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Enable </a:t>
            </a:r>
            <a:r>
              <a:rPr lang="en-US" sz="1600" b="1">
                <a:latin typeface="Segoe UI Semibold" panose="020B0502040204020203" pitchFamily="34" charset="0"/>
                <a:cs typeface="Segoe UI Semibold" panose="020B0502040204020203" pitchFamily="34" charset="0"/>
              </a:rPr>
              <a:t>Adaptive Protection </a:t>
            </a:r>
            <a:r>
              <a:rPr kumimoji="0" lang="en-US" sz="1600" b="0" i="0" u="none" strike="noStrike" kern="1200" cap="none" spc="0" normalizeH="0" baseline="0" noProof="0">
                <a:ln>
                  <a:noFill/>
                </a:ln>
                <a:effectLst/>
                <a:uLnTx/>
                <a:uFillTx/>
                <a:ea typeface="+mn-ea"/>
                <a:cs typeface="+mn-cs"/>
              </a:rPr>
              <a:t>to </a:t>
            </a:r>
            <a:br>
              <a:rPr kumimoji="0" lang="en-US" sz="1600" b="0" i="0" u="none" strike="noStrike" kern="1200" cap="none" spc="0" normalizeH="0" baseline="0" noProof="0">
                <a:ln>
                  <a:noFill/>
                </a:ln>
                <a:effectLst/>
                <a:uLnTx/>
                <a:uFillTx/>
                <a:ea typeface="+mn-ea"/>
                <a:cs typeface="+mn-cs"/>
              </a:rPr>
            </a:br>
            <a:r>
              <a:rPr kumimoji="0" lang="en-US" sz="1600" b="0" i="0" u="none" strike="noStrike" kern="1200" cap="none" spc="0" normalizeH="0" baseline="0" noProof="0">
                <a:ln>
                  <a:noFill/>
                </a:ln>
                <a:effectLst/>
                <a:uLnTx/>
                <a:uFillTx/>
                <a:ea typeface="+mn-ea"/>
                <a:cs typeface="+mn-cs"/>
              </a:rPr>
              <a:t>assign appropriate DLP policies</a:t>
            </a:r>
            <a:br>
              <a:rPr kumimoji="0" lang="en-US" sz="1600" b="0" i="0" u="none" strike="noStrike" kern="1200" cap="none" spc="0" normalizeH="0" baseline="0" noProof="0">
                <a:ln>
                  <a:noFill/>
                </a:ln>
                <a:effectLst/>
                <a:uLnTx/>
                <a:uFillTx/>
                <a:ea typeface="+mn-ea"/>
                <a:cs typeface="+mn-cs"/>
              </a:rPr>
            </a:br>
            <a:r>
              <a:rPr kumimoji="0" lang="en-US" sz="1600" b="0" i="0" u="none" strike="noStrike" kern="1200" cap="none" spc="0" normalizeH="0" baseline="0" noProof="0">
                <a:ln>
                  <a:noFill/>
                </a:ln>
                <a:effectLst/>
                <a:uLnTx/>
                <a:uFillTx/>
                <a:ea typeface="+mn-ea"/>
                <a:cs typeface="+mn-cs"/>
              </a:rPr>
              <a:t>to </a:t>
            </a:r>
            <a:r>
              <a:rPr lang="en-US" sz="1600"/>
              <a:t>high-risk users</a:t>
            </a:r>
            <a:endParaRPr kumimoji="0" lang="en-US" sz="1600" b="0" i="0" u="none" strike="noStrike" kern="1200" cap="none" spc="0" normalizeH="0" baseline="0" noProof="0">
              <a:ln>
                <a:noFill/>
              </a:ln>
              <a:effectLst/>
              <a:uLnTx/>
              <a:uFillTx/>
              <a:ea typeface="+mn-ea"/>
              <a:cs typeface="+mn-cs"/>
            </a:endParaRPr>
          </a:p>
        </p:txBody>
      </p:sp>
      <p:cxnSp>
        <p:nvCxnSpPr>
          <p:cNvPr id="55" name="Straight Connector 54">
            <a:extLst>
              <a:ext uri="{FF2B5EF4-FFF2-40B4-BE49-F238E27FC236}">
                <a16:creationId xmlns:a16="http://schemas.microsoft.com/office/drawing/2014/main" id="{4F3D7787-24B8-CBAD-7474-34FFE759F4B1}"/>
              </a:ext>
              <a:ext uri="{C183D7F6-B498-43B3-948B-1728B52AA6E4}">
                <adec:decorative xmlns:adec="http://schemas.microsoft.com/office/drawing/2017/decorative" val="1"/>
              </a:ext>
            </a:extLst>
          </p:cNvPr>
          <p:cNvCxnSpPr>
            <a:cxnSpLocks/>
          </p:cNvCxnSpPr>
          <p:nvPr/>
        </p:nvCxnSpPr>
        <p:spPr>
          <a:xfrm>
            <a:off x="6097235" y="1782718"/>
            <a:ext cx="0" cy="414029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216" name="Group 215" descr="This diagram represents a security framework structured as a triangle, with three key components, each represented by a colored circle at the triangle's edges:&#10;&#10;1. Information Protection (Teal Circle at the Top): Focuses on securing sensitive data and ensuring compliance with organizational policies.&#10;&#10;2. Data Loss Prevention (Blue Circle at the Bottom Left): Aims to prevent unauthorized sharing or leakage of critical information.&#10;&#10;3. Insider Risk Management (Dark Teal/Green Circle at the Bottom Right): Addresses potential security risks posed by internal users, including accidental or malicious threats.&#10;&#10;At the center of the triangle, there is a Microsoft Fabric logo surrounded by a dotted circular arrangement of user profile images, each linked to small black and red security alert icons, representing monitored activities or security risks. The triangle structure visually connects all three security aspects, emphasizing a comprehensive approach to data protection, risk mitigation, and compliance.">
            <a:extLst>
              <a:ext uri="{FF2B5EF4-FFF2-40B4-BE49-F238E27FC236}">
                <a16:creationId xmlns:a16="http://schemas.microsoft.com/office/drawing/2014/main" id="{586D9CED-38D5-875E-1672-20F8885E95D4}"/>
              </a:ext>
              <a:ext uri="{C183D7F6-B498-43B3-948B-1728B52AA6E4}">
                <adec:decorative xmlns:adec="http://schemas.microsoft.com/office/drawing/2017/decorative" val="0"/>
              </a:ext>
            </a:extLst>
          </p:cNvPr>
          <p:cNvGrpSpPr/>
          <p:nvPr/>
        </p:nvGrpSpPr>
        <p:grpSpPr>
          <a:xfrm>
            <a:off x="6580034" y="1772615"/>
            <a:ext cx="4543375" cy="4160496"/>
            <a:chOff x="4485580" y="1817385"/>
            <a:chExt cx="4543375" cy="4160496"/>
          </a:xfrm>
        </p:grpSpPr>
        <p:sp>
          <p:nvSpPr>
            <p:cNvPr id="172" name="Oval 171">
              <a:extLst>
                <a:ext uri="{FF2B5EF4-FFF2-40B4-BE49-F238E27FC236}">
                  <a16:creationId xmlns:a16="http://schemas.microsoft.com/office/drawing/2014/main" id="{DDCE07CF-E5DA-03B9-1C4C-77D603EDB693}"/>
                </a:ext>
                <a:ext uri="{C183D7F6-B498-43B3-948B-1728B52AA6E4}">
                  <adec:decorative xmlns:adec="http://schemas.microsoft.com/office/drawing/2017/decorative" val="1"/>
                </a:ext>
              </a:extLst>
            </p:cNvPr>
            <p:cNvSpPr/>
            <p:nvPr/>
          </p:nvSpPr>
          <p:spPr bwMode="auto">
            <a:xfrm>
              <a:off x="5993260" y="3705696"/>
              <a:ext cx="1416643" cy="1416641"/>
            </a:xfrm>
            <a:prstGeom prst="ellipse">
              <a:avLst/>
            </a:prstGeom>
            <a:noFill/>
            <a:ln w="127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63" name="Oval 162">
              <a:extLst>
                <a:ext uri="{FF2B5EF4-FFF2-40B4-BE49-F238E27FC236}">
                  <a16:creationId xmlns:a16="http://schemas.microsoft.com/office/drawing/2014/main" id="{9B502223-89DA-C9E9-54E8-E01C2922E12E}"/>
                </a:ext>
                <a:ext uri="{C183D7F6-B498-43B3-948B-1728B52AA6E4}">
                  <adec:decorative xmlns:adec="http://schemas.microsoft.com/office/drawing/2017/decorative" val="1"/>
                </a:ext>
              </a:extLst>
            </p:cNvPr>
            <p:cNvSpPr/>
            <p:nvPr/>
          </p:nvSpPr>
          <p:spPr bwMode="auto">
            <a:xfrm>
              <a:off x="6270212" y="3982647"/>
              <a:ext cx="862739" cy="86273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64" name="Oval 163">
              <a:extLst>
                <a:ext uri="{FF2B5EF4-FFF2-40B4-BE49-F238E27FC236}">
                  <a16:creationId xmlns:a16="http://schemas.microsoft.com/office/drawing/2014/main" id="{11E730D2-7553-B6EB-AB67-C27370C45C06}"/>
                </a:ext>
                <a:ext uri="{C183D7F6-B498-43B3-948B-1728B52AA6E4}">
                  <adec:decorative xmlns:adec="http://schemas.microsoft.com/office/drawing/2017/decorative" val="1"/>
                </a:ext>
              </a:extLst>
            </p:cNvPr>
            <p:cNvSpPr/>
            <p:nvPr/>
          </p:nvSpPr>
          <p:spPr bwMode="auto">
            <a:xfrm>
              <a:off x="6407231" y="4119666"/>
              <a:ext cx="588700" cy="588700"/>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21" name="Picture 120">
              <a:extLst>
                <a:ext uri="{FF2B5EF4-FFF2-40B4-BE49-F238E27FC236}">
                  <a16:creationId xmlns:a16="http://schemas.microsoft.com/office/drawing/2014/main" id="{F9A27510-157B-E643-A95C-3FCE2892021E}"/>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4694" y="4287130"/>
              <a:ext cx="253775" cy="253773"/>
            </a:xfrm>
            <a:prstGeom prst="rect">
              <a:avLst/>
            </a:prstGeom>
            <a:effectLst/>
          </p:spPr>
        </p:pic>
        <p:sp>
          <p:nvSpPr>
            <p:cNvPr id="168" name="Oval 167">
              <a:extLst>
                <a:ext uri="{FF2B5EF4-FFF2-40B4-BE49-F238E27FC236}">
                  <a16:creationId xmlns:a16="http://schemas.microsoft.com/office/drawing/2014/main" id="{B1A663E2-C678-E229-26F1-ADB878224AA3}"/>
                </a:ext>
                <a:ext uri="{C183D7F6-B498-43B3-948B-1728B52AA6E4}">
                  <adec:decorative xmlns:adec="http://schemas.microsoft.com/office/drawing/2017/decorative" val="1"/>
                </a:ext>
              </a:extLst>
            </p:cNvPr>
            <p:cNvSpPr/>
            <p:nvPr/>
          </p:nvSpPr>
          <p:spPr bwMode="auto">
            <a:xfrm>
              <a:off x="6814709" y="4105908"/>
              <a:ext cx="155488" cy="155488"/>
            </a:xfrm>
            <a:prstGeom prst="ellipse">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7" name="Graphic 165">
              <a:extLst>
                <a:ext uri="{FF2B5EF4-FFF2-40B4-BE49-F238E27FC236}">
                  <a16:creationId xmlns:a16="http://schemas.microsoft.com/office/drawing/2014/main" id="{2DE6F4D2-3036-A944-E514-C3BA61ECE36B}"/>
                </a:ext>
                <a:ext uri="{C183D7F6-B498-43B3-948B-1728B52AA6E4}">
                  <adec:decorative xmlns:adec="http://schemas.microsoft.com/office/drawing/2017/decorative" val="1"/>
                </a:ext>
              </a:extLst>
            </p:cNvPr>
            <p:cNvSpPr/>
            <p:nvPr/>
          </p:nvSpPr>
          <p:spPr>
            <a:xfrm>
              <a:off x="6849558" y="4135991"/>
              <a:ext cx="85789" cy="95323"/>
            </a:xfrm>
            <a:custGeom>
              <a:avLst/>
              <a:gdLst>
                <a:gd name="connsiteX0" fmla="*/ 164306 w 171450"/>
                <a:gd name="connsiteY0" fmla="*/ 28575 h 190502"/>
                <a:gd name="connsiteX1" fmla="*/ 90011 w 171450"/>
                <a:gd name="connsiteY1" fmla="*/ 1429 h 190502"/>
                <a:gd name="connsiteX2" fmla="*/ 81439 w 171450"/>
                <a:gd name="connsiteY2" fmla="*/ 1429 h 190502"/>
                <a:gd name="connsiteX3" fmla="*/ 7144 w 171450"/>
                <a:gd name="connsiteY3" fmla="*/ 28575 h 190502"/>
                <a:gd name="connsiteX4" fmla="*/ 0 w 171450"/>
                <a:gd name="connsiteY4" fmla="*/ 35719 h 190502"/>
                <a:gd name="connsiteX5" fmla="*/ 0 w 171450"/>
                <a:gd name="connsiteY5" fmla="*/ 85725 h 190502"/>
                <a:gd name="connsiteX6" fmla="*/ 83106 w 171450"/>
                <a:gd name="connsiteY6" fmla="*/ 190005 h 190502"/>
                <a:gd name="connsiteX7" fmla="*/ 88344 w 171450"/>
                <a:gd name="connsiteY7" fmla="*/ 190005 h 190502"/>
                <a:gd name="connsiteX8" fmla="*/ 171450 w 171450"/>
                <a:gd name="connsiteY8" fmla="*/ 85725 h 190502"/>
                <a:gd name="connsiteX9" fmla="*/ 171450 w 171450"/>
                <a:gd name="connsiteY9" fmla="*/ 35719 h 190502"/>
                <a:gd name="connsiteX10" fmla="*/ 164306 w 171450"/>
                <a:gd name="connsiteY10" fmla="*/ 28575 h 190502"/>
                <a:gd name="connsiteX11" fmla="*/ 131035 w 171450"/>
                <a:gd name="connsiteY11" fmla="*/ 69561 h 190502"/>
                <a:gd name="connsiteX12" fmla="*/ 73885 w 171450"/>
                <a:gd name="connsiteY12" fmla="*/ 121949 h 190502"/>
                <a:gd name="connsiteX13" fmla="*/ 64008 w 171450"/>
                <a:gd name="connsiteY13" fmla="*/ 121730 h 190502"/>
                <a:gd name="connsiteX14" fmla="*/ 40195 w 171450"/>
                <a:gd name="connsiteY14" fmla="*/ 97917 h 190502"/>
                <a:gd name="connsiteX15" fmla="*/ 39839 w 171450"/>
                <a:gd name="connsiteY15" fmla="*/ 87820 h 190502"/>
                <a:gd name="connsiteX16" fmla="*/ 49936 w 171450"/>
                <a:gd name="connsiteY16" fmla="*/ 87464 h 190502"/>
                <a:gd name="connsiteX17" fmla="*/ 50292 w 171450"/>
                <a:gd name="connsiteY17" fmla="*/ 87820 h 190502"/>
                <a:gd name="connsiteX18" fmla="*/ 69275 w 171450"/>
                <a:gd name="connsiteY18" fmla="*/ 106794 h 190502"/>
                <a:gd name="connsiteX19" fmla="*/ 121377 w 171450"/>
                <a:gd name="connsiteY19" fmla="*/ 59026 h 190502"/>
                <a:gd name="connsiteX20" fmla="*/ 131474 w 171450"/>
                <a:gd name="connsiteY20" fmla="*/ 59465 h 190502"/>
                <a:gd name="connsiteX21" fmla="*/ 131035 w 171450"/>
                <a:gd name="connsiteY21" fmla="*/ 69561 h 19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50" h="190502">
                  <a:moveTo>
                    <a:pt x="164306" y="28575"/>
                  </a:moveTo>
                  <a:cubicBezTo>
                    <a:pt x="138941" y="28575"/>
                    <a:pt x="114224" y="19593"/>
                    <a:pt x="90011" y="1429"/>
                  </a:cubicBezTo>
                  <a:cubicBezTo>
                    <a:pt x="87471" y="-476"/>
                    <a:pt x="83979" y="-476"/>
                    <a:pt x="81439" y="1429"/>
                  </a:cubicBezTo>
                  <a:cubicBezTo>
                    <a:pt x="57226" y="19593"/>
                    <a:pt x="32509" y="28575"/>
                    <a:pt x="7144" y="28575"/>
                  </a:cubicBezTo>
                  <a:cubicBezTo>
                    <a:pt x="3198" y="28575"/>
                    <a:pt x="0" y="31773"/>
                    <a:pt x="0" y="35719"/>
                  </a:cubicBezTo>
                  <a:lnTo>
                    <a:pt x="0" y="85725"/>
                  </a:lnTo>
                  <a:cubicBezTo>
                    <a:pt x="0" y="133360"/>
                    <a:pt x="28175" y="168364"/>
                    <a:pt x="83106" y="190005"/>
                  </a:cubicBezTo>
                  <a:cubicBezTo>
                    <a:pt x="84789" y="190668"/>
                    <a:pt x="86661" y="190668"/>
                    <a:pt x="88344" y="190005"/>
                  </a:cubicBezTo>
                  <a:cubicBezTo>
                    <a:pt x="143275" y="168364"/>
                    <a:pt x="171450" y="133350"/>
                    <a:pt x="171450" y="85725"/>
                  </a:cubicBezTo>
                  <a:lnTo>
                    <a:pt x="171450" y="35719"/>
                  </a:lnTo>
                  <a:cubicBezTo>
                    <a:pt x="171450" y="31773"/>
                    <a:pt x="168252" y="28575"/>
                    <a:pt x="164306" y="28575"/>
                  </a:cubicBezTo>
                  <a:close/>
                  <a:moveTo>
                    <a:pt x="131035" y="69561"/>
                  </a:moveTo>
                  <a:lnTo>
                    <a:pt x="73885" y="121949"/>
                  </a:lnTo>
                  <a:cubicBezTo>
                    <a:pt x="71065" y="124531"/>
                    <a:pt x="66711" y="124435"/>
                    <a:pt x="64008" y="121730"/>
                  </a:cubicBezTo>
                  <a:lnTo>
                    <a:pt x="40195" y="97917"/>
                  </a:lnTo>
                  <a:cubicBezTo>
                    <a:pt x="37309" y="95227"/>
                    <a:pt x="37149" y="90707"/>
                    <a:pt x="39839" y="87820"/>
                  </a:cubicBezTo>
                  <a:cubicBezTo>
                    <a:pt x="42529" y="84934"/>
                    <a:pt x="47049" y="84774"/>
                    <a:pt x="49936" y="87464"/>
                  </a:cubicBezTo>
                  <a:cubicBezTo>
                    <a:pt x="50059" y="87579"/>
                    <a:pt x="50177" y="87698"/>
                    <a:pt x="50292" y="87820"/>
                  </a:cubicBezTo>
                  <a:lnTo>
                    <a:pt x="69275" y="106794"/>
                  </a:lnTo>
                  <a:lnTo>
                    <a:pt x="121377" y="59026"/>
                  </a:lnTo>
                  <a:cubicBezTo>
                    <a:pt x="124286" y="56359"/>
                    <a:pt x="128806" y="56556"/>
                    <a:pt x="131474" y="59465"/>
                  </a:cubicBezTo>
                  <a:cubicBezTo>
                    <a:pt x="134141" y="62374"/>
                    <a:pt x="133944" y="66894"/>
                    <a:pt x="131035" y="69561"/>
                  </a:cubicBezTo>
                  <a:close/>
                </a:path>
              </a:pathLst>
            </a:custGeom>
            <a:solidFill>
              <a:schemeClr val="bg1"/>
            </a:solidFill>
            <a:ln w="9525" cap="flat">
              <a:noFill/>
              <a:prstDash val="solid"/>
              <a:miter/>
            </a:ln>
          </p:spPr>
          <p:txBody>
            <a:bodyPr rtlCol="0" anchor="ctr"/>
            <a:lstStyle/>
            <a:p>
              <a:endParaRPr lang="en-US"/>
            </a:p>
          </p:txBody>
        </p:sp>
        <p:sp>
          <p:nvSpPr>
            <p:cNvPr id="155" name="Oval 154">
              <a:extLst>
                <a:ext uri="{FF2B5EF4-FFF2-40B4-BE49-F238E27FC236}">
                  <a16:creationId xmlns:a16="http://schemas.microsoft.com/office/drawing/2014/main" id="{126415D2-D66C-AA8F-4AD0-497FCE1ADA6F}"/>
                </a:ext>
                <a:ext uri="{C183D7F6-B498-43B3-948B-1728B52AA6E4}">
                  <adec:decorative xmlns:adec="http://schemas.microsoft.com/office/drawing/2017/decorative" val="1"/>
                </a:ext>
              </a:extLst>
            </p:cNvPr>
            <p:cNvSpPr/>
            <p:nvPr/>
          </p:nvSpPr>
          <p:spPr bwMode="auto">
            <a:xfrm>
              <a:off x="7069430" y="4803228"/>
              <a:ext cx="264955" cy="264965"/>
            </a:xfrm>
            <a:prstGeom prst="ellipse">
              <a:avLst/>
            </a:prstGeom>
            <a:solidFill>
              <a:schemeClr val="bg1"/>
            </a:solidFill>
            <a:ln w="12700">
              <a:solidFill>
                <a:schemeClr val="tx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7" name="Oval 146">
              <a:extLst>
                <a:ext uri="{FF2B5EF4-FFF2-40B4-BE49-F238E27FC236}">
                  <a16:creationId xmlns:a16="http://schemas.microsoft.com/office/drawing/2014/main" id="{3EB0A847-2E1C-CADD-21F4-08600489E8F8}"/>
                </a:ext>
                <a:ext uri="{C183D7F6-B498-43B3-948B-1728B52AA6E4}">
                  <adec:decorative xmlns:adec="http://schemas.microsoft.com/office/drawing/2017/decorative" val="1"/>
                </a:ext>
              </a:extLst>
            </p:cNvPr>
            <p:cNvSpPr/>
            <p:nvPr/>
          </p:nvSpPr>
          <p:spPr bwMode="auto">
            <a:xfrm>
              <a:off x="6579546" y="4994009"/>
              <a:ext cx="264960" cy="264963"/>
            </a:xfrm>
            <a:prstGeom prst="ellipse">
              <a:avLst/>
            </a:prstGeom>
            <a:solidFill>
              <a:schemeClr val="bg1"/>
            </a:solidFill>
            <a:ln w="12700">
              <a:solidFill>
                <a:schemeClr val="tx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0" name="Oval 139">
              <a:extLst>
                <a:ext uri="{FF2B5EF4-FFF2-40B4-BE49-F238E27FC236}">
                  <a16:creationId xmlns:a16="http://schemas.microsoft.com/office/drawing/2014/main" id="{4A715B17-7663-07B3-E127-C538D389BF43}"/>
                </a:ext>
                <a:ext uri="{C183D7F6-B498-43B3-948B-1728B52AA6E4}">
                  <adec:decorative xmlns:adec="http://schemas.microsoft.com/office/drawing/2017/decorative" val="1"/>
                </a:ext>
              </a:extLst>
            </p:cNvPr>
            <p:cNvSpPr/>
            <p:nvPr/>
          </p:nvSpPr>
          <p:spPr bwMode="auto">
            <a:xfrm>
              <a:off x="6071283" y="3808268"/>
              <a:ext cx="264959" cy="264963"/>
            </a:xfrm>
            <a:prstGeom prst="ellipse">
              <a:avLst/>
            </a:prstGeom>
            <a:solidFill>
              <a:schemeClr val="bg1"/>
            </a:solidFill>
            <a:ln w="12700">
              <a:solidFill>
                <a:schemeClr val="tx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191">
              <a:extLst>
                <a:ext uri="{FF2B5EF4-FFF2-40B4-BE49-F238E27FC236}">
                  <a16:creationId xmlns:a16="http://schemas.microsoft.com/office/drawing/2014/main" id="{9900D0A8-EB92-FB19-8167-66FB4817B731}"/>
                </a:ext>
                <a:ext uri="{C183D7F6-B498-43B3-948B-1728B52AA6E4}">
                  <adec:decorative xmlns:adec="http://schemas.microsoft.com/office/drawing/2017/decorative" val="1"/>
                </a:ext>
              </a:extLst>
            </p:cNvPr>
            <p:cNvSpPr>
              <a:spLocks noChangeAspect="1"/>
            </p:cNvSpPr>
            <p:nvPr/>
          </p:nvSpPr>
          <p:spPr>
            <a:xfrm rot="10800000">
              <a:off x="7166126" y="4870644"/>
              <a:ext cx="71562" cy="130133"/>
            </a:xfrm>
            <a:custGeom>
              <a:avLst/>
              <a:gdLst>
                <a:gd name="connsiteX0" fmla="*/ 83468 w 104774"/>
                <a:gd name="connsiteY0" fmla="*/ 0 h 190528"/>
                <a:gd name="connsiteX1" fmla="*/ 90545 w 104774"/>
                <a:gd name="connsiteY1" fmla="*/ 6182 h 190528"/>
                <a:gd name="connsiteX2" fmla="*/ 90611 w 104774"/>
                <a:gd name="connsiteY2" fmla="*/ 7144 h 190528"/>
                <a:gd name="connsiteX3" fmla="*/ 90611 w 104774"/>
                <a:gd name="connsiteY3" fmla="*/ 48920 h 190528"/>
                <a:gd name="connsiteX4" fmla="*/ 104708 w 104774"/>
                <a:gd name="connsiteY4" fmla="*/ 67466 h 190528"/>
                <a:gd name="connsiteX5" fmla="*/ 104775 w 104774"/>
                <a:gd name="connsiteY5" fmla="*/ 69085 h 190528"/>
                <a:gd name="connsiteX6" fmla="*/ 104775 w 104774"/>
                <a:gd name="connsiteY6" fmla="*/ 169097 h 190528"/>
                <a:gd name="connsiteX7" fmla="*/ 84811 w 104774"/>
                <a:gd name="connsiteY7" fmla="*/ 190481 h 190528"/>
                <a:gd name="connsiteX8" fmla="*/ 83344 w 104774"/>
                <a:gd name="connsiteY8" fmla="*/ 190529 h 190528"/>
                <a:gd name="connsiteX9" fmla="*/ 21431 w 104774"/>
                <a:gd name="connsiteY9" fmla="*/ 190529 h 190528"/>
                <a:gd name="connsiteX10" fmla="*/ 48 w 104774"/>
                <a:gd name="connsiteY10" fmla="*/ 170564 h 190528"/>
                <a:gd name="connsiteX11" fmla="*/ 0 w 104774"/>
                <a:gd name="connsiteY11" fmla="*/ 169097 h 190528"/>
                <a:gd name="connsiteX12" fmla="*/ 0 w 104774"/>
                <a:gd name="connsiteY12" fmla="*/ 69085 h 190528"/>
                <a:gd name="connsiteX13" fmla="*/ 14411 w 104774"/>
                <a:gd name="connsiteY13" fmla="*/ 48835 h 190528"/>
                <a:gd name="connsiteX14" fmla="*/ 14411 w 104774"/>
                <a:gd name="connsiteY14" fmla="*/ 7144 h 190528"/>
                <a:gd name="connsiteX15" fmla="*/ 20574 w 104774"/>
                <a:gd name="connsiteY15" fmla="*/ 67 h 190528"/>
                <a:gd name="connsiteX16" fmla="*/ 21546 w 104774"/>
                <a:gd name="connsiteY16" fmla="*/ 0 h 190528"/>
                <a:gd name="connsiteX17" fmla="*/ 83468 w 104774"/>
                <a:gd name="connsiteY17" fmla="*/ 0 h 190528"/>
                <a:gd name="connsiteX18" fmla="*/ 76324 w 104774"/>
                <a:gd name="connsiteY18" fmla="*/ 14288 h 190528"/>
                <a:gd name="connsiteX19" fmla="*/ 28689 w 104774"/>
                <a:gd name="connsiteY19" fmla="*/ 14288 h 190528"/>
                <a:gd name="connsiteX20" fmla="*/ 28689 w 104774"/>
                <a:gd name="connsiteY20" fmla="*/ 47644 h 190528"/>
                <a:gd name="connsiteX21" fmla="*/ 76314 w 104774"/>
                <a:gd name="connsiteY21" fmla="*/ 47644 h 190528"/>
                <a:gd name="connsiteX22" fmla="*/ 76314 w 104774"/>
                <a:gd name="connsiteY22" fmla="*/ 14288 h 19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4774" h="190528">
                  <a:moveTo>
                    <a:pt x="83468" y="0"/>
                  </a:moveTo>
                  <a:cubicBezTo>
                    <a:pt x="87040" y="1"/>
                    <a:pt x="90064" y="2641"/>
                    <a:pt x="90545" y="6182"/>
                  </a:cubicBezTo>
                  <a:lnTo>
                    <a:pt x="90611" y="7144"/>
                  </a:lnTo>
                  <a:lnTo>
                    <a:pt x="90611" y="48920"/>
                  </a:lnTo>
                  <a:cubicBezTo>
                    <a:pt x="98550" y="51790"/>
                    <a:pt x="104067" y="59049"/>
                    <a:pt x="104708" y="67466"/>
                  </a:cubicBezTo>
                  <a:lnTo>
                    <a:pt x="104775" y="69085"/>
                  </a:lnTo>
                  <a:lnTo>
                    <a:pt x="104775" y="169097"/>
                  </a:lnTo>
                  <a:cubicBezTo>
                    <a:pt x="104776" y="180365"/>
                    <a:pt x="96052" y="189709"/>
                    <a:pt x="84811" y="190481"/>
                  </a:cubicBezTo>
                  <a:lnTo>
                    <a:pt x="83344" y="190529"/>
                  </a:lnTo>
                  <a:lnTo>
                    <a:pt x="21431" y="190529"/>
                  </a:lnTo>
                  <a:cubicBezTo>
                    <a:pt x="10163" y="190530"/>
                    <a:pt x="819" y="181806"/>
                    <a:pt x="48" y="170564"/>
                  </a:cubicBezTo>
                  <a:lnTo>
                    <a:pt x="0" y="169097"/>
                  </a:lnTo>
                  <a:lnTo>
                    <a:pt x="0" y="69085"/>
                  </a:lnTo>
                  <a:cubicBezTo>
                    <a:pt x="0" y="59712"/>
                    <a:pt x="6020" y="51740"/>
                    <a:pt x="14411" y="48835"/>
                  </a:cubicBezTo>
                  <a:lnTo>
                    <a:pt x="14411" y="7144"/>
                  </a:lnTo>
                  <a:cubicBezTo>
                    <a:pt x="14411" y="3577"/>
                    <a:pt x="17041" y="557"/>
                    <a:pt x="20574" y="67"/>
                  </a:cubicBezTo>
                  <a:lnTo>
                    <a:pt x="21546" y="0"/>
                  </a:lnTo>
                  <a:lnTo>
                    <a:pt x="83468" y="0"/>
                  </a:lnTo>
                  <a:close/>
                  <a:moveTo>
                    <a:pt x="76324" y="14288"/>
                  </a:moveTo>
                  <a:lnTo>
                    <a:pt x="28689" y="14288"/>
                  </a:lnTo>
                  <a:lnTo>
                    <a:pt x="28689" y="47644"/>
                  </a:lnTo>
                  <a:lnTo>
                    <a:pt x="76314" y="47644"/>
                  </a:lnTo>
                  <a:lnTo>
                    <a:pt x="76314" y="14288"/>
                  </a:lnTo>
                  <a:close/>
                </a:path>
              </a:pathLst>
            </a:custGeom>
            <a:solidFill>
              <a:schemeClr val="tx1"/>
            </a:solidFill>
            <a:ln w="9525" cap="flat">
              <a:noFill/>
              <a:prstDash val="solid"/>
              <a:miter/>
            </a:ln>
          </p:spPr>
          <p:txBody>
            <a:bodyPr rtlCol="0" anchor="ctr"/>
            <a:lstStyle/>
            <a:p>
              <a:endParaRPr lang="en-US"/>
            </a:p>
          </p:txBody>
        </p:sp>
        <p:sp>
          <p:nvSpPr>
            <p:cNvPr id="198" name="Graphic 193">
              <a:extLst>
                <a:ext uri="{FF2B5EF4-FFF2-40B4-BE49-F238E27FC236}">
                  <a16:creationId xmlns:a16="http://schemas.microsoft.com/office/drawing/2014/main" id="{87AD59E5-A554-59C3-7A3F-9691635977E7}"/>
                </a:ext>
                <a:ext uri="{C183D7F6-B498-43B3-948B-1728B52AA6E4}">
                  <adec:decorative xmlns:adec="http://schemas.microsoft.com/office/drawing/2017/decorative" val="1"/>
                </a:ext>
              </a:extLst>
            </p:cNvPr>
            <p:cNvSpPr>
              <a:spLocks noChangeAspect="1"/>
            </p:cNvSpPr>
            <p:nvPr/>
          </p:nvSpPr>
          <p:spPr>
            <a:xfrm>
              <a:off x="6646969" y="5074445"/>
              <a:ext cx="130114" cy="104091"/>
            </a:xfrm>
            <a:custGeom>
              <a:avLst/>
              <a:gdLst>
                <a:gd name="connsiteX0" fmla="*/ 190500 w 190500"/>
                <a:gd name="connsiteY0" fmla="*/ 43891 h 152400"/>
                <a:gd name="connsiteX1" fmla="*/ 190500 w 190500"/>
                <a:gd name="connsiteY1" fmla="*/ 121444 h 152400"/>
                <a:gd name="connsiteX2" fmla="*/ 161296 w 190500"/>
                <a:gd name="connsiteY2" fmla="*/ 152352 h 152400"/>
                <a:gd name="connsiteX3" fmla="*/ 159544 w 190500"/>
                <a:gd name="connsiteY3" fmla="*/ 152400 h 152400"/>
                <a:gd name="connsiteX4" fmla="*/ 30956 w 190500"/>
                <a:gd name="connsiteY4" fmla="*/ 152400 h 152400"/>
                <a:gd name="connsiteX5" fmla="*/ 48 w 190500"/>
                <a:gd name="connsiteY5" fmla="*/ 123196 h 152400"/>
                <a:gd name="connsiteX6" fmla="*/ 0 w 190500"/>
                <a:gd name="connsiteY6" fmla="*/ 121444 h 152400"/>
                <a:gd name="connsiteX7" fmla="*/ 0 w 190500"/>
                <a:gd name="connsiteY7" fmla="*/ 43891 h 152400"/>
                <a:gd name="connsiteX8" fmla="*/ 91935 w 190500"/>
                <a:gd name="connsiteY8" fmla="*/ 92050 h 152400"/>
                <a:gd name="connsiteX9" fmla="*/ 98565 w 190500"/>
                <a:gd name="connsiteY9" fmla="*/ 92050 h 152400"/>
                <a:gd name="connsiteX10" fmla="*/ 190500 w 190500"/>
                <a:gd name="connsiteY10" fmla="*/ 43891 h 152400"/>
                <a:gd name="connsiteX11" fmla="*/ 30956 w 190500"/>
                <a:gd name="connsiteY11" fmla="*/ 0 h 152400"/>
                <a:gd name="connsiteX12" fmla="*/ 159544 w 190500"/>
                <a:gd name="connsiteY12" fmla="*/ 0 h 152400"/>
                <a:gd name="connsiteX13" fmla="*/ 190348 w 190500"/>
                <a:gd name="connsiteY13" fmla="*/ 27851 h 152400"/>
                <a:gd name="connsiteX14" fmla="*/ 95250 w 190500"/>
                <a:gd name="connsiteY14" fmla="*/ 77667 h 152400"/>
                <a:gd name="connsiteX15" fmla="*/ 152 w 190500"/>
                <a:gd name="connsiteY15" fmla="*/ 27851 h 152400"/>
                <a:gd name="connsiteX16" fmla="*/ 29185 w 190500"/>
                <a:gd name="connsiteY16" fmla="*/ 48 h 152400"/>
                <a:gd name="connsiteX17" fmla="*/ 30956 w 190500"/>
                <a:gd name="connsiteY17" fmla="*/ 0 h 152400"/>
                <a:gd name="connsiteX18" fmla="*/ 159544 w 190500"/>
                <a:gd name="connsiteY18" fmla="*/ 0 h 152400"/>
                <a:gd name="connsiteX19" fmla="*/ 30956 w 190500"/>
                <a:gd name="connsiteY19"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52400">
                  <a:moveTo>
                    <a:pt x="190500" y="43891"/>
                  </a:moveTo>
                  <a:lnTo>
                    <a:pt x="190500" y="121444"/>
                  </a:lnTo>
                  <a:cubicBezTo>
                    <a:pt x="190501" y="137860"/>
                    <a:pt x="177687" y="151423"/>
                    <a:pt x="161296" y="152352"/>
                  </a:cubicBezTo>
                  <a:lnTo>
                    <a:pt x="159544" y="152400"/>
                  </a:lnTo>
                  <a:lnTo>
                    <a:pt x="30956" y="152400"/>
                  </a:lnTo>
                  <a:cubicBezTo>
                    <a:pt x="14540" y="152401"/>
                    <a:pt x="977" y="139587"/>
                    <a:pt x="48" y="123196"/>
                  </a:cubicBezTo>
                  <a:lnTo>
                    <a:pt x="0" y="121444"/>
                  </a:lnTo>
                  <a:lnTo>
                    <a:pt x="0" y="43891"/>
                  </a:lnTo>
                  <a:lnTo>
                    <a:pt x="91935" y="92050"/>
                  </a:lnTo>
                  <a:cubicBezTo>
                    <a:pt x="94012" y="93137"/>
                    <a:pt x="96488" y="93137"/>
                    <a:pt x="98565" y="92050"/>
                  </a:cubicBezTo>
                  <a:lnTo>
                    <a:pt x="190500" y="43891"/>
                  </a:lnTo>
                  <a:close/>
                  <a:moveTo>
                    <a:pt x="30956" y="0"/>
                  </a:moveTo>
                  <a:lnTo>
                    <a:pt x="159544" y="0"/>
                  </a:lnTo>
                  <a:cubicBezTo>
                    <a:pt x="175439" y="-2"/>
                    <a:pt x="188753" y="12036"/>
                    <a:pt x="190348" y="27851"/>
                  </a:cubicBezTo>
                  <a:lnTo>
                    <a:pt x="95250" y="77667"/>
                  </a:lnTo>
                  <a:lnTo>
                    <a:pt x="152" y="27851"/>
                  </a:lnTo>
                  <a:cubicBezTo>
                    <a:pt x="1678" y="12706"/>
                    <a:pt x="13988" y="917"/>
                    <a:pt x="29185" y="48"/>
                  </a:cubicBezTo>
                  <a:lnTo>
                    <a:pt x="30956" y="0"/>
                  </a:lnTo>
                  <a:lnTo>
                    <a:pt x="159544" y="0"/>
                  </a:lnTo>
                  <a:lnTo>
                    <a:pt x="30956" y="0"/>
                  </a:lnTo>
                  <a:close/>
                </a:path>
              </a:pathLst>
            </a:custGeom>
            <a:solidFill>
              <a:schemeClr val="tx1"/>
            </a:solidFill>
            <a:ln w="9525" cap="flat">
              <a:noFill/>
              <a:prstDash val="solid"/>
              <a:miter/>
            </a:ln>
          </p:spPr>
          <p:txBody>
            <a:bodyPr rtlCol="0" anchor="ctr"/>
            <a:lstStyle/>
            <a:p>
              <a:endParaRPr lang="en-US"/>
            </a:p>
          </p:txBody>
        </p:sp>
        <p:sp>
          <p:nvSpPr>
            <p:cNvPr id="197" name="Graphic 195">
              <a:extLst>
                <a:ext uri="{FF2B5EF4-FFF2-40B4-BE49-F238E27FC236}">
                  <a16:creationId xmlns:a16="http://schemas.microsoft.com/office/drawing/2014/main" id="{CBBD323B-6F73-C1E0-8717-6CF6D83A1C78}"/>
                </a:ext>
                <a:ext uri="{C183D7F6-B498-43B3-948B-1728B52AA6E4}">
                  <adec:decorative xmlns:adec="http://schemas.microsoft.com/office/drawing/2017/decorative" val="1"/>
                </a:ext>
              </a:extLst>
            </p:cNvPr>
            <p:cNvSpPr>
              <a:spLocks noChangeAspect="1"/>
            </p:cNvSpPr>
            <p:nvPr/>
          </p:nvSpPr>
          <p:spPr>
            <a:xfrm>
              <a:off x="6138705" y="3875683"/>
              <a:ext cx="130114" cy="130132"/>
            </a:xfrm>
            <a:custGeom>
              <a:avLst/>
              <a:gdLst>
                <a:gd name="connsiteX0" fmla="*/ 95250 w 190500"/>
                <a:gd name="connsiteY0" fmla="*/ 0 h 190525"/>
                <a:gd name="connsiteX1" fmla="*/ 190500 w 190500"/>
                <a:gd name="connsiteY1" fmla="*/ 95250 h 190525"/>
                <a:gd name="connsiteX2" fmla="*/ 95250 w 190500"/>
                <a:gd name="connsiteY2" fmla="*/ 190500 h 190525"/>
                <a:gd name="connsiteX3" fmla="*/ 51016 w 190500"/>
                <a:gd name="connsiteY3" fmla="*/ 179622 h 190525"/>
                <a:gd name="connsiteX4" fmla="*/ 10154 w 190500"/>
                <a:gd name="connsiteY4" fmla="*/ 190262 h 190525"/>
                <a:gd name="connsiteX5" fmla="*/ 278 w 190500"/>
                <a:gd name="connsiteY5" fmla="*/ 184468 h 190525"/>
                <a:gd name="connsiteX6" fmla="*/ 276 w 190500"/>
                <a:gd name="connsiteY6" fmla="*/ 180394 h 190525"/>
                <a:gd name="connsiteX7" fmla="*/ 10906 w 190500"/>
                <a:gd name="connsiteY7" fmla="*/ 139541 h 190525"/>
                <a:gd name="connsiteX8" fmla="*/ 0 w 190500"/>
                <a:gd name="connsiteY8" fmla="*/ 95250 h 190525"/>
                <a:gd name="connsiteX9" fmla="*/ 95250 w 190500"/>
                <a:gd name="connsiteY9" fmla="*/ 0 h 190525"/>
                <a:gd name="connsiteX10" fmla="*/ 107175 w 190500"/>
                <a:gd name="connsiteY10" fmla="*/ 104775 h 190525"/>
                <a:gd name="connsiteX11" fmla="*/ 64294 w 190500"/>
                <a:gd name="connsiteY11" fmla="*/ 104775 h 190525"/>
                <a:gd name="connsiteX12" fmla="*/ 63322 w 190500"/>
                <a:gd name="connsiteY12" fmla="*/ 104842 h 190525"/>
                <a:gd name="connsiteX13" fmla="*/ 57219 w 190500"/>
                <a:gd name="connsiteY13" fmla="*/ 112892 h 190525"/>
                <a:gd name="connsiteX14" fmla="*/ 63322 w 190500"/>
                <a:gd name="connsiteY14" fmla="*/ 118996 h 190525"/>
                <a:gd name="connsiteX15" fmla="*/ 64294 w 190500"/>
                <a:gd name="connsiteY15" fmla="*/ 119063 h 190525"/>
                <a:gd name="connsiteX16" fmla="*/ 107175 w 190500"/>
                <a:gd name="connsiteY16" fmla="*/ 119063 h 190525"/>
                <a:gd name="connsiteX17" fmla="*/ 108137 w 190500"/>
                <a:gd name="connsiteY17" fmla="*/ 118996 h 190525"/>
                <a:gd name="connsiteX18" fmla="*/ 114241 w 190500"/>
                <a:gd name="connsiteY18" fmla="*/ 110945 h 190525"/>
                <a:gd name="connsiteX19" fmla="*/ 108137 w 190500"/>
                <a:gd name="connsiteY19" fmla="*/ 104842 h 190525"/>
                <a:gd name="connsiteX20" fmla="*/ 107175 w 190500"/>
                <a:gd name="connsiteY20" fmla="*/ 104775 h 190525"/>
                <a:gd name="connsiteX21" fmla="*/ 126206 w 190500"/>
                <a:gd name="connsiteY21" fmla="*/ 71438 h 190525"/>
                <a:gd name="connsiteX22" fmla="*/ 64294 w 190500"/>
                <a:gd name="connsiteY22" fmla="*/ 71438 h 190525"/>
                <a:gd name="connsiteX23" fmla="*/ 63322 w 190500"/>
                <a:gd name="connsiteY23" fmla="*/ 71504 h 190525"/>
                <a:gd name="connsiteX24" fmla="*/ 57219 w 190500"/>
                <a:gd name="connsiteY24" fmla="*/ 79555 h 190525"/>
                <a:gd name="connsiteX25" fmla="*/ 63322 w 190500"/>
                <a:gd name="connsiteY25" fmla="*/ 85658 h 190525"/>
                <a:gd name="connsiteX26" fmla="*/ 64294 w 190500"/>
                <a:gd name="connsiteY26" fmla="*/ 85725 h 190525"/>
                <a:gd name="connsiteX27" fmla="*/ 126206 w 190500"/>
                <a:gd name="connsiteY27" fmla="*/ 85725 h 190525"/>
                <a:gd name="connsiteX28" fmla="*/ 127178 w 190500"/>
                <a:gd name="connsiteY28" fmla="*/ 85658 h 190525"/>
                <a:gd name="connsiteX29" fmla="*/ 133282 w 190500"/>
                <a:gd name="connsiteY29" fmla="*/ 77608 h 190525"/>
                <a:gd name="connsiteX30" fmla="*/ 127178 w 190500"/>
                <a:gd name="connsiteY30" fmla="*/ 71504 h 190525"/>
                <a:gd name="connsiteX31" fmla="*/ 126206 w 190500"/>
                <a:gd name="connsiteY31" fmla="*/ 71438 h 1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0500" h="190525">
                  <a:moveTo>
                    <a:pt x="95250" y="0"/>
                  </a:moveTo>
                  <a:cubicBezTo>
                    <a:pt x="147857" y="0"/>
                    <a:pt x="190500" y="42643"/>
                    <a:pt x="190500" y="95250"/>
                  </a:cubicBezTo>
                  <a:cubicBezTo>
                    <a:pt x="190500" y="147857"/>
                    <a:pt x="147857" y="190500"/>
                    <a:pt x="95250" y="190500"/>
                  </a:cubicBezTo>
                  <a:cubicBezTo>
                    <a:pt x="79841" y="190520"/>
                    <a:pt x="64658" y="186787"/>
                    <a:pt x="51016" y="179622"/>
                  </a:cubicBezTo>
                  <a:lnTo>
                    <a:pt x="10154" y="190262"/>
                  </a:lnTo>
                  <a:cubicBezTo>
                    <a:pt x="5827" y="191389"/>
                    <a:pt x="1405" y="188795"/>
                    <a:pt x="278" y="184468"/>
                  </a:cubicBezTo>
                  <a:cubicBezTo>
                    <a:pt x="-70" y="183132"/>
                    <a:pt x="-70" y="181729"/>
                    <a:pt x="276" y="180394"/>
                  </a:cubicBezTo>
                  <a:lnTo>
                    <a:pt x="10906" y="139541"/>
                  </a:lnTo>
                  <a:cubicBezTo>
                    <a:pt x="3722" y="125884"/>
                    <a:pt x="-21" y="110681"/>
                    <a:pt x="0" y="95250"/>
                  </a:cubicBezTo>
                  <a:cubicBezTo>
                    <a:pt x="0" y="42643"/>
                    <a:pt x="42644" y="0"/>
                    <a:pt x="95250" y="0"/>
                  </a:cubicBezTo>
                  <a:close/>
                  <a:moveTo>
                    <a:pt x="107175" y="104775"/>
                  </a:moveTo>
                  <a:lnTo>
                    <a:pt x="64294" y="104775"/>
                  </a:lnTo>
                  <a:lnTo>
                    <a:pt x="63322" y="104842"/>
                  </a:lnTo>
                  <a:cubicBezTo>
                    <a:pt x="59414" y="105380"/>
                    <a:pt x="56681" y="108984"/>
                    <a:pt x="57219" y="112892"/>
                  </a:cubicBezTo>
                  <a:cubicBezTo>
                    <a:pt x="57655" y="116065"/>
                    <a:pt x="60150" y="118560"/>
                    <a:pt x="63322" y="118996"/>
                  </a:cubicBezTo>
                  <a:lnTo>
                    <a:pt x="64294" y="119063"/>
                  </a:lnTo>
                  <a:lnTo>
                    <a:pt x="107175" y="119063"/>
                  </a:lnTo>
                  <a:lnTo>
                    <a:pt x="108137" y="118996"/>
                  </a:lnTo>
                  <a:cubicBezTo>
                    <a:pt x="112046" y="118458"/>
                    <a:pt x="114778" y="114853"/>
                    <a:pt x="114241" y="110945"/>
                  </a:cubicBezTo>
                  <a:cubicBezTo>
                    <a:pt x="113804" y="107773"/>
                    <a:pt x="111310" y="105278"/>
                    <a:pt x="108137" y="104842"/>
                  </a:cubicBezTo>
                  <a:lnTo>
                    <a:pt x="107175" y="104775"/>
                  </a:lnTo>
                  <a:close/>
                  <a:moveTo>
                    <a:pt x="126206" y="71438"/>
                  </a:moveTo>
                  <a:lnTo>
                    <a:pt x="64294" y="71438"/>
                  </a:lnTo>
                  <a:lnTo>
                    <a:pt x="63322" y="71504"/>
                  </a:lnTo>
                  <a:cubicBezTo>
                    <a:pt x="59414" y="72042"/>
                    <a:pt x="56681" y="75646"/>
                    <a:pt x="57219" y="79555"/>
                  </a:cubicBezTo>
                  <a:cubicBezTo>
                    <a:pt x="57655" y="82727"/>
                    <a:pt x="60150" y="85222"/>
                    <a:pt x="63322" y="85658"/>
                  </a:cubicBezTo>
                  <a:lnTo>
                    <a:pt x="64294" y="85725"/>
                  </a:lnTo>
                  <a:lnTo>
                    <a:pt x="126206" y="85725"/>
                  </a:lnTo>
                  <a:lnTo>
                    <a:pt x="127178" y="85658"/>
                  </a:lnTo>
                  <a:cubicBezTo>
                    <a:pt x="131086" y="85120"/>
                    <a:pt x="133819" y="81516"/>
                    <a:pt x="133282" y="77608"/>
                  </a:cubicBezTo>
                  <a:cubicBezTo>
                    <a:pt x="132844" y="74435"/>
                    <a:pt x="130351" y="71941"/>
                    <a:pt x="127178" y="71504"/>
                  </a:cubicBezTo>
                  <a:lnTo>
                    <a:pt x="126206" y="71438"/>
                  </a:lnTo>
                  <a:close/>
                </a:path>
              </a:pathLst>
            </a:custGeom>
            <a:solidFill>
              <a:schemeClr val="tx1"/>
            </a:solidFill>
            <a:ln w="9525" cap="flat">
              <a:noFill/>
              <a:prstDash val="solid"/>
              <a:miter/>
            </a:ln>
          </p:spPr>
          <p:txBody>
            <a:bodyPr rtlCol="0" anchor="ctr"/>
            <a:lstStyle/>
            <a:p>
              <a:endParaRPr lang="en-US"/>
            </a:p>
          </p:txBody>
        </p:sp>
        <p:pic>
          <p:nvPicPr>
            <p:cNvPr id="132" name="Picture 131">
              <a:extLst>
                <a:ext uri="{FF2B5EF4-FFF2-40B4-BE49-F238E27FC236}">
                  <a16:creationId xmlns:a16="http://schemas.microsoft.com/office/drawing/2014/main" id="{FB321E9D-9191-35D7-D7AD-35D7E3B09389}"/>
                </a:ext>
                <a:ext uri="{C183D7F6-B498-43B3-948B-1728B52AA6E4}">
                  <adec:decorative xmlns:adec="http://schemas.microsoft.com/office/drawing/2017/decorative" val="1"/>
                </a:ext>
              </a:extLst>
            </p:cNvPr>
            <p:cNvPicPr>
              <a:picLocks/>
            </p:cNvPicPr>
            <p:nvPr/>
          </p:nvPicPr>
          <p:blipFill rotWithShape="1">
            <a:blip r:embed="rId4" cstate="hqprint">
              <a:extLst>
                <a:ext uri="{28A0092B-C50C-407E-A947-70E740481C1C}">
                  <a14:useLocalDpi xmlns:a14="http://schemas.microsoft.com/office/drawing/2010/main"/>
                </a:ext>
              </a:extLst>
            </a:blip>
            <a:srcRect/>
            <a:stretch/>
          </p:blipFill>
          <p:spPr>
            <a:xfrm>
              <a:off x="6557401" y="3569060"/>
              <a:ext cx="286946" cy="286944"/>
            </a:xfrm>
            <a:prstGeom prst="ellipse">
              <a:avLst/>
            </a:prstGeom>
            <a:ln w="12700">
              <a:solidFill>
                <a:schemeClr val="tx1"/>
              </a:solidFill>
            </a:ln>
            <a:effectLst/>
          </p:spPr>
        </p:pic>
        <p:pic>
          <p:nvPicPr>
            <p:cNvPr id="133" name="Picture 132">
              <a:extLst>
                <a:ext uri="{FF2B5EF4-FFF2-40B4-BE49-F238E27FC236}">
                  <a16:creationId xmlns:a16="http://schemas.microsoft.com/office/drawing/2014/main" id="{CC98FD03-81AA-F889-457A-ACAE192DA014}"/>
                </a:ext>
                <a:ext uri="{C183D7F6-B498-43B3-948B-1728B52AA6E4}">
                  <adec:decorative xmlns:adec="http://schemas.microsoft.com/office/drawing/2017/decorative" val="1"/>
                </a:ext>
              </a:extLst>
            </p:cNvPr>
            <p:cNvPicPr preferRelativeResize="0">
              <a:picLocks/>
            </p:cNvPicPr>
            <p:nvPr/>
          </p:nvPicPr>
          <p:blipFill rotWithShape="1">
            <a:blip r:embed="rId5" cstate="hqprint">
              <a:extLst>
                <a:ext uri="{28A0092B-C50C-407E-A947-70E740481C1C}">
                  <a14:useLocalDpi xmlns:a14="http://schemas.microsoft.com/office/drawing/2010/main"/>
                </a:ext>
              </a:extLst>
            </a:blip>
            <a:srcRect/>
            <a:stretch/>
          </p:blipFill>
          <p:spPr>
            <a:xfrm>
              <a:off x="7249349" y="4282756"/>
              <a:ext cx="286946" cy="286944"/>
            </a:xfrm>
            <a:prstGeom prst="ellipse">
              <a:avLst/>
            </a:prstGeom>
            <a:ln w="12700">
              <a:solidFill>
                <a:schemeClr val="tx1"/>
              </a:solidFill>
            </a:ln>
            <a:effectLst/>
          </p:spPr>
        </p:pic>
        <p:pic>
          <p:nvPicPr>
            <p:cNvPr id="134" name="Picture 133">
              <a:extLst>
                <a:ext uri="{FF2B5EF4-FFF2-40B4-BE49-F238E27FC236}">
                  <a16:creationId xmlns:a16="http://schemas.microsoft.com/office/drawing/2014/main" id="{7523D934-9FC6-81D4-A2AF-DE064C8EF582}"/>
                </a:ext>
                <a:ext uri="{C183D7F6-B498-43B3-948B-1728B52AA6E4}">
                  <adec:decorative xmlns:adec="http://schemas.microsoft.com/office/drawing/2017/decorative" val="1"/>
                </a:ext>
              </a:extLst>
            </p:cNvPr>
            <p:cNvPicPr preferRelativeResize="0">
              <a:picLocks/>
            </p:cNvPicPr>
            <p:nvPr/>
          </p:nvPicPr>
          <p:blipFill rotWithShape="1">
            <a:blip r:embed="rId6" cstate="hqprint">
              <a:extLst>
                <a:ext uri="{28A0092B-C50C-407E-A947-70E740481C1C}">
                  <a14:useLocalDpi xmlns:a14="http://schemas.microsoft.com/office/drawing/2010/main"/>
                </a:ext>
              </a:extLst>
            </a:blip>
            <a:srcRect/>
            <a:stretch/>
          </p:blipFill>
          <p:spPr>
            <a:xfrm>
              <a:off x="6071222" y="4788736"/>
              <a:ext cx="286946" cy="286944"/>
            </a:xfrm>
            <a:prstGeom prst="ellipse">
              <a:avLst/>
            </a:prstGeom>
            <a:ln w="12700">
              <a:solidFill>
                <a:schemeClr val="tx1"/>
              </a:solidFill>
            </a:ln>
            <a:effectLst/>
          </p:spPr>
        </p:pic>
        <p:pic>
          <p:nvPicPr>
            <p:cNvPr id="135" name="Picture 134">
              <a:extLst>
                <a:ext uri="{FF2B5EF4-FFF2-40B4-BE49-F238E27FC236}">
                  <a16:creationId xmlns:a16="http://schemas.microsoft.com/office/drawing/2014/main" id="{3DCDE127-BF34-3A65-8B08-1F1CCD00A526}"/>
                </a:ext>
                <a:ext uri="{C183D7F6-B498-43B3-948B-1728B52AA6E4}">
                  <adec:decorative xmlns:adec="http://schemas.microsoft.com/office/drawing/2017/decorative" val="1"/>
                </a:ext>
              </a:extLst>
            </p:cNvPr>
            <p:cNvPicPr preferRelativeResize="0">
              <a:picLocks/>
            </p:cNvPicPr>
            <p:nvPr/>
          </p:nvPicPr>
          <p:blipFill rotWithShape="1">
            <a:blip r:embed="rId7" cstate="hqprint">
              <a:extLst>
                <a:ext uri="{28A0092B-C50C-407E-A947-70E740481C1C}">
                  <a14:useLocalDpi xmlns:a14="http://schemas.microsoft.com/office/drawing/2010/main"/>
                </a:ext>
              </a:extLst>
            </a:blip>
            <a:srcRect/>
            <a:stretch/>
          </p:blipFill>
          <p:spPr>
            <a:xfrm>
              <a:off x="5866867" y="4282754"/>
              <a:ext cx="286946" cy="286944"/>
            </a:xfrm>
            <a:prstGeom prst="ellipse">
              <a:avLst/>
            </a:prstGeom>
            <a:ln w="12700">
              <a:solidFill>
                <a:schemeClr val="tx1"/>
              </a:solidFill>
            </a:ln>
            <a:effectLst/>
          </p:spPr>
        </p:pic>
        <p:pic>
          <p:nvPicPr>
            <p:cNvPr id="136" name="Picture 135">
              <a:extLst>
                <a:ext uri="{FF2B5EF4-FFF2-40B4-BE49-F238E27FC236}">
                  <a16:creationId xmlns:a16="http://schemas.microsoft.com/office/drawing/2014/main" id="{4BDA9652-3DA5-9179-AC0A-3DD21C2F5176}"/>
                </a:ext>
                <a:ext uri="{C183D7F6-B498-43B3-948B-1728B52AA6E4}">
                  <adec:decorative xmlns:adec="http://schemas.microsoft.com/office/drawing/2017/decorative" val="1"/>
                </a:ext>
              </a:extLst>
            </p:cNvPr>
            <p:cNvPicPr preferRelativeResize="0">
              <a:picLocks/>
            </p:cNvPicPr>
            <p:nvPr/>
          </p:nvPicPr>
          <p:blipFill rotWithShape="1">
            <a:blip r:embed="rId8" cstate="hqprint">
              <a:extLst>
                <a:ext uri="{28A0092B-C50C-407E-A947-70E740481C1C}">
                  <a14:useLocalDpi xmlns:a14="http://schemas.microsoft.com/office/drawing/2010/main"/>
                </a:ext>
              </a:extLst>
            </a:blip>
            <a:srcRect/>
            <a:stretch/>
          </p:blipFill>
          <p:spPr>
            <a:xfrm>
              <a:off x="7058299" y="3797276"/>
              <a:ext cx="286946" cy="286944"/>
            </a:xfrm>
            <a:prstGeom prst="ellipse">
              <a:avLst/>
            </a:prstGeom>
            <a:ln w="12700">
              <a:solidFill>
                <a:schemeClr val="tx1"/>
              </a:solidFill>
            </a:ln>
            <a:effectLst/>
          </p:spPr>
        </p:pic>
        <p:sp>
          <p:nvSpPr>
            <p:cNvPr id="173" name="&quot;No&quot; Symbol 172">
              <a:extLst>
                <a:ext uri="{FF2B5EF4-FFF2-40B4-BE49-F238E27FC236}">
                  <a16:creationId xmlns:a16="http://schemas.microsoft.com/office/drawing/2014/main" id="{B3333285-D9CA-6DA6-6757-78D2062F863F}"/>
                </a:ext>
                <a:ext uri="{C183D7F6-B498-43B3-948B-1728B52AA6E4}">
                  <adec:decorative xmlns:adec="http://schemas.microsoft.com/office/drawing/2017/decorative" val="1"/>
                </a:ext>
              </a:extLst>
            </p:cNvPr>
            <p:cNvSpPr>
              <a:spLocks noChangeAspect="1"/>
            </p:cNvSpPr>
            <p:nvPr/>
          </p:nvSpPr>
          <p:spPr bwMode="auto">
            <a:xfrm>
              <a:off x="7102407" y="4850853"/>
              <a:ext cx="72000" cy="72000"/>
            </a:xfrm>
            <a:prstGeom prst="noSmoking">
              <a:avLst/>
            </a:prstGeom>
            <a:solidFill>
              <a:srgbClr val="F4364C"/>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8" name="Graphic 176">
              <a:extLst>
                <a:ext uri="{FF2B5EF4-FFF2-40B4-BE49-F238E27FC236}">
                  <a16:creationId xmlns:a16="http://schemas.microsoft.com/office/drawing/2014/main" id="{6371B453-36BD-7C65-847A-134E8DA06DEA}"/>
                </a:ext>
                <a:ext uri="{C183D7F6-B498-43B3-948B-1728B52AA6E4}">
                  <adec:decorative xmlns:adec="http://schemas.microsoft.com/office/drawing/2017/decorative" val="1"/>
                </a:ext>
              </a:extLst>
            </p:cNvPr>
            <p:cNvSpPr>
              <a:spLocks noChangeAspect="1"/>
            </p:cNvSpPr>
            <p:nvPr/>
          </p:nvSpPr>
          <p:spPr>
            <a:xfrm>
              <a:off x="6612526" y="5041634"/>
              <a:ext cx="72000" cy="72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69 w 190500"/>
                <a:gd name="connsiteY5" fmla="*/ 123863 h 190500"/>
                <a:gd name="connsiteX6" fmla="*/ 85457 w 190500"/>
                <a:gd name="connsiteY6" fmla="*/ 133073 h 190500"/>
                <a:gd name="connsiteX7" fmla="*/ 94667 w 190500"/>
                <a:gd name="connsiteY7" fmla="*/ 142885 h 190500"/>
                <a:gd name="connsiteX8" fmla="*/ 95269 w 190500"/>
                <a:gd name="connsiteY8" fmla="*/ 142885 h 190500"/>
                <a:gd name="connsiteX9" fmla="*/ 104479 w 190500"/>
                <a:gd name="connsiteY9" fmla="*/ 133073 h 190500"/>
                <a:gd name="connsiteX10" fmla="*/ 95269 w 190500"/>
                <a:gd name="connsiteY10" fmla="*/ 123863 h 190500"/>
                <a:gd name="connsiteX11" fmla="*/ 95250 w 190500"/>
                <a:gd name="connsiteY11" fmla="*/ 47625 h 190500"/>
                <a:gd name="connsiteX12" fmla="*/ 85792 w 190500"/>
                <a:gd name="connsiteY12" fmla="*/ 56045 h 190500"/>
                <a:gd name="connsiteX13" fmla="*/ 85725 w 190500"/>
                <a:gd name="connsiteY13" fmla="*/ 57150 h 190500"/>
                <a:gd name="connsiteX14" fmla="*/ 85744 w 190500"/>
                <a:gd name="connsiteY14" fmla="*/ 104785 h 190500"/>
                <a:gd name="connsiteX15" fmla="*/ 85811 w 190500"/>
                <a:gd name="connsiteY15" fmla="*/ 105899 h 190500"/>
                <a:gd name="connsiteX16" fmla="*/ 96394 w 190500"/>
                <a:gd name="connsiteY16" fmla="*/ 114232 h 190500"/>
                <a:gd name="connsiteX17" fmla="*/ 104727 w 190500"/>
                <a:gd name="connsiteY17" fmla="*/ 105899 h 190500"/>
                <a:gd name="connsiteX18" fmla="*/ 104794 w 190500"/>
                <a:gd name="connsiteY18" fmla="*/ 104785 h 190500"/>
                <a:gd name="connsiteX19" fmla="*/ 104775 w 190500"/>
                <a:gd name="connsiteY19" fmla="*/ 57150 h 190500"/>
                <a:gd name="connsiteX20" fmla="*/ 104708 w 190500"/>
                <a:gd name="connsiteY20" fmla="*/ 56036 h 190500"/>
                <a:gd name="connsiteX21" fmla="*/ 95250 w 190500"/>
                <a:gd name="connsiteY21"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500" h="190500">
                  <a:moveTo>
                    <a:pt x="95250" y="0"/>
                  </a:moveTo>
                  <a:cubicBezTo>
                    <a:pt x="147857" y="0"/>
                    <a:pt x="190500" y="42653"/>
                    <a:pt x="190500" y="95250"/>
                  </a:cubicBezTo>
                  <a:cubicBezTo>
                    <a:pt x="190500" y="147847"/>
                    <a:pt x="147857" y="190500"/>
                    <a:pt x="95250" y="190500"/>
                  </a:cubicBezTo>
                  <a:cubicBezTo>
                    <a:pt x="42643" y="190500"/>
                    <a:pt x="0" y="147847"/>
                    <a:pt x="0" y="95250"/>
                  </a:cubicBezTo>
                  <a:cubicBezTo>
                    <a:pt x="0" y="42653"/>
                    <a:pt x="42643" y="0"/>
                    <a:pt x="95250" y="0"/>
                  </a:cubicBezTo>
                  <a:close/>
                  <a:moveTo>
                    <a:pt x="95269" y="123863"/>
                  </a:moveTo>
                  <a:cubicBezTo>
                    <a:pt x="90016" y="123696"/>
                    <a:pt x="85624" y="127820"/>
                    <a:pt x="85457" y="133073"/>
                  </a:cubicBezTo>
                  <a:cubicBezTo>
                    <a:pt x="85291" y="138326"/>
                    <a:pt x="89414" y="142718"/>
                    <a:pt x="94667" y="142885"/>
                  </a:cubicBezTo>
                  <a:cubicBezTo>
                    <a:pt x="94868" y="142891"/>
                    <a:pt x="95068" y="142891"/>
                    <a:pt x="95269" y="142885"/>
                  </a:cubicBezTo>
                  <a:cubicBezTo>
                    <a:pt x="100522" y="142718"/>
                    <a:pt x="104645" y="138326"/>
                    <a:pt x="104479" y="133073"/>
                  </a:cubicBezTo>
                  <a:cubicBezTo>
                    <a:pt x="104320" y="128054"/>
                    <a:pt x="100288" y="124022"/>
                    <a:pt x="95269" y="123863"/>
                  </a:cubicBezTo>
                  <a:close/>
                  <a:moveTo>
                    <a:pt x="95250" y="47625"/>
                  </a:moveTo>
                  <a:cubicBezTo>
                    <a:pt x="90418" y="47626"/>
                    <a:pt x="86352" y="51246"/>
                    <a:pt x="85792" y="56045"/>
                  </a:cubicBezTo>
                  <a:lnTo>
                    <a:pt x="85725" y="57150"/>
                  </a:lnTo>
                  <a:lnTo>
                    <a:pt x="85744" y="104785"/>
                  </a:lnTo>
                  <a:lnTo>
                    <a:pt x="85811" y="105899"/>
                  </a:lnTo>
                  <a:cubicBezTo>
                    <a:pt x="86432" y="111122"/>
                    <a:pt x="91170" y="114853"/>
                    <a:pt x="96394" y="114232"/>
                  </a:cubicBezTo>
                  <a:cubicBezTo>
                    <a:pt x="100763" y="113712"/>
                    <a:pt x="104207" y="110268"/>
                    <a:pt x="104727" y="105899"/>
                  </a:cubicBezTo>
                  <a:lnTo>
                    <a:pt x="104794" y="104785"/>
                  </a:lnTo>
                  <a:lnTo>
                    <a:pt x="104775" y="57150"/>
                  </a:lnTo>
                  <a:lnTo>
                    <a:pt x="104708" y="56036"/>
                  </a:lnTo>
                  <a:cubicBezTo>
                    <a:pt x="104143" y="51240"/>
                    <a:pt x="100079" y="47626"/>
                    <a:pt x="95250" y="47625"/>
                  </a:cubicBezTo>
                  <a:close/>
                </a:path>
              </a:pathLst>
            </a:custGeom>
            <a:solidFill>
              <a:srgbClr val="F4364C"/>
            </a:solidFill>
            <a:ln w="3175" cap="flat">
              <a:noFill/>
              <a:prstDash val="solid"/>
              <a:miter/>
            </a:ln>
          </p:spPr>
          <p:txBody>
            <a:bodyPr rtlCol="0" anchor="ctr"/>
            <a:lstStyle/>
            <a:p>
              <a:endParaRPr lang="en-US"/>
            </a:p>
          </p:txBody>
        </p:sp>
        <p:sp>
          <p:nvSpPr>
            <p:cNvPr id="190" name="Graphic 176">
              <a:extLst>
                <a:ext uri="{FF2B5EF4-FFF2-40B4-BE49-F238E27FC236}">
                  <a16:creationId xmlns:a16="http://schemas.microsoft.com/office/drawing/2014/main" id="{0A296F72-35BA-A35A-3811-46024661DA82}"/>
                </a:ext>
                <a:ext uri="{C183D7F6-B498-43B3-948B-1728B52AA6E4}">
                  <adec:decorative xmlns:adec="http://schemas.microsoft.com/office/drawing/2017/decorative" val="1"/>
                </a:ext>
              </a:extLst>
            </p:cNvPr>
            <p:cNvSpPr>
              <a:spLocks noChangeAspect="1"/>
            </p:cNvSpPr>
            <p:nvPr/>
          </p:nvSpPr>
          <p:spPr>
            <a:xfrm>
              <a:off x="6104262" y="3855893"/>
              <a:ext cx="72000" cy="72000"/>
            </a:xfrm>
            <a:custGeom>
              <a:avLst/>
              <a:gdLst>
                <a:gd name="connsiteX0" fmla="*/ 95250 w 190500"/>
                <a:gd name="connsiteY0" fmla="*/ 0 h 190500"/>
                <a:gd name="connsiteX1" fmla="*/ 190500 w 190500"/>
                <a:gd name="connsiteY1" fmla="*/ 95250 h 190500"/>
                <a:gd name="connsiteX2" fmla="*/ 95250 w 190500"/>
                <a:gd name="connsiteY2" fmla="*/ 190500 h 190500"/>
                <a:gd name="connsiteX3" fmla="*/ 0 w 190500"/>
                <a:gd name="connsiteY3" fmla="*/ 95250 h 190500"/>
                <a:gd name="connsiteX4" fmla="*/ 95250 w 190500"/>
                <a:gd name="connsiteY4" fmla="*/ 0 h 190500"/>
                <a:gd name="connsiteX5" fmla="*/ 95269 w 190500"/>
                <a:gd name="connsiteY5" fmla="*/ 123863 h 190500"/>
                <a:gd name="connsiteX6" fmla="*/ 85457 w 190500"/>
                <a:gd name="connsiteY6" fmla="*/ 133073 h 190500"/>
                <a:gd name="connsiteX7" fmla="*/ 94667 w 190500"/>
                <a:gd name="connsiteY7" fmla="*/ 142885 h 190500"/>
                <a:gd name="connsiteX8" fmla="*/ 95269 w 190500"/>
                <a:gd name="connsiteY8" fmla="*/ 142885 h 190500"/>
                <a:gd name="connsiteX9" fmla="*/ 104479 w 190500"/>
                <a:gd name="connsiteY9" fmla="*/ 133073 h 190500"/>
                <a:gd name="connsiteX10" fmla="*/ 95269 w 190500"/>
                <a:gd name="connsiteY10" fmla="*/ 123863 h 190500"/>
                <a:gd name="connsiteX11" fmla="*/ 95250 w 190500"/>
                <a:gd name="connsiteY11" fmla="*/ 47625 h 190500"/>
                <a:gd name="connsiteX12" fmla="*/ 85792 w 190500"/>
                <a:gd name="connsiteY12" fmla="*/ 56045 h 190500"/>
                <a:gd name="connsiteX13" fmla="*/ 85725 w 190500"/>
                <a:gd name="connsiteY13" fmla="*/ 57150 h 190500"/>
                <a:gd name="connsiteX14" fmla="*/ 85744 w 190500"/>
                <a:gd name="connsiteY14" fmla="*/ 104785 h 190500"/>
                <a:gd name="connsiteX15" fmla="*/ 85811 w 190500"/>
                <a:gd name="connsiteY15" fmla="*/ 105899 h 190500"/>
                <a:gd name="connsiteX16" fmla="*/ 96394 w 190500"/>
                <a:gd name="connsiteY16" fmla="*/ 114232 h 190500"/>
                <a:gd name="connsiteX17" fmla="*/ 104727 w 190500"/>
                <a:gd name="connsiteY17" fmla="*/ 105899 h 190500"/>
                <a:gd name="connsiteX18" fmla="*/ 104794 w 190500"/>
                <a:gd name="connsiteY18" fmla="*/ 104785 h 190500"/>
                <a:gd name="connsiteX19" fmla="*/ 104775 w 190500"/>
                <a:gd name="connsiteY19" fmla="*/ 57150 h 190500"/>
                <a:gd name="connsiteX20" fmla="*/ 104708 w 190500"/>
                <a:gd name="connsiteY20" fmla="*/ 56036 h 190500"/>
                <a:gd name="connsiteX21" fmla="*/ 95250 w 190500"/>
                <a:gd name="connsiteY21"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500" h="190500">
                  <a:moveTo>
                    <a:pt x="95250" y="0"/>
                  </a:moveTo>
                  <a:cubicBezTo>
                    <a:pt x="147857" y="0"/>
                    <a:pt x="190500" y="42653"/>
                    <a:pt x="190500" y="95250"/>
                  </a:cubicBezTo>
                  <a:cubicBezTo>
                    <a:pt x="190500" y="147847"/>
                    <a:pt x="147857" y="190500"/>
                    <a:pt x="95250" y="190500"/>
                  </a:cubicBezTo>
                  <a:cubicBezTo>
                    <a:pt x="42643" y="190500"/>
                    <a:pt x="0" y="147847"/>
                    <a:pt x="0" y="95250"/>
                  </a:cubicBezTo>
                  <a:cubicBezTo>
                    <a:pt x="0" y="42653"/>
                    <a:pt x="42643" y="0"/>
                    <a:pt x="95250" y="0"/>
                  </a:cubicBezTo>
                  <a:close/>
                  <a:moveTo>
                    <a:pt x="95269" y="123863"/>
                  </a:moveTo>
                  <a:cubicBezTo>
                    <a:pt x="90016" y="123696"/>
                    <a:pt x="85624" y="127820"/>
                    <a:pt x="85457" y="133073"/>
                  </a:cubicBezTo>
                  <a:cubicBezTo>
                    <a:pt x="85291" y="138326"/>
                    <a:pt x="89414" y="142718"/>
                    <a:pt x="94667" y="142885"/>
                  </a:cubicBezTo>
                  <a:cubicBezTo>
                    <a:pt x="94868" y="142891"/>
                    <a:pt x="95068" y="142891"/>
                    <a:pt x="95269" y="142885"/>
                  </a:cubicBezTo>
                  <a:cubicBezTo>
                    <a:pt x="100522" y="142718"/>
                    <a:pt x="104645" y="138326"/>
                    <a:pt x="104479" y="133073"/>
                  </a:cubicBezTo>
                  <a:cubicBezTo>
                    <a:pt x="104320" y="128054"/>
                    <a:pt x="100288" y="124022"/>
                    <a:pt x="95269" y="123863"/>
                  </a:cubicBezTo>
                  <a:close/>
                  <a:moveTo>
                    <a:pt x="95250" y="47625"/>
                  </a:moveTo>
                  <a:cubicBezTo>
                    <a:pt x="90418" y="47626"/>
                    <a:pt x="86352" y="51246"/>
                    <a:pt x="85792" y="56045"/>
                  </a:cubicBezTo>
                  <a:lnTo>
                    <a:pt x="85725" y="57150"/>
                  </a:lnTo>
                  <a:lnTo>
                    <a:pt x="85744" y="104785"/>
                  </a:lnTo>
                  <a:lnTo>
                    <a:pt x="85811" y="105899"/>
                  </a:lnTo>
                  <a:cubicBezTo>
                    <a:pt x="86432" y="111122"/>
                    <a:pt x="91170" y="114853"/>
                    <a:pt x="96394" y="114232"/>
                  </a:cubicBezTo>
                  <a:cubicBezTo>
                    <a:pt x="100763" y="113712"/>
                    <a:pt x="104207" y="110268"/>
                    <a:pt x="104727" y="105899"/>
                  </a:cubicBezTo>
                  <a:lnTo>
                    <a:pt x="104794" y="104785"/>
                  </a:lnTo>
                  <a:lnTo>
                    <a:pt x="104775" y="57150"/>
                  </a:lnTo>
                  <a:lnTo>
                    <a:pt x="104708" y="56036"/>
                  </a:lnTo>
                  <a:cubicBezTo>
                    <a:pt x="104143" y="51240"/>
                    <a:pt x="100079" y="47626"/>
                    <a:pt x="95250" y="47625"/>
                  </a:cubicBezTo>
                  <a:close/>
                </a:path>
              </a:pathLst>
            </a:custGeom>
            <a:solidFill>
              <a:srgbClr val="F4364C"/>
            </a:solidFill>
            <a:ln w="3175" cap="flat">
              <a:noFill/>
              <a:prstDash val="solid"/>
              <a:miter/>
            </a:ln>
          </p:spPr>
          <p:txBody>
            <a:bodyPr rtlCol="0" anchor="ctr"/>
            <a:lstStyle/>
            <a:p>
              <a:endParaRPr lang="en-US"/>
            </a:p>
          </p:txBody>
        </p:sp>
        <p:sp>
          <p:nvSpPr>
            <p:cNvPr id="201" name="Triangle 200">
              <a:extLst>
                <a:ext uri="{FF2B5EF4-FFF2-40B4-BE49-F238E27FC236}">
                  <a16:creationId xmlns:a16="http://schemas.microsoft.com/office/drawing/2014/main" id="{2314FADE-1ECF-6BFC-E64F-7ADFABECD3BD}"/>
                </a:ext>
                <a:ext uri="{C183D7F6-B498-43B3-948B-1728B52AA6E4}">
                  <adec:decorative xmlns:adec="http://schemas.microsoft.com/office/drawing/2017/decorative" val="1"/>
                </a:ext>
              </a:extLst>
            </p:cNvPr>
            <p:cNvSpPr/>
            <p:nvPr/>
          </p:nvSpPr>
          <p:spPr bwMode="auto">
            <a:xfrm>
              <a:off x="4932047" y="2348145"/>
              <a:ext cx="3539068" cy="3050920"/>
            </a:xfrm>
            <a:prstGeom prst="triangl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22" name="Oval 21">
              <a:extLst>
                <a:ext uri="{FF2B5EF4-FFF2-40B4-BE49-F238E27FC236}">
                  <a16:creationId xmlns:a16="http://schemas.microsoft.com/office/drawing/2014/main" id="{1A7B7062-70E9-E53A-BACA-CC0CCCB79967}"/>
                </a:ext>
                <a:ext uri="{C183D7F6-B498-43B3-948B-1728B52AA6E4}">
                  <adec:decorative xmlns:adec="http://schemas.microsoft.com/office/drawing/2017/decorative" val="1"/>
                </a:ext>
              </a:extLst>
            </p:cNvPr>
            <p:cNvSpPr/>
            <p:nvPr/>
          </p:nvSpPr>
          <p:spPr bwMode="auto">
            <a:xfrm>
              <a:off x="6543172" y="2232153"/>
              <a:ext cx="316006" cy="316006"/>
            </a:xfrm>
            <a:prstGeom prst="ellipse">
              <a:avLst/>
            </a:prstGeom>
            <a:solidFill>
              <a:schemeClr val="accent2"/>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14" name="Oval 13">
              <a:extLst>
                <a:ext uri="{FF2B5EF4-FFF2-40B4-BE49-F238E27FC236}">
                  <a16:creationId xmlns:a16="http://schemas.microsoft.com/office/drawing/2014/main" id="{47C37C85-350A-6B64-FA77-27060D4D454C}"/>
                </a:ext>
                <a:ext uri="{C183D7F6-B498-43B3-948B-1728B52AA6E4}">
                  <adec:decorative xmlns:adec="http://schemas.microsoft.com/office/drawing/2017/decorative" val="1"/>
                </a:ext>
              </a:extLst>
            </p:cNvPr>
            <p:cNvSpPr/>
            <p:nvPr/>
          </p:nvSpPr>
          <p:spPr bwMode="auto">
            <a:xfrm>
              <a:off x="4774043" y="5236425"/>
              <a:ext cx="316006" cy="316006"/>
            </a:xfrm>
            <a:prstGeom prst="ellipse">
              <a:avLst/>
            </a:prstGeom>
            <a:solidFill>
              <a:schemeClr val="accent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0F07A690-D78E-763C-8F49-DAE6FC22BBB0}"/>
                </a:ext>
                <a:ext uri="{C183D7F6-B498-43B3-948B-1728B52AA6E4}">
                  <adec:decorative xmlns:adec="http://schemas.microsoft.com/office/drawing/2017/decorative" val="1"/>
                </a:ext>
              </a:extLst>
            </p:cNvPr>
            <p:cNvSpPr/>
            <p:nvPr/>
          </p:nvSpPr>
          <p:spPr bwMode="auto">
            <a:xfrm>
              <a:off x="8317105" y="5236425"/>
              <a:ext cx="316006" cy="316006"/>
            </a:xfrm>
            <a:prstGeom prst="ellipse">
              <a:avLst/>
            </a:prstGeom>
            <a:solidFill>
              <a:srgbClr val="318581"/>
            </a:solidFill>
            <a:ln w="12700" cap="flat">
              <a:solidFill>
                <a:schemeClr val="tx1"/>
              </a:solid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37"/>
              <a:endParaRPr lang="en-US" sz="2800" b="1" err="1">
                <a:gradFill>
                  <a:gsLst>
                    <a:gs pos="23776">
                      <a:srgbClr val="FFFFFF"/>
                    </a:gs>
                    <a:gs pos="42000">
                      <a:srgbClr val="FFFFFF"/>
                    </a:gs>
                  </a:gsLst>
                  <a:path path="circle">
                    <a:fillToRect l="100000" t="100000"/>
                  </a:path>
                </a:gradFill>
                <a:latin typeface="Segoe UI Semibold"/>
              </a:endParaRPr>
            </a:p>
          </p:txBody>
        </p:sp>
        <p:sp>
          <p:nvSpPr>
            <p:cNvPr id="213" name="TextBox 212">
              <a:extLst>
                <a:ext uri="{FF2B5EF4-FFF2-40B4-BE49-F238E27FC236}">
                  <a16:creationId xmlns:a16="http://schemas.microsoft.com/office/drawing/2014/main" id="{FCDBDBB1-A9CB-CC0A-1B85-7F4E177F511A}"/>
                </a:ext>
                <a:ext uri="{C183D7F6-B498-43B3-948B-1728B52AA6E4}">
                  <adec:decorative xmlns:adec="http://schemas.microsoft.com/office/drawing/2017/decorative" val="1"/>
                </a:ext>
              </a:extLst>
            </p:cNvPr>
            <p:cNvSpPr txBox="1"/>
            <p:nvPr/>
          </p:nvSpPr>
          <p:spPr>
            <a:xfrm>
              <a:off x="6104262" y="1817385"/>
              <a:ext cx="1193826" cy="369332"/>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Calibri" panose="020F0502020204030204" pitchFamily="34" charset="0"/>
                  <a:cs typeface="Times New Roman" panose="02020603050405020304" pitchFamily="18" charset="0"/>
                </a:rPr>
                <a:t>Information Protection</a:t>
              </a:r>
            </a:p>
          </p:txBody>
        </p:sp>
        <p:sp>
          <p:nvSpPr>
            <p:cNvPr id="214" name="TextBox 213">
              <a:extLst>
                <a:ext uri="{FF2B5EF4-FFF2-40B4-BE49-F238E27FC236}">
                  <a16:creationId xmlns:a16="http://schemas.microsoft.com/office/drawing/2014/main" id="{D243000B-F90F-4E12-EA34-31E63EFD6B96}"/>
                </a:ext>
                <a:ext uri="{C183D7F6-B498-43B3-948B-1728B52AA6E4}">
                  <adec:decorative xmlns:adec="http://schemas.microsoft.com/office/drawing/2017/decorative" val="1"/>
                </a:ext>
              </a:extLst>
            </p:cNvPr>
            <p:cNvSpPr txBox="1"/>
            <p:nvPr/>
          </p:nvSpPr>
          <p:spPr>
            <a:xfrm>
              <a:off x="4485580" y="5608549"/>
              <a:ext cx="892933" cy="369332"/>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Calibri" panose="020F0502020204030204" pitchFamily="34" charset="0"/>
                  <a:cs typeface="Times New Roman" panose="02020603050405020304" pitchFamily="18" charset="0"/>
                </a:rPr>
                <a:t>Data Loss Prevention</a:t>
              </a:r>
            </a:p>
          </p:txBody>
        </p:sp>
        <p:sp>
          <p:nvSpPr>
            <p:cNvPr id="212" name="TextBox 211">
              <a:extLst>
                <a:ext uri="{FF2B5EF4-FFF2-40B4-BE49-F238E27FC236}">
                  <a16:creationId xmlns:a16="http://schemas.microsoft.com/office/drawing/2014/main" id="{E3B4192F-36AB-72E7-E2F5-BBED19C7D0F4}"/>
                </a:ext>
                <a:ext uri="{C183D7F6-B498-43B3-948B-1728B52AA6E4}">
                  <adec:decorative xmlns:adec="http://schemas.microsoft.com/office/drawing/2017/decorative" val="1"/>
                </a:ext>
              </a:extLst>
            </p:cNvPr>
            <p:cNvSpPr txBox="1"/>
            <p:nvPr/>
          </p:nvSpPr>
          <p:spPr>
            <a:xfrm>
              <a:off x="7921262" y="5608549"/>
              <a:ext cx="1107693" cy="369332"/>
            </a:xfrm>
            <a:prstGeom prst="rect">
              <a:avLst/>
            </a:prstGeom>
            <a:noFill/>
          </p:spPr>
          <p:txBody>
            <a:bodyPr wrap="square" lIns="0" tIns="0" rIns="0" bIns="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Calibri" panose="020F0502020204030204" pitchFamily="34" charset="0"/>
                  <a:cs typeface="Times New Roman" panose="02020603050405020304" pitchFamily="18" charset="0"/>
                </a:rPr>
                <a:t>Insider Risk Management</a:t>
              </a:r>
            </a:p>
          </p:txBody>
        </p:sp>
      </p:grpSp>
    </p:spTree>
    <p:extLst>
      <p:ext uri="{BB962C8B-B14F-4D97-AF65-F5344CB8AC3E}">
        <p14:creationId xmlns:p14="http://schemas.microsoft.com/office/powerpoint/2010/main" val="314368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5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500"/>
                                        <p:tgtEl>
                                          <p:spTgt spid="222"/>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22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23"/>
                                        </p:tgtEl>
                                        <p:attrNameLst>
                                          <p:attrName>style.visibility</p:attrName>
                                        </p:attrNameLst>
                                      </p:cBhvr>
                                      <p:to>
                                        <p:strVal val="visible"/>
                                      </p:to>
                                    </p:set>
                                    <p:animEffect transition="in" filter="fade">
                                      <p:cBhvr>
                                        <p:cTn id="22" dur="500"/>
                                        <p:tgtEl>
                                          <p:spTgt spid="223"/>
                                        </p:tgtEl>
                                      </p:cBhvr>
                                    </p:animEffect>
                                  </p:childTnLst>
                                </p:cTn>
                              </p:par>
                              <p:par>
                                <p:cTn id="23" presetID="42" presetClass="path" presetSubtype="0" decel="100000" fill="hold" grpId="1" nodeType="withEffect">
                                  <p:stCondLst>
                                    <p:cond delay="100"/>
                                  </p:stCondLst>
                                  <p:childTnLst>
                                    <p:animMotion origin="layout" path="M -8.33333E-7 -2.96296E-6 L -8.33333E-7 0.03542 " pathEditMode="relative" rAng="0" ptsTypes="AA">
                                      <p:cBhvr>
                                        <p:cTn id="24" dur="700" spd="-100000" fill="hold"/>
                                        <p:tgtEl>
                                          <p:spTgt spid="22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25"/>
                                        </p:tgtEl>
                                        <p:attrNameLst>
                                          <p:attrName>style.visibility</p:attrName>
                                        </p:attrNameLst>
                                      </p:cBhvr>
                                      <p:to>
                                        <p:strVal val="visible"/>
                                      </p:to>
                                    </p:set>
                                    <p:animEffect transition="in" filter="fade">
                                      <p:cBhvr>
                                        <p:cTn id="27" dur="500"/>
                                        <p:tgtEl>
                                          <p:spTgt spid="225"/>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22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21"/>
                                        </p:tgtEl>
                                        <p:attrNameLst>
                                          <p:attrName>style.visibility</p:attrName>
                                        </p:attrNameLst>
                                      </p:cBhvr>
                                      <p:to>
                                        <p:strVal val="visible"/>
                                      </p:to>
                                    </p:set>
                                    <p:animEffect transition="in" filter="fade">
                                      <p:cBhvr>
                                        <p:cTn id="32" dur="500"/>
                                        <p:tgtEl>
                                          <p:spTgt spid="221"/>
                                        </p:tgtEl>
                                      </p:cBhvr>
                                    </p:animEffect>
                                  </p:childTnLst>
                                </p:cTn>
                              </p:par>
                              <p:par>
                                <p:cTn id="33" presetID="42" presetClass="path" presetSubtype="0" decel="100000" fill="hold" grpId="1" nodeType="withEffect">
                                  <p:stCondLst>
                                    <p:cond delay="100"/>
                                  </p:stCondLst>
                                  <p:childTnLst>
                                    <p:animMotion origin="layout" path="M -8.33333E-7 -2.96296E-6 L -8.33333E-7 0.03542 " pathEditMode="relative" rAng="0" ptsTypes="AA">
                                      <p:cBhvr>
                                        <p:cTn id="34" dur="700" spd="-100000" fill="hold"/>
                                        <p:tgtEl>
                                          <p:spTgt spid="221"/>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4"/>
                                        </p:tgtEl>
                                        <p:attrNameLst>
                                          <p:attrName>style.visibility</p:attrName>
                                        </p:attrNameLst>
                                      </p:cBhvr>
                                      <p:to>
                                        <p:strVal val="visible"/>
                                      </p:to>
                                    </p:set>
                                    <p:animEffect transition="in" filter="fade">
                                      <p:cBhvr>
                                        <p:cTn id="37" dur="500"/>
                                        <p:tgtEl>
                                          <p:spTgt spid="224"/>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224"/>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26"/>
                                        </p:tgtEl>
                                        <p:attrNameLst>
                                          <p:attrName>style.visibility</p:attrName>
                                        </p:attrNameLst>
                                      </p:cBhvr>
                                      <p:to>
                                        <p:strVal val="visible"/>
                                      </p:to>
                                    </p:set>
                                    <p:animEffect transition="in" filter="fade">
                                      <p:cBhvr>
                                        <p:cTn id="42" dur="500"/>
                                        <p:tgtEl>
                                          <p:spTgt spid="226"/>
                                        </p:tgtEl>
                                      </p:cBhvr>
                                    </p:animEffect>
                                  </p:childTnLst>
                                </p:cTn>
                              </p:par>
                              <p:par>
                                <p:cTn id="43" presetID="42" presetClass="path" presetSubtype="0" decel="100000" fill="hold" grpId="1" nodeType="withEffect">
                                  <p:stCondLst>
                                    <p:cond delay="100"/>
                                  </p:stCondLst>
                                  <p:childTnLst>
                                    <p:animMotion origin="layout" path="M -8.33333E-7 -2.96296E-6 L -8.33333E-7 0.03542 " pathEditMode="relative" rAng="0" ptsTypes="AA">
                                      <p:cBhvr>
                                        <p:cTn id="44" dur="700" spd="-100000" fill="hold"/>
                                        <p:tgtEl>
                                          <p:spTgt spid="22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228"/>
                                        </p:tgtEl>
                                        <p:attrNameLst>
                                          <p:attrName>style.visibility</p:attrName>
                                        </p:attrNameLst>
                                      </p:cBhvr>
                                      <p:to>
                                        <p:strVal val="visible"/>
                                      </p:to>
                                    </p:set>
                                    <p:animEffect transition="in" filter="fade">
                                      <p:cBhvr>
                                        <p:cTn id="47" dur="500"/>
                                        <p:tgtEl>
                                          <p:spTgt spid="228"/>
                                        </p:tgtEl>
                                      </p:cBhvr>
                                    </p:animEffect>
                                  </p:childTnLst>
                                </p:cTn>
                              </p:par>
                              <p:par>
                                <p:cTn id="48" presetID="42" presetClass="path" presetSubtype="0" decel="100000" fill="hold" nodeType="withEffect">
                                  <p:stCondLst>
                                    <p:cond delay="100"/>
                                  </p:stCondLst>
                                  <p:childTnLst>
                                    <p:animMotion origin="layout" path="M -8.33333E-7 -2.96296E-6 L -8.33333E-7 0.03542 " pathEditMode="relative" rAng="0" ptsTypes="AA">
                                      <p:cBhvr>
                                        <p:cTn id="49" dur="700" spd="-100000" fill="hold"/>
                                        <p:tgtEl>
                                          <p:spTgt spid="228"/>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37"/>
                                        </p:tgtEl>
                                        <p:attrNameLst>
                                          <p:attrName>style.visibility</p:attrName>
                                        </p:attrNameLst>
                                      </p:cBhvr>
                                      <p:to>
                                        <p:strVal val="visible"/>
                                      </p:to>
                                    </p:set>
                                    <p:animEffect transition="in" filter="fade">
                                      <p:cBhvr>
                                        <p:cTn id="52" dur="500"/>
                                        <p:tgtEl>
                                          <p:spTgt spid="237"/>
                                        </p:tgtEl>
                                      </p:cBhvr>
                                    </p:animEffect>
                                  </p:childTnLst>
                                </p:cTn>
                              </p:par>
                              <p:par>
                                <p:cTn id="53" presetID="42" presetClass="path" presetSubtype="0" decel="100000" fill="hold" nodeType="withEffect">
                                  <p:stCondLst>
                                    <p:cond delay="100"/>
                                  </p:stCondLst>
                                  <p:childTnLst>
                                    <p:animMotion origin="layout" path="M -8.33333E-7 -2.96296E-6 L -8.33333E-7 0.03542 " pathEditMode="relative" rAng="0" ptsTypes="AA">
                                      <p:cBhvr>
                                        <p:cTn id="54" dur="700" spd="-100000" fill="hold"/>
                                        <p:tgtEl>
                                          <p:spTgt spid="237"/>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219"/>
                                        </p:tgtEl>
                                        <p:attrNameLst>
                                          <p:attrName>style.visibility</p:attrName>
                                        </p:attrNameLst>
                                      </p:cBhvr>
                                      <p:to>
                                        <p:strVal val="visible"/>
                                      </p:to>
                                    </p:set>
                                    <p:animEffect transition="in" filter="fade">
                                      <p:cBhvr>
                                        <p:cTn id="57" dur="500"/>
                                        <p:tgtEl>
                                          <p:spTgt spid="219"/>
                                        </p:tgtEl>
                                      </p:cBhvr>
                                    </p:animEffect>
                                  </p:childTnLst>
                                </p:cTn>
                              </p:par>
                              <p:par>
                                <p:cTn id="58" presetID="42" presetClass="path" presetSubtype="0" decel="100000" fill="hold" grpId="1" nodeType="withEffect">
                                  <p:stCondLst>
                                    <p:cond delay="100"/>
                                  </p:stCondLst>
                                  <p:childTnLst>
                                    <p:animMotion origin="layout" path="M 6.25E-7 4.07407E-6 L 6.25E-7 0.03541 " pathEditMode="relative" rAng="0" ptsTypes="AA">
                                      <p:cBhvr>
                                        <p:cTn id="59" dur="700" spd="-100000" fill="hold"/>
                                        <p:tgtEl>
                                          <p:spTgt spid="219"/>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18"/>
                                        </p:tgtEl>
                                        <p:attrNameLst>
                                          <p:attrName>style.visibility</p:attrName>
                                        </p:attrNameLst>
                                      </p:cBhvr>
                                      <p:to>
                                        <p:strVal val="visible"/>
                                      </p:to>
                                    </p:set>
                                    <p:animEffect transition="in" filter="fade">
                                      <p:cBhvr>
                                        <p:cTn id="62" dur="500"/>
                                        <p:tgtEl>
                                          <p:spTgt spid="218"/>
                                        </p:tgtEl>
                                      </p:cBhvr>
                                    </p:animEffect>
                                  </p:childTnLst>
                                </p:cTn>
                              </p:par>
                              <p:par>
                                <p:cTn id="63" presetID="42" presetClass="path" presetSubtype="0" decel="100000" fill="hold" grpId="1" nodeType="withEffect">
                                  <p:stCondLst>
                                    <p:cond delay="100"/>
                                  </p:stCondLst>
                                  <p:childTnLst>
                                    <p:animMotion origin="layout" path="M -8.33333E-7 -2.96296E-6 L -8.33333E-7 0.03542 " pathEditMode="relative" rAng="0" ptsTypes="AA">
                                      <p:cBhvr>
                                        <p:cTn id="64" dur="700" spd="-100000" fill="hold"/>
                                        <p:tgtEl>
                                          <p:spTgt spid="21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20"/>
                                        </p:tgtEl>
                                        <p:attrNameLst>
                                          <p:attrName>style.visibility</p:attrName>
                                        </p:attrNameLst>
                                      </p:cBhvr>
                                      <p:to>
                                        <p:strVal val="visible"/>
                                      </p:to>
                                    </p:set>
                                    <p:animEffect transition="in" filter="fade">
                                      <p:cBhvr>
                                        <p:cTn id="67" dur="500"/>
                                        <p:tgtEl>
                                          <p:spTgt spid="220"/>
                                        </p:tgtEl>
                                      </p:cBhvr>
                                    </p:animEffect>
                                  </p:childTnLst>
                                </p:cTn>
                              </p:par>
                              <p:par>
                                <p:cTn id="68" presetID="42" presetClass="path" presetSubtype="0" decel="100000" fill="hold" grpId="1" nodeType="withEffect">
                                  <p:stCondLst>
                                    <p:cond delay="100"/>
                                  </p:stCondLst>
                                  <p:childTnLst>
                                    <p:animMotion origin="layout" path="M 6.25E-7 7.40741E-7 L 6.25E-7 0.03542 " pathEditMode="relative" rAng="0" ptsTypes="AA">
                                      <p:cBhvr>
                                        <p:cTn id="69" dur="700" spd="-100000" fill="hold"/>
                                        <p:tgtEl>
                                          <p:spTgt spid="220"/>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55"/>
                                        </p:tgtEl>
                                        <p:attrNameLst>
                                          <p:attrName>style.visibility</p:attrName>
                                        </p:attrNameLst>
                                      </p:cBhvr>
                                      <p:to>
                                        <p:strVal val="visible"/>
                                      </p:to>
                                    </p:set>
                                    <p:animEffect transition="in" filter="fade">
                                      <p:cBhvr>
                                        <p:cTn id="72" dur="500"/>
                                        <p:tgtEl>
                                          <p:spTgt spid="55"/>
                                        </p:tgtEl>
                                      </p:cBhvr>
                                    </p:animEffect>
                                  </p:childTnLst>
                                </p:cTn>
                              </p:par>
                              <p:par>
                                <p:cTn id="73" presetID="42" presetClass="path" presetSubtype="0" decel="100000" fill="hold" nodeType="withEffect">
                                  <p:stCondLst>
                                    <p:cond delay="100"/>
                                  </p:stCondLst>
                                  <p:childTnLst>
                                    <p:animMotion origin="layout" path="M -2.08333E-7 4.44444E-6 L -2.08333E-7 0.03541 " pathEditMode="relative" rAng="0" ptsTypes="AA">
                                      <p:cBhvr>
                                        <p:cTn id="74" dur="700" spd="-100000" fill="hold"/>
                                        <p:tgtEl>
                                          <p:spTgt spid="55"/>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16"/>
                                        </p:tgtEl>
                                        <p:attrNameLst>
                                          <p:attrName>style.visibility</p:attrName>
                                        </p:attrNameLst>
                                      </p:cBhvr>
                                      <p:to>
                                        <p:strVal val="visible"/>
                                      </p:to>
                                    </p:set>
                                    <p:animEffect transition="in" filter="fade">
                                      <p:cBhvr>
                                        <p:cTn id="77" dur="500"/>
                                        <p:tgtEl>
                                          <p:spTgt spid="216"/>
                                        </p:tgtEl>
                                      </p:cBhvr>
                                    </p:animEffect>
                                  </p:childTnLst>
                                </p:cTn>
                              </p:par>
                              <p:par>
                                <p:cTn id="78" presetID="42" presetClass="path" presetSubtype="0" decel="100000" fill="hold" nodeType="withEffect">
                                  <p:stCondLst>
                                    <p:cond delay="100"/>
                                  </p:stCondLst>
                                  <p:childTnLst>
                                    <p:animMotion origin="layout" path="M -1.66667E-6 4.44444E-6 L -1.66667E-6 0.03541 " pathEditMode="relative" rAng="0" ptsTypes="AA">
                                      <p:cBhvr>
                                        <p:cTn id="79" dur="700" spd="-100000" fill="hold"/>
                                        <p:tgtEl>
                                          <p:spTgt spid="2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4" grpId="0" animBg="1"/>
      <p:bldP spid="54" grpId="1" animBg="1"/>
      <p:bldP spid="222" grpId="0" animBg="1"/>
      <p:bldP spid="222" grpId="1" animBg="1"/>
      <p:bldP spid="221" grpId="0" animBg="1"/>
      <p:bldP spid="221" grpId="1" animBg="1"/>
      <p:bldP spid="219" grpId="0"/>
      <p:bldP spid="219" grpId="1"/>
      <p:bldP spid="223" grpId="0" animBg="1"/>
      <p:bldP spid="223" grpId="1" animBg="1"/>
      <p:bldP spid="224" grpId="0" animBg="1"/>
      <p:bldP spid="224" grpId="1" animBg="1"/>
      <p:bldP spid="218" grpId="0"/>
      <p:bldP spid="218" grpId="1"/>
      <p:bldP spid="225" grpId="0" animBg="1"/>
      <p:bldP spid="225" grpId="1" animBg="1"/>
      <p:bldP spid="226" grpId="0" animBg="1"/>
      <p:bldP spid="226" grpId="1" animBg="1"/>
      <p:bldP spid="220" grpId="0"/>
      <p:bldP spid="22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 uri="{C183D7F6-B498-43B3-948B-1728B52AA6E4}">
                <adec:decorative xmlns:adec="http://schemas.microsoft.com/office/drawing/2017/decorative" val="0"/>
              </a:ext>
            </a:extLst>
          </p:cNvPr>
          <p:cNvSpPr>
            <a:spLocks noGrp="1"/>
          </p:cNvSpPr>
          <p:nvPr>
            <p:ph type="title"/>
          </p:nvPr>
        </p:nvSpPr>
        <p:spPr>
          <a:xfrm>
            <a:off x="588264" y="2875002"/>
            <a:ext cx="4127692" cy="1107996"/>
          </a:xfrm>
        </p:spPr>
        <p:txBody>
          <a:bodyPr/>
          <a:lstStyle/>
          <a:p>
            <a:r>
              <a:rPr lang="en-US"/>
              <a:t>Agenda</a:t>
            </a:r>
          </a:p>
        </p:txBody>
      </p:sp>
      <p:sp>
        <p:nvSpPr>
          <p:cNvPr id="4" name="Oval 3">
            <a:extLst>
              <a:ext uri="{FF2B5EF4-FFF2-40B4-BE49-F238E27FC236}">
                <a16:creationId xmlns:a16="http://schemas.microsoft.com/office/drawing/2014/main" id="{C28BFFE9-02B1-817D-E3A5-74169DA96F6A}"/>
              </a:ext>
              <a:ext uri="{C183D7F6-B498-43B3-948B-1728B52AA6E4}">
                <adec:decorative xmlns:adec="http://schemas.microsoft.com/office/drawing/2017/decorative" val="0"/>
              </a:ext>
            </a:extLst>
          </p:cNvPr>
          <p:cNvSpPr/>
          <p:nvPr/>
        </p:nvSpPr>
        <p:spPr bwMode="auto">
          <a:xfrm>
            <a:off x="5511197" y="945923"/>
            <a:ext cx="561930" cy="56193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Segoe UI Semibold"/>
                <a:cs typeface="Segoe UI" pitchFamily="34" charset="0"/>
              </a:rPr>
              <a:t>1</a:t>
            </a:r>
          </a:p>
        </p:txBody>
      </p:sp>
      <p:sp>
        <p:nvSpPr>
          <p:cNvPr id="14" name="TextBox 13">
            <a:extLst>
              <a:ext uri="{FF2B5EF4-FFF2-40B4-BE49-F238E27FC236}">
                <a16:creationId xmlns:a16="http://schemas.microsoft.com/office/drawing/2014/main" id="{C647BE2E-662A-C28F-F9CB-368C375E8B2B}"/>
              </a:ext>
              <a:ext uri="{C183D7F6-B498-43B3-948B-1728B52AA6E4}">
                <adec:decorative xmlns:adec="http://schemas.microsoft.com/office/drawing/2017/decorative" val="0"/>
              </a:ext>
            </a:extLst>
          </p:cNvPr>
          <p:cNvSpPr txBox="1"/>
          <p:nvPr/>
        </p:nvSpPr>
        <p:spPr>
          <a:xfrm>
            <a:off x="6392470" y="1072999"/>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Intro to Fabric as a SaaS platform</a:t>
            </a:r>
          </a:p>
        </p:txBody>
      </p:sp>
      <p:sp>
        <p:nvSpPr>
          <p:cNvPr id="8" name="Oval 7">
            <a:extLst>
              <a:ext uri="{FF2B5EF4-FFF2-40B4-BE49-F238E27FC236}">
                <a16:creationId xmlns:a16="http://schemas.microsoft.com/office/drawing/2014/main" id="{382C8B8D-0073-7DB5-F809-E58AB6CF64FC}"/>
              </a:ext>
              <a:ext uri="{C183D7F6-B498-43B3-948B-1728B52AA6E4}">
                <adec:decorative xmlns:adec="http://schemas.microsoft.com/office/drawing/2017/decorative" val="0"/>
              </a:ext>
            </a:extLst>
          </p:cNvPr>
          <p:cNvSpPr/>
          <p:nvPr/>
        </p:nvSpPr>
        <p:spPr bwMode="auto">
          <a:xfrm>
            <a:off x="5511197" y="2028201"/>
            <a:ext cx="561930" cy="56193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Segoe UI Semibold"/>
                <a:cs typeface="Segoe UI" pitchFamily="34" charset="0"/>
              </a:rPr>
              <a:t>2</a:t>
            </a:r>
          </a:p>
        </p:txBody>
      </p:sp>
      <p:sp>
        <p:nvSpPr>
          <p:cNvPr id="15" name="TextBox 14">
            <a:extLst>
              <a:ext uri="{FF2B5EF4-FFF2-40B4-BE49-F238E27FC236}">
                <a16:creationId xmlns:a16="http://schemas.microsoft.com/office/drawing/2014/main" id="{B1886FB9-75E7-A41B-02B2-2F55F7A58B54}"/>
              </a:ext>
              <a:ext uri="{C183D7F6-B498-43B3-948B-1728B52AA6E4}">
                <adec:decorative xmlns:adec="http://schemas.microsoft.com/office/drawing/2017/decorative" val="0"/>
              </a:ext>
            </a:extLst>
          </p:cNvPr>
          <p:cNvSpPr txBox="1"/>
          <p:nvPr/>
        </p:nvSpPr>
        <p:spPr>
          <a:xfrm>
            <a:off x="6392470" y="2155277"/>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Network and Identity security</a:t>
            </a:r>
          </a:p>
        </p:txBody>
      </p:sp>
      <p:sp>
        <p:nvSpPr>
          <p:cNvPr id="10" name="Oval 9">
            <a:extLst>
              <a:ext uri="{FF2B5EF4-FFF2-40B4-BE49-F238E27FC236}">
                <a16:creationId xmlns:a16="http://schemas.microsoft.com/office/drawing/2014/main" id="{0978B7C0-B8E0-1880-D571-924D2790D03D}"/>
              </a:ext>
              <a:ext uri="{C183D7F6-B498-43B3-948B-1728B52AA6E4}">
                <adec:decorative xmlns:adec="http://schemas.microsoft.com/office/drawing/2017/decorative" val="0"/>
              </a:ext>
            </a:extLst>
          </p:cNvPr>
          <p:cNvSpPr/>
          <p:nvPr/>
        </p:nvSpPr>
        <p:spPr bwMode="auto">
          <a:xfrm>
            <a:off x="5511197" y="3110479"/>
            <a:ext cx="561930" cy="56193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Segoe UI Semibold"/>
                <a:cs typeface="Segoe UI" pitchFamily="34" charset="0"/>
              </a:rPr>
              <a:t>3</a:t>
            </a:r>
          </a:p>
        </p:txBody>
      </p:sp>
      <p:sp>
        <p:nvSpPr>
          <p:cNvPr id="16" name="TextBox 15">
            <a:extLst>
              <a:ext uri="{FF2B5EF4-FFF2-40B4-BE49-F238E27FC236}">
                <a16:creationId xmlns:a16="http://schemas.microsoft.com/office/drawing/2014/main" id="{3AEF59BC-0298-1DE0-8D05-C8038E81248C}"/>
              </a:ext>
              <a:ext uri="{C183D7F6-B498-43B3-948B-1728B52AA6E4}">
                <adec:decorative xmlns:adec="http://schemas.microsoft.com/office/drawing/2017/decorative" val="0"/>
              </a:ext>
            </a:extLst>
          </p:cNvPr>
          <p:cNvSpPr txBox="1"/>
          <p:nvPr/>
        </p:nvSpPr>
        <p:spPr>
          <a:xfrm>
            <a:off x="6392470" y="3237555"/>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Workspace &amp; item security</a:t>
            </a:r>
          </a:p>
        </p:txBody>
      </p:sp>
      <p:sp>
        <p:nvSpPr>
          <p:cNvPr id="12" name="Oval 11">
            <a:extLst>
              <a:ext uri="{FF2B5EF4-FFF2-40B4-BE49-F238E27FC236}">
                <a16:creationId xmlns:a16="http://schemas.microsoft.com/office/drawing/2014/main" id="{8D8BF2F8-AB36-A730-9AAF-40DF7CA4D408}"/>
              </a:ext>
              <a:ext uri="{C183D7F6-B498-43B3-948B-1728B52AA6E4}">
                <adec:decorative xmlns:adec="http://schemas.microsoft.com/office/drawing/2017/decorative" val="0"/>
              </a:ext>
            </a:extLst>
          </p:cNvPr>
          <p:cNvSpPr/>
          <p:nvPr/>
        </p:nvSpPr>
        <p:spPr bwMode="auto">
          <a:xfrm>
            <a:off x="5511197" y="4192757"/>
            <a:ext cx="561930" cy="56193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Segoe UI Semibold"/>
                <a:cs typeface="Segoe UI" pitchFamily="34" charset="0"/>
              </a:rPr>
              <a:t>4</a:t>
            </a:r>
          </a:p>
        </p:txBody>
      </p:sp>
      <p:sp>
        <p:nvSpPr>
          <p:cNvPr id="17" name="TextBox 16">
            <a:extLst>
              <a:ext uri="{FF2B5EF4-FFF2-40B4-BE49-F238E27FC236}">
                <a16:creationId xmlns:a16="http://schemas.microsoft.com/office/drawing/2014/main" id="{0D3BC23D-9EE2-63F0-9FA6-3D5865F8140B}"/>
              </a:ext>
              <a:ext uri="{C183D7F6-B498-43B3-948B-1728B52AA6E4}">
                <adec:decorative xmlns:adec="http://schemas.microsoft.com/office/drawing/2017/decorative" val="0"/>
              </a:ext>
            </a:extLst>
          </p:cNvPr>
          <p:cNvSpPr txBox="1"/>
          <p:nvPr/>
        </p:nvSpPr>
        <p:spPr>
          <a:xfrm>
            <a:off x="6392470" y="4319832"/>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Secure and compliant by default</a:t>
            </a:r>
          </a:p>
        </p:txBody>
      </p:sp>
      <p:sp>
        <p:nvSpPr>
          <p:cNvPr id="18" name="Oval 17">
            <a:extLst>
              <a:ext uri="{FF2B5EF4-FFF2-40B4-BE49-F238E27FC236}">
                <a16:creationId xmlns:a16="http://schemas.microsoft.com/office/drawing/2014/main" id="{B6E4FBCC-7776-5020-4FC2-95524429DF8E}"/>
              </a:ext>
              <a:ext uri="{C183D7F6-B498-43B3-948B-1728B52AA6E4}">
                <adec:decorative xmlns:adec="http://schemas.microsoft.com/office/drawing/2017/decorative" val="0"/>
              </a:ext>
            </a:extLst>
          </p:cNvPr>
          <p:cNvSpPr/>
          <p:nvPr/>
        </p:nvSpPr>
        <p:spPr bwMode="auto">
          <a:xfrm>
            <a:off x="5511197" y="5275036"/>
            <a:ext cx="561930" cy="561930"/>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chor="ctr">
            <a:noAutofit/>
          </a:bodyPr>
          <a:lstStyle/>
          <a:p>
            <a:pPr algn="ctr" defTabSz="2275850" fontAlgn="base">
              <a:spcBef>
                <a:spcPct val="0"/>
              </a:spcBef>
              <a:spcAft>
                <a:spcPct val="0"/>
              </a:spcAft>
              <a:tabLst>
                <a:tab pos="3701239" algn="l"/>
              </a:tabLst>
            </a:pPr>
            <a:r>
              <a:rPr lang="en-US" sz="2000" b="1">
                <a:ln w="3175">
                  <a:noFill/>
                </a:ln>
                <a:gradFill>
                  <a:gsLst>
                    <a:gs pos="53147">
                      <a:srgbClr val="FFFFFF"/>
                    </a:gs>
                    <a:gs pos="28000">
                      <a:srgbClr val="FFFFFF"/>
                    </a:gs>
                  </a:gsLst>
                  <a:path path="circle">
                    <a:fillToRect l="100000" b="100000"/>
                  </a:path>
                </a:gradFill>
                <a:latin typeface="Segoe UI Semibold"/>
                <a:cs typeface="Segoe UI" pitchFamily="34" charset="0"/>
              </a:rPr>
              <a:t>5</a:t>
            </a:r>
          </a:p>
        </p:txBody>
      </p:sp>
      <p:sp>
        <p:nvSpPr>
          <p:cNvPr id="20" name="TextBox 19">
            <a:extLst>
              <a:ext uri="{FF2B5EF4-FFF2-40B4-BE49-F238E27FC236}">
                <a16:creationId xmlns:a16="http://schemas.microsoft.com/office/drawing/2014/main" id="{8021872B-F5B9-5FD2-4F46-A02268D5BD3F}"/>
              </a:ext>
              <a:ext uri="{C183D7F6-B498-43B3-948B-1728B52AA6E4}">
                <adec:decorative xmlns:adec="http://schemas.microsoft.com/office/drawing/2017/decorative" val="0"/>
              </a:ext>
            </a:extLst>
          </p:cNvPr>
          <p:cNvSpPr txBox="1"/>
          <p:nvPr/>
        </p:nvSpPr>
        <p:spPr>
          <a:xfrm>
            <a:off x="6392470" y="5402112"/>
            <a:ext cx="4884447"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Data security &amp; governance</a:t>
            </a:r>
          </a:p>
        </p:txBody>
      </p:sp>
    </p:spTree>
    <p:extLst>
      <p:ext uri="{BB962C8B-B14F-4D97-AF65-F5344CB8AC3E}">
        <p14:creationId xmlns:p14="http://schemas.microsoft.com/office/powerpoint/2010/main" val="331843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200"/>
                                  </p:stCondLst>
                                  <p:childTnLst>
                                    <p:animMotion origin="layout" path="M 0 4.44444E-6 L 0 0.03541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decel="100000" fill="hold" grpId="1" nodeType="withEffect">
                                  <p:stCondLst>
                                    <p:cond delay="200"/>
                                  </p:stCondLst>
                                  <p:childTnLst>
                                    <p:animMotion origin="layout" path="M 0 -4.44444E-6 L 0 0.03542 " pathEditMode="relative" rAng="0" ptsTypes="AA">
                                      <p:cBhvr>
                                        <p:cTn id="19" dur="700" spd="-100000" fill="hold"/>
                                        <p:tgtEl>
                                          <p:spTgt spid="1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200"/>
                                  </p:stCondLst>
                                  <p:childTnLst>
                                    <p:animMotion origin="layout" path="M 0 -4.81481E-6 L 0 0.03542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200"/>
                                  </p:stCondLst>
                                  <p:childTnLst>
                                    <p:animMotion origin="layout" path="M 0 4.81481E-6 L 0 0.03541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100"/>
                                  </p:stCondLst>
                                  <p:childTnLst>
                                    <p:animMotion origin="layout" path="M 0 4.81481E-6 L 0 0.03541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81481E-6 L 0 0.03541 " pathEditMode="relative" rAng="0" ptsTypes="AA">
                                      <p:cBhvr>
                                        <p:cTn id="39" dur="700" spd="-100000" fill="hold"/>
                                        <p:tgtEl>
                                          <p:spTgt spid="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100"/>
                                  </p:stCondLst>
                                  <p:childTnLst>
                                    <p:animMotion origin="layout" path="M 0 4.81481E-6 L 0 0.03541 " pathEditMode="relative" rAng="0" ptsTypes="AA">
                                      <p:cBhvr>
                                        <p:cTn id="44" dur="700" spd="-100000" fill="hold"/>
                                        <p:tgtEl>
                                          <p:spTgt spid="10"/>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grpId="1" nodeType="withEffect">
                                  <p:stCondLst>
                                    <p:cond delay="100"/>
                                  </p:stCondLst>
                                  <p:childTnLst>
                                    <p:animMotion origin="layout" path="M 0 4.81481E-6 L 0 0.03541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100"/>
                                  </p:stCondLst>
                                  <p:childTnLst>
                                    <p:animMotion origin="layout" path="M 0 4.81481E-6 L 0 0.03541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par>
                                <p:cTn id="58" presetID="42" presetClass="path" presetSubtype="0" decel="100000" fill="hold" grpId="1" nodeType="withEffect">
                                  <p:stCondLst>
                                    <p:cond delay="0"/>
                                  </p:stCondLst>
                                  <p:childTnLst>
                                    <p:animMotion origin="layout" path="M 0 4.81481E-6 L 0 0.03541 " pathEditMode="relative" rAng="0" ptsTypes="AA">
                                      <p:cBhvr>
                                        <p:cTn id="5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14" grpId="0"/>
      <p:bldP spid="14" grpId="1"/>
      <p:bldP spid="8" grpId="0" animBg="1"/>
      <p:bldP spid="8" grpId="1" animBg="1"/>
      <p:bldP spid="15" grpId="0"/>
      <p:bldP spid="15" grpId="1"/>
      <p:bldP spid="10" grpId="0" animBg="1"/>
      <p:bldP spid="10" grpId="1" animBg="1"/>
      <p:bldP spid="16" grpId="0"/>
      <p:bldP spid="16" grpId="1"/>
      <p:bldP spid="12" grpId="0" animBg="1"/>
      <p:bldP spid="12" grpId="1" animBg="1"/>
      <p:bldP spid="17" grpId="0"/>
      <p:bldP spid="17" grpId="1"/>
      <p:bldP spid="18" grpId="0" animBg="1"/>
      <p:bldP spid="18" grpId="1" animBg="1"/>
      <p:bldP spid="20" grpId="0"/>
      <p:bldP spid="20"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87742-1DDB-0A2D-7602-F1D3DB581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FDF437-233D-2EB2-A985-6AD4606C91E7}"/>
              </a:ext>
            </a:extLst>
          </p:cNvPr>
          <p:cNvSpPr>
            <a:spLocks noGrp="1"/>
          </p:cNvSpPr>
          <p:nvPr>
            <p:ph type="title"/>
          </p:nvPr>
        </p:nvSpPr>
        <p:spPr>
          <a:xfrm>
            <a:off x="588963" y="1323338"/>
            <a:ext cx="11017250" cy="554038"/>
          </a:xfrm>
        </p:spPr>
        <p:txBody>
          <a:bodyPr/>
          <a:lstStyle/>
          <a:p>
            <a:r>
              <a:rPr lang="en-US"/>
              <a:t>Information Protection labels</a:t>
            </a:r>
          </a:p>
        </p:txBody>
      </p:sp>
      <p:sp>
        <p:nvSpPr>
          <p:cNvPr id="14" name="Rounded Rectangle 13">
            <a:extLst>
              <a:ext uri="{FF2B5EF4-FFF2-40B4-BE49-F238E27FC236}">
                <a16:creationId xmlns:a16="http://schemas.microsoft.com/office/drawing/2014/main" id="{FACC68A3-3CA7-31C9-A7BE-86323BC6BD2E}"/>
              </a:ext>
              <a:ext uri="{C183D7F6-B498-43B3-948B-1728B52AA6E4}">
                <adec:decorative xmlns:adec="http://schemas.microsoft.com/office/drawing/2017/decorative" val="1"/>
              </a:ext>
            </a:extLst>
          </p:cNvPr>
          <p:cNvSpPr/>
          <p:nvPr/>
        </p:nvSpPr>
        <p:spPr bwMode="auto">
          <a:xfrm>
            <a:off x="584200" y="2227332"/>
            <a:ext cx="4424363" cy="3281928"/>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5FCA8D58-E2DD-5B69-FF02-366C5BB054CE}"/>
              </a:ext>
            </a:extLst>
          </p:cNvPr>
          <p:cNvSpPr txBox="1"/>
          <p:nvPr/>
        </p:nvSpPr>
        <p:spPr>
          <a:xfrm>
            <a:off x="880110" y="2621801"/>
            <a:ext cx="3832542"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lang="en-US" b="0" i="0" u="none" strike="noStrike">
                <a:effectLst/>
                <a:latin typeface="+mn-lt"/>
              </a:rPr>
              <a:t>Sensitivity Labels </a:t>
            </a:r>
            <a:r>
              <a:rPr lang="en-US" b="1">
                <a:ln w="3175">
                  <a:noFill/>
                </a:ln>
                <a:solidFill>
                  <a:schemeClr val="accent1"/>
                </a:solidFill>
                <a:latin typeface="+mj-lt"/>
                <a:cs typeface="Segoe UI Semibold" panose="020B0502040204020203" pitchFamily="34" charset="0"/>
              </a:rPr>
              <a:t>guard sensitive </a:t>
            </a:r>
            <a:br>
              <a:rPr lang="en-US" b="1">
                <a:ln w="3175">
                  <a:noFill/>
                </a:ln>
                <a:solidFill>
                  <a:schemeClr val="accent1"/>
                </a:solidFill>
                <a:latin typeface="+mj-lt"/>
                <a:cs typeface="Segoe UI Semibold" panose="020B0502040204020203" pitchFamily="34" charset="0"/>
              </a:rPr>
            </a:br>
            <a:r>
              <a:rPr lang="en-US" b="1">
                <a:ln w="3175">
                  <a:noFill/>
                </a:ln>
                <a:solidFill>
                  <a:schemeClr val="accent1"/>
                </a:solidFill>
                <a:latin typeface="+mj-lt"/>
                <a:cs typeface="Segoe UI Semibold" panose="020B0502040204020203" pitchFamily="34" charset="0"/>
              </a:rPr>
              <a:t>content against unauthorized data </a:t>
            </a:r>
            <a:br>
              <a:rPr lang="en-US" b="1">
                <a:ln w="3175">
                  <a:noFill/>
                </a:ln>
                <a:solidFill>
                  <a:schemeClr val="accent1"/>
                </a:solidFill>
                <a:latin typeface="+mj-lt"/>
                <a:cs typeface="Segoe UI Semibold" panose="020B0502040204020203" pitchFamily="34" charset="0"/>
              </a:rPr>
            </a:br>
            <a:r>
              <a:rPr lang="en-US" b="1">
                <a:ln w="3175">
                  <a:noFill/>
                </a:ln>
                <a:solidFill>
                  <a:schemeClr val="accent1"/>
                </a:solidFill>
                <a:latin typeface="+mj-lt"/>
                <a:cs typeface="Segoe UI Semibold" panose="020B0502040204020203" pitchFamily="34" charset="0"/>
              </a:rPr>
              <a:t>access and leakage.</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lang="en-US" b="1">
                <a:ln w="3175">
                  <a:noFill/>
                </a:ln>
                <a:solidFill>
                  <a:schemeClr val="accent1"/>
                </a:solidFill>
                <a:latin typeface="+mj-lt"/>
                <a:cs typeface="Segoe UI Semibold" panose="020B0502040204020203" pitchFamily="34" charset="0"/>
              </a:rPr>
              <a:t>Travels with the </a:t>
            </a:r>
            <a:r>
              <a:rPr lang="en-US" kern="0">
                <a:latin typeface="+mn-lt"/>
              </a:rPr>
              <a:t>data </a:t>
            </a:r>
            <a:r>
              <a:rPr kumimoji="0" lang="en-US" b="0" i="0" u="none" strike="noStrike" kern="0" cap="none" spc="0" normalizeH="0" baseline="0" noProof="0">
                <a:ln>
                  <a:noFill/>
                </a:ln>
                <a:effectLst/>
                <a:uLnTx/>
                <a:uFillTx/>
                <a:latin typeface="+mn-lt"/>
                <a:ea typeface="+mn-ea"/>
                <a:cs typeface="+mn-cs"/>
              </a:rPr>
              <a:t>and enforced even when the data is exported to Office.</a:t>
            </a:r>
            <a:endParaRPr lang="en-US">
              <a:latin typeface="+mn-lt"/>
            </a:endParaRP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lang="en-US">
                <a:latin typeface="+mn-lt"/>
              </a:rPr>
              <a:t>Gives </a:t>
            </a:r>
            <a:r>
              <a:rPr lang="en-US" b="1">
                <a:ln w="3175">
                  <a:noFill/>
                </a:ln>
                <a:solidFill>
                  <a:schemeClr val="accent1"/>
                </a:solidFill>
                <a:latin typeface="+mj-lt"/>
                <a:cs typeface="Segoe UI Semibold" panose="020B0502040204020203" pitchFamily="34" charset="0"/>
              </a:rPr>
              <a:t>insights into usage </a:t>
            </a:r>
            <a:r>
              <a:rPr lang="en-US">
                <a:latin typeface="+mn-lt"/>
              </a:rPr>
              <a:t>to </a:t>
            </a:r>
            <a:br>
              <a:rPr lang="en-US">
                <a:latin typeface="+mn-lt"/>
              </a:rPr>
            </a:br>
            <a:r>
              <a:rPr lang="en-US">
                <a:latin typeface="+mn-lt"/>
              </a:rPr>
              <a:t>security admin</a:t>
            </a:r>
          </a:p>
        </p:txBody>
      </p:sp>
      <p:cxnSp>
        <p:nvCxnSpPr>
          <p:cNvPr id="18" name="Straight Connector 17">
            <a:extLst>
              <a:ext uri="{FF2B5EF4-FFF2-40B4-BE49-F238E27FC236}">
                <a16:creationId xmlns:a16="http://schemas.microsoft.com/office/drawing/2014/main" id="{7402FF71-F629-0A88-536B-43A1ECBCFD8A}"/>
              </a:ext>
              <a:ext uri="{C183D7F6-B498-43B3-948B-1728B52AA6E4}">
                <adec:decorative xmlns:adec="http://schemas.microsoft.com/office/drawing/2017/decorative" val="1"/>
              </a:ext>
            </a:extLst>
          </p:cNvPr>
          <p:cNvCxnSpPr>
            <a:cxnSpLocks/>
          </p:cNvCxnSpPr>
          <p:nvPr/>
        </p:nvCxnSpPr>
        <p:spPr>
          <a:xfrm flipH="1">
            <a:off x="880110" y="3541298"/>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 name="Straight Connector 14">
            <a:extLst>
              <a:ext uri="{FF2B5EF4-FFF2-40B4-BE49-F238E27FC236}">
                <a16:creationId xmlns:a16="http://schemas.microsoft.com/office/drawing/2014/main" id="{F10A6296-4B72-B9BD-CEA1-A1D39DEE07B6}"/>
              </a:ext>
              <a:ext uri="{C183D7F6-B498-43B3-948B-1728B52AA6E4}">
                <adec:decorative xmlns:adec="http://schemas.microsoft.com/office/drawing/2017/decorative" val="1"/>
              </a:ext>
            </a:extLst>
          </p:cNvPr>
          <p:cNvCxnSpPr>
            <a:cxnSpLocks/>
          </p:cNvCxnSpPr>
          <p:nvPr/>
        </p:nvCxnSpPr>
        <p:spPr>
          <a:xfrm flipH="1">
            <a:off x="880110" y="4407385"/>
            <a:ext cx="3832542"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A822F97E-87DE-CD24-A2F0-518145C1A2E3}"/>
              </a:ext>
              <a:ext uri="{C183D7F6-B498-43B3-948B-1728B52AA6E4}">
                <adec:decorative xmlns:adec="http://schemas.microsoft.com/office/drawing/2017/decorative" val="1"/>
              </a:ext>
            </a:extLst>
          </p:cNvPr>
          <p:cNvSpPr/>
          <p:nvPr/>
        </p:nvSpPr>
        <p:spPr bwMode="auto">
          <a:xfrm>
            <a:off x="5218611" y="2227332"/>
            <a:ext cx="6387597" cy="3281928"/>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2" name="Group 11" descr="A print screen of a data sensitivity classification menu in Microsoft Fabric, showing different sensitivity levels such as Public, General, Confidential, and Highly Confidential, with the selected option being Confidential \ Microsoft Extended.">
            <a:extLst>
              <a:ext uri="{FF2B5EF4-FFF2-40B4-BE49-F238E27FC236}">
                <a16:creationId xmlns:a16="http://schemas.microsoft.com/office/drawing/2014/main" id="{F999214A-75E3-7D28-5FD0-ECA1D09AFA5F}"/>
              </a:ext>
            </a:extLst>
          </p:cNvPr>
          <p:cNvGrpSpPr/>
          <p:nvPr/>
        </p:nvGrpSpPr>
        <p:grpSpPr>
          <a:xfrm>
            <a:off x="5362131" y="2373206"/>
            <a:ext cx="6100557" cy="2990181"/>
            <a:chOff x="5362131" y="2487506"/>
            <a:chExt cx="6100557" cy="2990181"/>
          </a:xfrm>
        </p:grpSpPr>
        <p:pic>
          <p:nvPicPr>
            <p:cNvPr id="7" name="Picture 6">
              <a:extLst>
                <a:ext uri="{FF2B5EF4-FFF2-40B4-BE49-F238E27FC236}">
                  <a16:creationId xmlns:a16="http://schemas.microsoft.com/office/drawing/2014/main" id="{B6B02256-E929-5125-E3B3-3F39554C17A2}"/>
                </a:ext>
                <a:ext uri="{C183D7F6-B498-43B3-948B-1728B52AA6E4}">
                  <adec:decorative xmlns:adec="http://schemas.microsoft.com/office/drawing/2017/decorative" val="1"/>
                </a:ext>
              </a:extLst>
            </p:cNvPr>
            <p:cNvPicPr>
              <a:picLocks/>
            </p:cNvPicPr>
            <p:nvPr/>
          </p:nvPicPr>
          <p:blipFill rotWithShape="1">
            <a:blip r:embed="rId3" cstate="screen">
              <a:extLst>
                <a:ext uri="{28A0092B-C50C-407E-A947-70E740481C1C}">
                  <a14:useLocalDpi xmlns:a14="http://schemas.microsoft.com/office/drawing/2010/main"/>
                </a:ext>
              </a:extLst>
            </a:blip>
            <a:srcRect l="-331"/>
            <a:stretch/>
          </p:blipFill>
          <p:spPr>
            <a:xfrm>
              <a:off x="5362131" y="2487506"/>
              <a:ext cx="6100557" cy="2990181"/>
            </a:xfrm>
            <a:prstGeom prst="roundRect">
              <a:avLst>
                <a:gd name="adj" fmla="val 3823"/>
              </a:avLst>
            </a:prstGeom>
            <a:solidFill>
              <a:srgbClr val="F0F0F0"/>
            </a:solidFill>
          </p:spPr>
        </p:pic>
        <p:pic>
          <p:nvPicPr>
            <p:cNvPr id="8" name="Picture 7">
              <a:extLst>
                <a:ext uri="{FF2B5EF4-FFF2-40B4-BE49-F238E27FC236}">
                  <a16:creationId xmlns:a16="http://schemas.microsoft.com/office/drawing/2014/main" id="{92320CB4-A5E4-2427-A165-47026882CEDC}"/>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9278956" y="4812776"/>
              <a:ext cx="2183731" cy="318837"/>
            </a:xfrm>
            <a:prstGeom prst="rect">
              <a:avLst/>
            </a:prstGeom>
            <a:solidFill>
              <a:srgbClr val="F0F0F0"/>
            </a:solidFill>
          </p:spPr>
        </p:pic>
      </p:grpSp>
    </p:spTree>
    <p:extLst>
      <p:ext uri="{BB962C8B-B14F-4D97-AF65-F5344CB8AC3E}">
        <p14:creationId xmlns:p14="http://schemas.microsoft.com/office/powerpoint/2010/main" val="406989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100"/>
                                  </p:stCondLst>
                                  <p:childTnLst>
                                    <p:animMotion origin="layout" path="M -8.33333E-7 -2.96296E-6 L -8.33333E-7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42" presetClass="path" presetSubtype="0" decel="100000" fill="hold" nodeType="withEffect">
                                  <p:stCondLst>
                                    <p:cond delay="100"/>
                                  </p:stCondLst>
                                  <p:childTnLst>
                                    <p:animMotion origin="layout" path="M 3.125E-6 -2.59259E-6 L 3.125E-6 0.03542 " pathEditMode="relative" rAng="0" ptsTypes="AA">
                                      <p:cBhvr>
                                        <p:cTn id="3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5" name="Straight Connector 144">
            <a:extLst>
              <a:ext uri="{FF2B5EF4-FFF2-40B4-BE49-F238E27FC236}">
                <a16:creationId xmlns:a16="http://schemas.microsoft.com/office/drawing/2014/main" id="{2D9C1322-3FF4-49F7-7203-4071E407BA03}"/>
              </a:ext>
              <a:ext uri="{C183D7F6-B498-43B3-948B-1728B52AA6E4}">
                <adec:decorative xmlns:adec="http://schemas.microsoft.com/office/drawing/2017/decorative" val="1"/>
              </a:ext>
            </a:extLst>
          </p:cNvPr>
          <p:cNvCxnSpPr>
            <a:cxnSpLocks/>
          </p:cNvCxnSpPr>
          <p:nvPr/>
        </p:nvCxnSpPr>
        <p:spPr>
          <a:xfrm>
            <a:off x="7843639" y="4584409"/>
            <a:ext cx="3265196" cy="20301"/>
          </a:xfrm>
          <a:prstGeom prst="line">
            <a:avLst/>
          </a:prstGeom>
          <a:noFill/>
          <a:ln w="381000" cap="rnd" cmpd="sng" algn="ctr">
            <a:solidFill>
              <a:schemeClr val="tx2">
                <a:lumMod val="75000"/>
              </a:schemeClr>
            </a:solidFill>
            <a:prstDash val="solid"/>
            <a:headEnd type="none" w="med" len="med"/>
            <a:tailEnd type="none" w="med" len="med"/>
          </a:ln>
          <a:effectLst/>
        </p:spPr>
      </p:cxnSp>
      <p:cxnSp>
        <p:nvCxnSpPr>
          <p:cNvPr id="141" name="Straight Connector 140">
            <a:extLst>
              <a:ext uri="{FF2B5EF4-FFF2-40B4-BE49-F238E27FC236}">
                <a16:creationId xmlns:a16="http://schemas.microsoft.com/office/drawing/2014/main" id="{B4AD79BE-2856-0C79-EAE5-62C6CA9F9B5E}"/>
              </a:ext>
              <a:ext uri="{C183D7F6-B498-43B3-948B-1728B52AA6E4}">
                <adec:decorative xmlns:adec="http://schemas.microsoft.com/office/drawing/2017/decorative" val="1"/>
              </a:ext>
            </a:extLst>
          </p:cNvPr>
          <p:cNvCxnSpPr>
            <a:cxnSpLocks/>
          </p:cNvCxnSpPr>
          <p:nvPr/>
        </p:nvCxnSpPr>
        <p:spPr>
          <a:xfrm flipH="1">
            <a:off x="8289681" y="4608639"/>
            <a:ext cx="2993806" cy="0"/>
          </a:xfrm>
          <a:prstGeom prst="line">
            <a:avLst/>
          </a:prstGeom>
          <a:ln w="508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6" name="Graphic 44">
            <a:extLst>
              <a:ext uri="{FF2B5EF4-FFF2-40B4-BE49-F238E27FC236}">
                <a16:creationId xmlns:a16="http://schemas.microsoft.com/office/drawing/2014/main" id="{672D92C0-1568-CB69-29AD-6F068978CB7E}"/>
              </a:ext>
              <a:ext uri="{C183D7F6-B498-43B3-948B-1728B52AA6E4}">
                <adec:decorative xmlns:adec="http://schemas.microsoft.com/office/drawing/2017/decorative" val="1"/>
              </a:ext>
            </a:extLst>
          </p:cNvPr>
          <p:cNvSpPr/>
          <p:nvPr/>
        </p:nvSpPr>
        <p:spPr>
          <a:xfrm>
            <a:off x="9476237" y="3906079"/>
            <a:ext cx="2129976" cy="2353782"/>
          </a:xfrm>
          <a:prstGeom prst="roundRect">
            <a:avLst>
              <a:gd name="adj" fmla="val 2716"/>
            </a:avLst>
          </a:prstGeom>
          <a:solidFill>
            <a:schemeClr val="tx2"/>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FFFFFF"/>
              </a:solidFill>
              <a:latin typeface="+mj-lt"/>
              <a:cs typeface="Segoe UI" pitchFamily="34" charset="0"/>
            </a:endParaRPr>
          </a:p>
        </p:txBody>
      </p:sp>
      <p:cxnSp>
        <p:nvCxnSpPr>
          <p:cNvPr id="48" name="Straight Connector 47">
            <a:extLst>
              <a:ext uri="{FF2B5EF4-FFF2-40B4-BE49-F238E27FC236}">
                <a16:creationId xmlns:a16="http://schemas.microsoft.com/office/drawing/2014/main" id="{78E77D55-CAAE-B563-B3DA-006B3353EFFA}"/>
              </a:ext>
              <a:ext uri="{C183D7F6-B498-43B3-948B-1728B52AA6E4}">
                <adec:decorative xmlns:adec="http://schemas.microsoft.com/office/drawing/2017/decorative" val="1"/>
              </a:ext>
            </a:extLst>
          </p:cNvPr>
          <p:cNvCxnSpPr>
            <a:cxnSpLocks/>
          </p:cNvCxnSpPr>
          <p:nvPr/>
        </p:nvCxnSpPr>
        <p:spPr>
          <a:xfrm>
            <a:off x="7699669" y="2276240"/>
            <a:ext cx="3265196" cy="20301"/>
          </a:xfrm>
          <a:prstGeom prst="line">
            <a:avLst/>
          </a:prstGeom>
          <a:noFill/>
          <a:ln w="381000" cap="rnd" cmpd="sng" algn="ctr">
            <a:solidFill>
              <a:schemeClr val="tx2">
                <a:lumMod val="75000"/>
              </a:schemeClr>
            </a:solidFill>
            <a:prstDash val="solid"/>
            <a:headEnd type="none" w="med" len="med"/>
            <a:tailEnd type="none" w="med" len="med"/>
          </a:ln>
          <a:effectLst/>
        </p:spPr>
      </p:cxnSp>
      <p:cxnSp>
        <p:nvCxnSpPr>
          <p:cNvPr id="49" name="Straight Connector 48">
            <a:extLst>
              <a:ext uri="{FF2B5EF4-FFF2-40B4-BE49-F238E27FC236}">
                <a16:creationId xmlns:a16="http://schemas.microsoft.com/office/drawing/2014/main" id="{C98807AC-89DC-6FFB-7F61-419E7E1AE037}"/>
              </a:ext>
              <a:ext uri="{C183D7F6-B498-43B3-948B-1728B52AA6E4}">
                <adec:decorative xmlns:adec="http://schemas.microsoft.com/office/drawing/2017/decorative" val="1"/>
              </a:ext>
            </a:extLst>
          </p:cNvPr>
          <p:cNvCxnSpPr>
            <a:cxnSpLocks/>
          </p:cNvCxnSpPr>
          <p:nvPr/>
        </p:nvCxnSpPr>
        <p:spPr>
          <a:xfrm flipH="1">
            <a:off x="8247896" y="2296541"/>
            <a:ext cx="2993806" cy="0"/>
          </a:xfrm>
          <a:prstGeom prst="line">
            <a:avLst/>
          </a:prstGeom>
          <a:ln w="508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Graphic 44">
            <a:extLst>
              <a:ext uri="{FF2B5EF4-FFF2-40B4-BE49-F238E27FC236}">
                <a16:creationId xmlns:a16="http://schemas.microsoft.com/office/drawing/2014/main" id="{B67652F4-5D6B-1ECF-AEB2-D675C8DE5735}"/>
              </a:ext>
              <a:ext uri="{C183D7F6-B498-43B3-948B-1728B52AA6E4}">
                <adec:decorative xmlns:adec="http://schemas.microsoft.com/office/drawing/2017/decorative" val="1"/>
              </a:ext>
            </a:extLst>
          </p:cNvPr>
          <p:cNvSpPr/>
          <p:nvPr/>
        </p:nvSpPr>
        <p:spPr>
          <a:xfrm>
            <a:off x="9448053" y="1709591"/>
            <a:ext cx="2161335" cy="2119458"/>
          </a:xfrm>
          <a:prstGeom prst="roundRect">
            <a:avLst>
              <a:gd name="adj" fmla="val 2716"/>
            </a:avLst>
          </a:prstGeom>
          <a:solidFill>
            <a:schemeClr val="tx2"/>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FFFFFF"/>
              </a:solidFill>
              <a:latin typeface="+mj-lt"/>
              <a:cs typeface="Segoe UI" pitchFamily="34" charset="0"/>
            </a:endParaRPr>
          </a:p>
        </p:txBody>
      </p:sp>
      <p:sp>
        <p:nvSpPr>
          <p:cNvPr id="147" name="Rectangle: Top Corners Rounded 146">
            <a:extLst>
              <a:ext uri="{FF2B5EF4-FFF2-40B4-BE49-F238E27FC236}">
                <a16:creationId xmlns:a16="http://schemas.microsoft.com/office/drawing/2014/main" id="{BB46E059-E3C6-CCF3-8806-E9A18BA87B4A}"/>
              </a:ext>
              <a:ext uri="{C183D7F6-B498-43B3-948B-1728B52AA6E4}">
                <adec:decorative xmlns:adec="http://schemas.microsoft.com/office/drawing/2017/decorative" val="1"/>
              </a:ext>
            </a:extLst>
          </p:cNvPr>
          <p:cNvSpPr/>
          <p:nvPr/>
        </p:nvSpPr>
        <p:spPr bwMode="auto">
          <a:xfrm>
            <a:off x="9599760" y="2665624"/>
            <a:ext cx="1875241" cy="1034938"/>
          </a:xfrm>
          <a:prstGeom prst="round2SameRect">
            <a:avLst>
              <a:gd name="adj1" fmla="val 0"/>
              <a:gd name="adj2" fmla="val 830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latin typeface="+mj-lt"/>
            </a:endParaRPr>
          </a:p>
        </p:txBody>
      </p:sp>
      <p:sp>
        <p:nvSpPr>
          <p:cNvPr id="123" name="Arrow: Bent 122">
            <a:extLst>
              <a:ext uri="{FF2B5EF4-FFF2-40B4-BE49-F238E27FC236}">
                <a16:creationId xmlns:a16="http://schemas.microsoft.com/office/drawing/2014/main" id="{1C4115F1-83BE-2682-7ABA-EB0381334D15}"/>
              </a:ext>
              <a:ext uri="{C183D7F6-B498-43B3-948B-1728B52AA6E4}">
                <adec:decorative xmlns:adec="http://schemas.microsoft.com/office/drawing/2017/decorative" val="1"/>
              </a:ext>
            </a:extLst>
          </p:cNvPr>
          <p:cNvSpPr/>
          <p:nvPr/>
        </p:nvSpPr>
        <p:spPr bwMode="auto">
          <a:xfrm rot="5400000" flipH="1" flipV="1">
            <a:off x="5771132" y="3949903"/>
            <a:ext cx="310643" cy="998972"/>
          </a:xfrm>
          <a:prstGeom prst="bentArrow">
            <a:avLst>
              <a:gd name="adj1" fmla="val 25000"/>
              <a:gd name="adj2" fmla="val 0"/>
              <a:gd name="adj3" fmla="val 0"/>
              <a:gd name="adj4" fmla="val 26334"/>
            </a:avLst>
          </a:prstGeom>
          <a:solidFill>
            <a:schemeClr val="accent1"/>
          </a:solid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2" name="Arrow: Bent 121">
            <a:extLst>
              <a:ext uri="{FF2B5EF4-FFF2-40B4-BE49-F238E27FC236}">
                <a16:creationId xmlns:a16="http://schemas.microsoft.com/office/drawing/2014/main" id="{73FBE269-37AD-6890-B208-CAC9FD4E8AC1}"/>
              </a:ext>
              <a:ext uri="{C183D7F6-B498-43B3-948B-1728B52AA6E4}">
                <adec:decorative xmlns:adec="http://schemas.microsoft.com/office/drawing/2017/decorative" val="1"/>
              </a:ext>
            </a:extLst>
          </p:cNvPr>
          <p:cNvSpPr/>
          <p:nvPr/>
        </p:nvSpPr>
        <p:spPr bwMode="auto">
          <a:xfrm rot="5400000" flipV="1">
            <a:off x="5648057" y="2067570"/>
            <a:ext cx="553997" cy="998972"/>
          </a:xfrm>
          <a:prstGeom prst="bentArrow">
            <a:avLst>
              <a:gd name="adj1" fmla="val 25000"/>
              <a:gd name="adj2" fmla="val 0"/>
              <a:gd name="adj3" fmla="val 0"/>
              <a:gd name="adj4" fmla="val 26334"/>
            </a:avLst>
          </a:prstGeom>
          <a:solidFill>
            <a:srgbClr val="FF0000"/>
          </a:solid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Graphic 44">
            <a:extLst>
              <a:ext uri="{FF2B5EF4-FFF2-40B4-BE49-F238E27FC236}">
                <a16:creationId xmlns:a16="http://schemas.microsoft.com/office/drawing/2014/main" id="{BAC99C43-ECBA-C89F-37C8-8888A6708C5B}"/>
              </a:ext>
              <a:ext uri="{C183D7F6-B498-43B3-948B-1728B52AA6E4}">
                <adec:decorative xmlns:adec="http://schemas.microsoft.com/office/drawing/2017/decorative" val="1"/>
              </a:ext>
            </a:extLst>
          </p:cNvPr>
          <p:cNvSpPr>
            <a:spLocks/>
          </p:cNvSpPr>
          <p:nvPr/>
        </p:nvSpPr>
        <p:spPr>
          <a:xfrm>
            <a:off x="5647579" y="3917509"/>
            <a:ext cx="3172566" cy="2353782"/>
          </a:xfrm>
          <a:prstGeom prst="roundRect">
            <a:avLst>
              <a:gd name="adj" fmla="val 2716"/>
            </a:avLst>
          </a:prstGeom>
          <a:solidFill>
            <a:schemeClr val="tx2"/>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FFFFFF"/>
              </a:solidFill>
              <a:latin typeface="+mj-lt"/>
              <a:cs typeface="Segoe UI" pitchFamily="34" charset="0"/>
            </a:endParaRPr>
          </a:p>
        </p:txBody>
      </p:sp>
      <p:sp>
        <p:nvSpPr>
          <p:cNvPr id="20" name="Graphic 44">
            <a:extLst>
              <a:ext uri="{FF2B5EF4-FFF2-40B4-BE49-F238E27FC236}">
                <a16:creationId xmlns:a16="http://schemas.microsoft.com/office/drawing/2014/main" id="{3E912750-0E4B-7642-2FFE-E34E60A4C927}"/>
              </a:ext>
              <a:ext uri="{C183D7F6-B498-43B3-948B-1728B52AA6E4}">
                <adec:decorative xmlns:adec="http://schemas.microsoft.com/office/drawing/2017/decorative" val="1"/>
              </a:ext>
            </a:extLst>
          </p:cNvPr>
          <p:cNvSpPr>
            <a:spLocks/>
          </p:cNvSpPr>
          <p:nvPr/>
        </p:nvSpPr>
        <p:spPr>
          <a:xfrm>
            <a:off x="5647581" y="1709591"/>
            <a:ext cx="3172565" cy="2119457"/>
          </a:xfrm>
          <a:prstGeom prst="roundRect">
            <a:avLst>
              <a:gd name="adj" fmla="val 2716"/>
            </a:avLst>
          </a:prstGeom>
          <a:solidFill>
            <a:schemeClr val="tx2"/>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FFFFFF"/>
              </a:solidFill>
              <a:latin typeface="+mj-lt"/>
              <a:cs typeface="Segoe UI" pitchFamily="34" charset="0"/>
            </a:endParaRPr>
          </a:p>
        </p:txBody>
      </p:sp>
      <p:sp>
        <p:nvSpPr>
          <p:cNvPr id="46" name="Graphic 44">
            <a:extLst>
              <a:ext uri="{FF2B5EF4-FFF2-40B4-BE49-F238E27FC236}">
                <a16:creationId xmlns:a16="http://schemas.microsoft.com/office/drawing/2014/main" id="{03CB9FA2-15A9-58D1-9C9C-48DD5DDAA553}"/>
              </a:ext>
              <a:ext uri="{C183D7F6-B498-43B3-948B-1728B52AA6E4}">
                <adec:decorative xmlns:adec="http://schemas.microsoft.com/office/drawing/2017/decorative" val="1"/>
              </a:ext>
            </a:extLst>
          </p:cNvPr>
          <p:cNvSpPr/>
          <p:nvPr/>
        </p:nvSpPr>
        <p:spPr>
          <a:xfrm>
            <a:off x="584200" y="2372319"/>
            <a:ext cx="2607892" cy="2839472"/>
          </a:xfrm>
          <a:prstGeom prst="roundRect">
            <a:avLst>
              <a:gd name="adj" fmla="val 2716"/>
            </a:avLst>
          </a:prstGeom>
          <a:solidFill>
            <a:schemeClr val="tx2"/>
          </a:solidFill>
          <a:ln>
            <a:noFill/>
            <a:headEnd type="none" w="med" len="med"/>
            <a:tailEnd type="none" w="med" len="med"/>
          </a:ln>
          <a:effectLst>
            <a:outerShdw blurRad="190500" sx="103000" sy="103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rgbClr val="FFFFFF"/>
              </a:solidFill>
              <a:latin typeface="+mj-lt"/>
              <a:cs typeface="Segoe UI" pitchFamily="34" charset="0"/>
            </a:endParaRPr>
          </a:p>
        </p:txBody>
      </p:sp>
      <p:cxnSp>
        <p:nvCxnSpPr>
          <p:cNvPr id="89" name="Straight Connector 88">
            <a:extLst>
              <a:ext uri="{FF2B5EF4-FFF2-40B4-BE49-F238E27FC236}">
                <a16:creationId xmlns:a16="http://schemas.microsoft.com/office/drawing/2014/main" id="{A607F947-1423-6C3B-4FF2-B7C416FCBB01}"/>
              </a:ext>
              <a:ext uri="{C183D7F6-B498-43B3-948B-1728B52AA6E4}">
                <adec:decorative xmlns:adec="http://schemas.microsoft.com/office/drawing/2017/decorative" val="1"/>
              </a:ext>
            </a:extLst>
          </p:cNvPr>
          <p:cNvCxnSpPr>
            <a:cxnSpLocks/>
          </p:cNvCxnSpPr>
          <p:nvPr/>
        </p:nvCxnSpPr>
        <p:spPr>
          <a:xfrm flipH="1">
            <a:off x="1990233" y="3758837"/>
            <a:ext cx="2831124" cy="0"/>
          </a:xfrm>
          <a:prstGeom prst="line">
            <a:avLst/>
          </a:prstGeom>
          <a:solidFill>
            <a:schemeClr val="accent1"/>
          </a:solid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Title 7">
            <a:extLst>
              <a:ext uri="{FF2B5EF4-FFF2-40B4-BE49-F238E27FC236}">
                <a16:creationId xmlns:a16="http://schemas.microsoft.com/office/drawing/2014/main" id="{351BF002-0E5B-865D-FCCB-1BD9796722D7}"/>
              </a:ext>
            </a:extLst>
          </p:cNvPr>
          <p:cNvSpPr>
            <a:spLocks noGrp="1"/>
          </p:cNvSpPr>
          <p:nvPr>
            <p:ph type="title"/>
          </p:nvPr>
        </p:nvSpPr>
        <p:spPr>
          <a:xfrm>
            <a:off x="588263" y="457200"/>
            <a:ext cx="11018520" cy="553998"/>
          </a:xfrm>
        </p:spPr>
        <p:txBody>
          <a:bodyPr/>
          <a:lstStyle/>
          <a:p>
            <a:r>
              <a:rPr lang="en-US" dirty="0"/>
              <a:t>Label inheritance to prevent data security incidents</a:t>
            </a:r>
          </a:p>
        </p:txBody>
      </p:sp>
      <p:sp>
        <p:nvSpPr>
          <p:cNvPr id="44" name="04R">
            <a:extLst>
              <a:ext uri="{FF2B5EF4-FFF2-40B4-BE49-F238E27FC236}">
                <a16:creationId xmlns:a16="http://schemas.microsoft.com/office/drawing/2014/main" id="{C17943D9-4C73-C758-78D5-C2E36BB268A4}"/>
              </a:ext>
            </a:extLst>
          </p:cNvPr>
          <p:cNvSpPr>
            <a:spLocks/>
          </p:cNvSpPr>
          <p:nvPr/>
        </p:nvSpPr>
        <p:spPr bwMode="auto">
          <a:xfrm>
            <a:off x="704991" y="2549869"/>
            <a:ext cx="2324973" cy="828188"/>
          </a:xfrm>
          <a:prstGeom prst="roundRect">
            <a:avLst>
              <a:gd name="adj" fmla="val 11140"/>
            </a:avLst>
          </a:prstGeom>
          <a:solidFill>
            <a:schemeClr val="accent2"/>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r>
              <a:rPr lang="en-US" sz="1400" kern="0">
                <a:ea typeface="+mj-ea"/>
                <a:cs typeface="+mj-cs"/>
              </a:rPr>
              <a:t>Meeting occurs with both internal and external participants</a:t>
            </a:r>
          </a:p>
        </p:txBody>
      </p:sp>
      <p:sp>
        <p:nvSpPr>
          <p:cNvPr id="42" name="04R">
            <a:extLst>
              <a:ext uri="{FF2B5EF4-FFF2-40B4-BE49-F238E27FC236}">
                <a16:creationId xmlns:a16="http://schemas.microsoft.com/office/drawing/2014/main" id="{6A97131D-8C82-053C-9A84-EE64CA1412B7}"/>
              </a:ext>
            </a:extLst>
          </p:cNvPr>
          <p:cNvSpPr>
            <a:spLocks/>
          </p:cNvSpPr>
          <p:nvPr/>
        </p:nvSpPr>
        <p:spPr bwMode="auto">
          <a:xfrm>
            <a:off x="3306308" y="2545983"/>
            <a:ext cx="1977179" cy="834131"/>
          </a:xfrm>
          <a:prstGeom prst="roundRect">
            <a:avLst>
              <a:gd name="adj" fmla="val 10440"/>
            </a:avLst>
          </a:prstGeom>
          <a:solidFill>
            <a:schemeClr val="accent2"/>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r>
              <a:rPr lang="en-US" sz="1400" kern="0">
                <a:ea typeface="+mj-ea"/>
                <a:cs typeface="+mj-cs"/>
              </a:rPr>
              <a:t>Sensitive Power BI report is accidentally shared in chat</a:t>
            </a:r>
          </a:p>
        </p:txBody>
      </p:sp>
      <p:grpSp>
        <p:nvGrpSpPr>
          <p:cNvPr id="14" name="Group 13" descr="Q3 earnings">
            <a:extLst>
              <a:ext uri="{FF2B5EF4-FFF2-40B4-BE49-F238E27FC236}">
                <a16:creationId xmlns:a16="http://schemas.microsoft.com/office/drawing/2014/main" id="{779E180B-9176-6231-650D-5745C911F887}"/>
              </a:ext>
            </a:extLst>
          </p:cNvPr>
          <p:cNvGrpSpPr/>
          <p:nvPr/>
        </p:nvGrpSpPr>
        <p:grpSpPr>
          <a:xfrm>
            <a:off x="4343245" y="4186904"/>
            <a:ext cx="769648" cy="549460"/>
            <a:chOff x="4343245" y="4529804"/>
            <a:chExt cx="769648" cy="549460"/>
          </a:xfrm>
        </p:grpSpPr>
        <p:grpSp>
          <p:nvGrpSpPr>
            <p:cNvPr id="78" name="Group 77">
              <a:extLst>
                <a:ext uri="{FF2B5EF4-FFF2-40B4-BE49-F238E27FC236}">
                  <a16:creationId xmlns:a16="http://schemas.microsoft.com/office/drawing/2014/main" id="{9EECD86A-6B7B-8DBE-31C6-67F44D325179}"/>
                </a:ext>
              </a:extLst>
            </p:cNvPr>
            <p:cNvGrpSpPr/>
            <p:nvPr/>
          </p:nvGrpSpPr>
          <p:grpSpPr>
            <a:xfrm>
              <a:off x="4343245" y="4529804"/>
              <a:ext cx="769648" cy="549460"/>
              <a:chOff x="5637287" y="2459846"/>
              <a:chExt cx="4718070" cy="3808659"/>
            </a:xfrm>
          </p:grpSpPr>
          <p:sp>
            <p:nvSpPr>
              <p:cNvPr id="128" name="Freeform: Shape 127">
                <a:extLst>
                  <a:ext uri="{FF2B5EF4-FFF2-40B4-BE49-F238E27FC236}">
                    <a16:creationId xmlns:a16="http://schemas.microsoft.com/office/drawing/2014/main" id="{0180A98D-6627-AA30-230B-E8E491BEDA2A}"/>
                  </a:ext>
                </a:extLst>
              </p:cNvPr>
              <p:cNvSpPr/>
              <p:nvPr/>
            </p:nvSpPr>
            <p:spPr>
              <a:xfrm>
                <a:off x="5637287" y="2459846"/>
                <a:ext cx="4718070" cy="3520172"/>
              </a:xfrm>
              <a:custGeom>
                <a:avLst/>
                <a:gdLst>
                  <a:gd name="connsiteX0" fmla="*/ 2359035 w 4718070"/>
                  <a:gd name="connsiteY0" fmla="*/ 247864 h 3520172"/>
                  <a:gd name="connsiteX1" fmla="*/ 2359035 w 4718070"/>
                  <a:gd name="connsiteY1" fmla="*/ 184999 h 3520172"/>
                  <a:gd name="connsiteX2" fmla="*/ 2169242 w 4718070"/>
                  <a:gd name="connsiteY2" fmla="*/ 0 h 3520172"/>
                  <a:gd name="connsiteX3" fmla="*/ 189794 w 4718070"/>
                  <a:gd name="connsiteY3" fmla="*/ 0 h 3520172"/>
                  <a:gd name="connsiteX4" fmla="*/ 0 w 4718070"/>
                  <a:gd name="connsiteY4" fmla="*/ 184999 h 3520172"/>
                  <a:gd name="connsiteX5" fmla="*/ 0 w 4718070"/>
                  <a:gd name="connsiteY5" fmla="*/ 3520173 h 3520172"/>
                  <a:gd name="connsiteX6" fmla="*/ 4718071 w 4718070"/>
                  <a:gd name="connsiteY6" fmla="*/ 3520173 h 3520172"/>
                  <a:gd name="connsiteX7" fmla="*/ 4718071 w 4718070"/>
                  <a:gd name="connsiteY7" fmla="*/ 432863 h 3520172"/>
                  <a:gd name="connsiteX8" fmla="*/ 4528277 w 4718070"/>
                  <a:gd name="connsiteY8" fmla="*/ 247864 h 3520172"/>
                  <a:gd name="connsiteX9" fmla="*/ 2359035 w 4718070"/>
                  <a:gd name="connsiteY9" fmla="*/ 247864 h 352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18070" h="3520172">
                    <a:moveTo>
                      <a:pt x="2359035" y="247864"/>
                    </a:moveTo>
                    <a:lnTo>
                      <a:pt x="2359035" y="184999"/>
                    </a:lnTo>
                    <a:cubicBezTo>
                      <a:pt x="2359035" y="82843"/>
                      <a:pt x="2274061" y="0"/>
                      <a:pt x="2169242" y="0"/>
                    </a:cubicBezTo>
                    <a:lnTo>
                      <a:pt x="189794" y="0"/>
                    </a:lnTo>
                    <a:cubicBezTo>
                      <a:pt x="84974" y="0"/>
                      <a:pt x="0" y="82843"/>
                      <a:pt x="0" y="184999"/>
                    </a:cubicBezTo>
                    <a:lnTo>
                      <a:pt x="0" y="3520173"/>
                    </a:lnTo>
                    <a:lnTo>
                      <a:pt x="4718071" y="3520173"/>
                    </a:lnTo>
                    <a:lnTo>
                      <a:pt x="4718071" y="432863"/>
                    </a:lnTo>
                    <a:cubicBezTo>
                      <a:pt x="4718071" y="330707"/>
                      <a:pt x="4633096" y="247864"/>
                      <a:pt x="4528277" y="247864"/>
                    </a:cubicBezTo>
                    <a:lnTo>
                      <a:pt x="2359035" y="247864"/>
                    </a:lnTo>
                    <a:close/>
                  </a:path>
                </a:pathLst>
              </a:custGeom>
              <a:solidFill>
                <a:srgbClr val="FFD565"/>
              </a:solidFill>
              <a:ln w="1329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0E907A8-049D-129D-19AD-42964DE3810D}"/>
                  </a:ext>
                </a:extLst>
              </p:cNvPr>
              <p:cNvSpPr/>
              <p:nvPr/>
            </p:nvSpPr>
            <p:spPr>
              <a:xfrm>
                <a:off x="5846792" y="2974220"/>
                <a:ext cx="4343277" cy="3039628"/>
              </a:xfrm>
              <a:custGeom>
                <a:avLst/>
                <a:gdLst>
                  <a:gd name="connsiteX0" fmla="*/ 0 w 4343277"/>
                  <a:gd name="connsiteY0" fmla="*/ 0 h 3039628"/>
                  <a:gd name="connsiteX1" fmla="*/ 4343278 w 4343277"/>
                  <a:gd name="connsiteY1" fmla="*/ 0 h 3039628"/>
                  <a:gd name="connsiteX2" fmla="*/ 4343278 w 4343277"/>
                  <a:gd name="connsiteY2" fmla="*/ 3039629 h 3039628"/>
                  <a:gd name="connsiteX3" fmla="*/ 0 w 4343277"/>
                  <a:gd name="connsiteY3" fmla="*/ 3039629 h 3039628"/>
                </a:gdLst>
                <a:ahLst/>
                <a:cxnLst>
                  <a:cxn ang="0">
                    <a:pos x="connsiteX0" y="connsiteY0"/>
                  </a:cxn>
                  <a:cxn ang="0">
                    <a:pos x="connsiteX1" y="connsiteY1"/>
                  </a:cxn>
                  <a:cxn ang="0">
                    <a:pos x="connsiteX2" y="connsiteY2"/>
                  </a:cxn>
                  <a:cxn ang="0">
                    <a:pos x="connsiteX3" y="connsiteY3"/>
                  </a:cxn>
                </a:cxnLst>
                <a:rect l="l" t="t" r="r" b="b"/>
                <a:pathLst>
                  <a:path w="4343277" h="3039628">
                    <a:moveTo>
                      <a:pt x="0" y="0"/>
                    </a:moveTo>
                    <a:lnTo>
                      <a:pt x="4343278" y="0"/>
                    </a:lnTo>
                    <a:lnTo>
                      <a:pt x="4343278" y="3039629"/>
                    </a:lnTo>
                    <a:lnTo>
                      <a:pt x="0" y="3039629"/>
                    </a:lnTo>
                    <a:close/>
                  </a:path>
                </a:pathLst>
              </a:custGeom>
              <a:solidFill>
                <a:srgbClr val="FFFFFF"/>
              </a:solidFill>
              <a:ln w="13292" cap="flat">
                <a:noFill/>
                <a:prstDash val="solid"/>
                <a:miter/>
              </a:ln>
              <a:effectLst>
                <a:outerShdw blurRad="50800" algn="ctr" rotWithShape="0">
                  <a:prstClr val="black">
                    <a:alpha val="18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0B1237D5-561D-861C-B812-4A500A99236C}"/>
                  </a:ext>
                </a:extLst>
              </p:cNvPr>
              <p:cNvSpPr/>
              <p:nvPr/>
            </p:nvSpPr>
            <p:spPr>
              <a:xfrm>
                <a:off x="5846792" y="3110205"/>
                <a:ext cx="4343277" cy="3039628"/>
              </a:xfrm>
              <a:custGeom>
                <a:avLst/>
                <a:gdLst>
                  <a:gd name="connsiteX0" fmla="*/ 0 w 4343277"/>
                  <a:gd name="connsiteY0" fmla="*/ 0 h 3039628"/>
                  <a:gd name="connsiteX1" fmla="*/ 4343278 w 4343277"/>
                  <a:gd name="connsiteY1" fmla="*/ 0 h 3039628"/>
                  <a:gd name="connsiteX2" fmla="*/ 4343278 w 4343277"/>
                  <a:gd name="connsiteY2" fmla="*/ 3039629 h 3039628"/>
                  <a:gd name="connsiteX3" fmla="*/ 0 w 4343277"/>
                  <a:gd name="connsiteY3" fmla="*/ 3039629 h 3039628"/>
                </a:gdLst>
                <a:ahLst/>
                <a:cxnLst>
                  <a:cxn ang="0">
                    <a:pos x="connsiteX0" y="connsiteY0"/>
                  </a:cxn>
                  <a:cxn ang="0">
                    <a:pos x="connsiteX1" y="connsiteY1"/>
                  </a:cxn>
                  <a:cxn ang="0">
                    <a:pos x="connsiteX2" y="connsiteY2"/>
                  </a:cxn>
                  <a:cxn ang="0">
                    <a:pos x="connsiteX3" y="connsiteY3"/>
                  </a:cxn>
                </a:cxnLst>
                <a:rect l="l" t="t" r="r" b="b"/>
                <a:pathLst>
                  <a:path w="4343277" h="3039628">
                    <a:moveTo>
                      <a:pt x="0" y="0"/>
                    </a:moveTo>
                    <a:lnTo>
                      <a:pt x="4343278" y="0"/>
                    </a:lnTo>
                    <a:lnTo>
                      <a:pt x="4343278" y="3039629"/>
                    </a:lnTo>
                    <a:lnTo>
                      <a:pt x="0" y="3039629"/>
                    </a:lnTo>
                    <a:close/>
                  </a:path>
                </a:pathLst>
              </a:custGeom>
              <a:solidFill>
                <a:srgbClr val="FFFFFF"/>
              </a:solidFill>
              <a:ln w="13292" cap="flat">
                <a:noFill/>
                <a:prstDash val="solid"/>
                <a:miter/>
              </a:ln>
              <a:effectLst>
                <a:outerShdw blurRad="50800" algn="ctr" rotWithShape="0">
                  <a:prstClr val="black">
                    <a:alpha val="15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E80FA799-4772-3C04-5464-CC57F7E6EAAE}"/>
                  </a:ext>
                </a:extLst>
              </p:cNvPr>
              <p:cNvSpPr/>
              <p:nvPr/>
            </p:nvSpPr>
            <p:spPr>
              <a:xfrm>
                <a:off x="5637287" y="3232074"/>
                <a:ext cx="4717936" cy="3036431"/>
              </a:xfrm>
              <a:custGeom>
                <a:avLst/>
                <a:gdLst>
                  <a:gd name="connsiteX0" fmla="*/ 2291775 w 4717937"/>
                  <a:gd name="connsiteY0" fmla="*/ 122267 h 3036432"/>
                  <a:gd name="connsiteX1" fmla="*/ 2221718 w 4717937"/>
                  <a:gd name="connsiteY1" fmla="*/ 311528 h 3036432"/>
                  <a:gd name="connsiteX2" fmla="*/ 189794 w 4717937"/>
                  <a:gd name="connsiteY2" fmla="*/ 311528 h 3036432"/>
                  <a:gd name="connsiteX3" fmla="*/ 0 w 4717937"/>
                  <a:gd name="connsiteY3" fmla="*/ 496527 h 3036432"/>
                  <a:gd name="connsiteX4" fmla="*/ 0 w 4717937"/>
                  <a:gd name="connsiteY4" fmla="*/ 2851433 h 3036432"/>
                  <a:gd name="connsiteX5" fmla="*/ 189794 w 4717937"/>
                  <a:gd name="connsiteY5" fmla="*/ 3036432 h 3036432"/>
                  <a:gd name="connsiteX6" fmla="*/ 4528144 w 4717937"/>
                  <a:gd name="connsiteY6" fmla="*/ 3036432 h 3036432"/>
                  <a:gd name="connsiteX7" fmla="*/ 4717938 w 4717937"/>
                  <a:gd name="connsiteY7" fmla="*/ 2851433 h 3036432"/>
                  <a:gd name="connsiteX8" fmla="*/ 4717938 w 4717937"/>
                  <a:gd name="connsiteY8" fmla="*/ 184999 h 3036432"/>
                  <a:gd name="connsiteX9" fmla="*/ 4528144 w 4717937"/>
                  <a:gd name="connsiteY9" fmla="*/ 0 h 3036432"/>
                  <a:gd name="connsiteX10" fmla="*/ 2470248 w 4717937"/>
                  <a:gd name="connsiteY10" fmla="*/ 0 h 3036432"/>
                  <a:gd name="connsiteX11" fmla="*/ 2291642 w 4717937"/>
                  <a:gd name="connsiteY11" fmla="*/ 122267 h 3036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17937" h="3036432">
                    <a:moveTo>
                      <a:pt x="2291775" y="122267"/>
                    </a:moveTo>
                    <a:lnTo>
                      <a:pt x="2221718" y="311528"/>
                    </a:lnTo>
                    <a:lnTo>
                      <a:pt x="189794" y="311528"/>
                    </a:lnTo>
                    <a:cubicBezTo>
                      <a:pt x="84974" y="311528"/>
                      <a:pt x="0" y="394371"/>
                      <a:pt x="0" y="496527"/>
                    </a:cubicBezTo>
                    <a:lnTo>
                      <a:pt x="0" y="2851433"/>
                    </a:lnTo>
                    <a:cubicBezTo>
                      <a:pt x="0" y="2953589"/>
                      <a:pt x="84974" y="3036432"/>
                      <a:pt x="189794" y="3036432"/>
                    </a:cubicBezTo>
                    <a:lnTo>
                      <a:pt x="4528144" y="3036432"/>
                    </a:lnTo>
                    <a:cubicBezTo>
                      <a:pt x="4632963" y="3036432"/>
                      <a:pt x="4717938" y="2953589"/>
                      <a:pt x="4717938" y="2851433"/>
                    </a:cubicBezTo>
                    <a:lnTo>
                      <a:pt x="4717938" y="184999"/>
                    </a:lnTo>
                    <a:cubicBezTo>
                      <a:pt x="4717938" y="82843"/>
                      <a:pt x="4632963" y="0"/>
                      <a:pt x="4528144" y="0"/>
                    </a:cubicBezTo>
                    <a:lnTo>
                      <a:pt x="2470248" y="0"/>
                    </a:lnTo>
                    <a:cubicBezTo>
                      <a:pt x="2390202" y="0"/>
                      <a:pt x="2318813" y="48880"/>
                      <a:pt x="2291642" y="122267"/>
                    </a:cubicBezTo>
                    <a:close/>
                  </a:path>
                </a:pathLst>
              </a:custGeom>
              <a:solidFill>
                <a:schemeClr val="accent2"/>
              </a:solidFill>
              <a:ln w="13292" cap="flat">
                <a:noFill/>
                <a:prstDash val="solid"/>
                <a:miter/>
              </a:ln>
              <a:effectLst>
                <a:outerShdw blurRad="50800" dist="38100" dir="16200000" rotWithShape="0">
                  <a:prstClr val="black">
                    <a:alpha val="15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2" name="TextBox 1">
              <a:extLst>
                <a:ext uri="{FF2B5EF4-FFF2-40B4-BE49-F238E27FC236}">
                  <a16:creationId xmlns:a16="http://schemas.microsoft.com/office/drawing/2014/main" id="{55A95554-9426-1B7C-B9A2-708777CB4660}"/>
                </a:ext>
                <a:ext uri="{C183D7F6-B498-43B3-948B-1728B52AA6E4}">
                  <adec:decorative xmlns:adec="http://schemas.microsoft.com/office/drawing/2017/decorative" val="1"/>
                </a:ext>
              </a:extLst>
            </p:cNvPr>
            <p:cNvSpPr txBox="1"/>
            <p:nvPr/>
          </p:nvSpPr>
          <p:spPr>
            <a:xfrm>
              <a:off x="4383290" y="4798859"/>
              <a:ext cx="695703" cy="15388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a:latin typeface="+mj-lt"/>
                </a:rPr>
                <a:t>Q3 Earnings</a:t>
              </a:r>
            </a:p>
          </p:txBody>
        </p:sp>
      </p:grpSp>
      <p:grpSp>
        <p:nvGrpSpPr>
          <p:cNvPr id="45" name="Group 44">
            <a:extLst>
              <a:ext uri="{FF2B5EF4-FFF2-40B4-BE49-F238E27FC236}">
                <a16:creationId xmlns:a16="http://schemas.microsoft.com/office/drawing/2014/main" id="{7737619B-16F7-E7F7-2062-0E2E5E532776}"/>
              </a:ext>
              <a:ext uri="{C183D7F6-B498-43B3-948B-1728B52AA6E4}">
                <adec:decorative xmlns:adec="http://schemas.microsoft.com/office/drawing/2017/decorative" val="1"/>
              </a:ext>
            </a:extLst>
          </p:cNvPr>
          <p:cNvGrpSpPr/>
          <p:nvPr/>
        </p:nvGrpSpPr>
        <p:grpSpPr>
          <a:xfrm>
            <a:off x="882314" y="3680635"/>
            <a:ext cx="2011663" cy="1361265"/>
            <a:chOff x="1044371" y="3950130"/>
            <a:chExt cx="2175254" cy="1471965"/>
          </a:xfrm>
        </p:grpSpPr>
        <p:sp>
          <p:nvSpPr>
            <p:cNvPr id="51" name="TextBox 50">
              <a:extLst>
                <a:ext uri="{FF2B5EF4-FFF2-40B4-BE49-F238E27FC236}">
                  <a16:creationId xmlns:a16="http://schemas.microsoft.com/office/drawing/2014/main" id="{8587D0F3-51E3-64D6-0278-FC37642B8657}"/>
                </a:ext>
                <a:ext uri="{C183D7F6-B498-43B3-948B-1728B52AA6E4}">
                  <adec:decorative xmlns:adec="http://schemas.microsoft.com/office/drawing/2017/decorative" val="1"/>
                </a:ext>
              </a:extLst>
            </p:cNvPr>
            <p:cNvSpPr txBox="1"/>
            <p:nvPr/>
          </p:nvSpPr>
          <p:spPr>
            <a:xfrm>
              <a:off x="1240488" y="5206651"/>
              <a:ext cx="1080225" cy="215444"/>
            </a:xfrm>
            <a:prstGeom prst="rect">
              <a:avLst/>
            </a:prstGeom>
            <a:noFill/>
          </p:spPr>
          <p:txBody>
            <a:bodyPr wrap="square" lIns="0" tIns="0" rIns="0" bIns="0" rtlCol="0" anchor="ctr" anchorCtr="1">
              <a:spAutoFit/>
            </a:bodyPr>
            <a:lstStyle/>
            <a:p>
              <a:pPr marL="0" marR="0" lvl="0" indent="0" algn="ctr" defTabSz="932742" rtl="0" eaLnBrk="1" fontAlgn="base" latinLnBrk="0" hangingPunct="1">
                <a:lnSpc>
                  <a:spcPct val="100000"/>
                </a:lnSpc>
                <a:spcBef>
                  <a:spcPct val="0"/>
                </a:spcBef>
                <a:spcAft>
                  <a:spcPts val="1200"/>
                </a:spcAft>
                <a:buClrTx/>
                <a:buSzPct val="90000"/>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55" name="Group 54">
              <a:extLst>
                <a:ext uri="{FF2B5EF4-FFF2-40B4-BE49-F238E27FC236}">
                  <a16:creationId xmlns:a16="http://schemas.microsoft.com/office/drawing/2014/main" id="{1E5379AB-10EB-0D0D-A4F0-1DD6D9E13691}"/>
                </a:ext>
              </a:extLst>
            </p:cNvPr>
            <p:cNvGrpSpPr/>
            <p:nvPr/>
          </p:nvGrpSpPr>
          <p:grpSpPr>
            <a:xfrm>
              <a:off x="1044371" y="3950130"/>
              <a:ext cx="1980106" cy="1111205"/>
              <a:chOff x="1142243" y="7345788"/>
              <a:chExt cx="1980106" cy="1111205"/>
            </a:xfrm>
          </p:grpSpPr>
          <p:sp>
            <p:nvSpPr>
              <p:cNvPr id="63" name="Freeform: Shape 62">
                <a:extLst>
                  <a:ext uri="{FF2B5EF4-FFF2-40B4-BE49-F238E27FC236}">
                    <a16:creationId xmlns:a16="http://schemas.microsoft.com/office/drawing/2014/main" id="{475D986A-226C-F74F-07ED-062BC7BADBEF}"/>
                  </a:ext>
                </a:extLst>
              </p:cNvPr>
              <p:cNvSpPr/>
              <p:nvPr/>
            </p:nvSpPr>
            <p:spPr>
              <a:xfrm>
                <a:off x="1142243" y="7345788"/>
                <a:ext cx="1980106" cy="1111205"/>
              </a:xfrm>
              <a:custGeom>
                <a:avLst/>
                <a:gdLst>
                  <a:gd name="connsiteX0" fmla="*/ 35111 w 1980106"/>
                  <a:gd name="connsiteY0" fmla="*/ 0 h 1111205"/>
                  <a:gd name="connsiteX1" fmla="*/ 1944996 w 1980106"/>
                  <a:gd name="connsiteY1" fmla="*/ 0 h 1111205"/>
                  <a:gd name="connsiteX2" fmla="*/ 1980107 w 1980106"/>
                  <a:gd name="connsiteY2" fmla="*/ 35111 h 1111205"/>
                  <a:gd name="connsiteX3" fmla="*/ 1980107 w 1980106"/>
                  <a:gd name="connsiteY3" fmla="*/ 1076095 h 1111205"/>
                  <a:gd name="connsiteX4" fmla="*/ 1944996 w 1980106"/>
                  <a:gd name="connsiteY4" fmla="*/ 1111206 h 1111205"/>
                  <a:gd name="connsiteX5" fmla="*/ 35111 w 1980106"/>
                  <a:gd name="connsiteY5" fmla="*/ 1111206 h 1111205"/>
                  <a:gd name="connsiteX6" fmla="*/ 0 w 1980106"/>
                  <a:gd name="connsiteY6" fmla="*/ 1076095 h 1111205"/>
                  <a:gd name="connsiteX7" fmla="*/ 0 w 1980106"/>
                  <a:gd name="connsiteY7" fmla="*/ 35111 h 1111205"/>
                  <a:gd name="connsiteX8" fmla="*/ 35111 w 1980106"/>
                  <a:gd name="connsiteY8" fmla="*/ 0 h 1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0106" h="1111205">
                    <a:moveTo>
                      <a:pt x="35111" y="0"/>
                    </a:moveTo>
                    <a:lnTo>
                      <a:pt x="1944996" y="0"/>
                    </a:lnTo>
                    <a:cubicBezTo>
                      <a:pt x="1964416" y="0"/>
                      <a:pt x="1980107" y="15691"/>
                      <a:pt x="1980107" y="35111"/>
                    </a:cubicBezTo>
                    <a:lnTo>
                      <a:pt x="1980107" y="1076095"/>
                    </a:lnTo>
                    <a:cubicBezTo>
                      <a:pt x="1980107" y="1095515"/>
                      <a:pt x="1964416" y="1111206"/>
                      <a:pt x="1944996" y="1111206"/>
                    </a:cubicBezTo>
                    <a:lnTo>
                      <a:pt x="35111" y="1111206"/>
                    </a:lnTo>
                    <a:cubicBezTo>
                      <a:pt x="15691" y="1111206"/>
                      <a:pt x="0" y="1095515"/>
                      <a:pt x="0" y="1076095"/>
                    </a:cubicBezTo>
                    <a:lnTo>
                      <a:pt x="0" y="35111"/>
                    </a:lnTo>
                    <a:cubicBezTo>
                      <a:pt x="0" y="15691"/>
                      <a:pt x="15691" y="0"/>
                      <a:pt x="35111" y="0"/>
                    </a:cubicBezTo>
                    <a:close/>
                  </a:path>
                </a:pathLst>
              </a:custGeom>
              <a:solidFill>
                <a:srgbClr val="F2F2F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8647B8AA-CE95-0797-7EC8-1F0A3A56E186}"/>
                  </a:ext>
                </a:extLst>
              </p:cNvPr>
              <p:cNvSpPr/>
              <p:nvPr/>
            </p:nvSpPr>
            <p:spPr>
              <a:xfrm>
                <a:off x="1458627" y="7455365"/>
                <a:ext cx="1634398" cy="972304"/>
              </a:xfrm>
              <a:custGeom>
                <a:avLst/>
                <a:gdLst>
                  <a:gd name="connsiteX0" fmla="*/ 0 w 1634398"/>
                  <a:gd name="connsiteY0" fmla="*/ 0 h 972304"/>
                  <a:gd name="connsiteX1" fmla="*/ 1634398 w 1634398"/>
                  <a:gd name="connsiteY1" fmla="*/ 0 h 972304"/>
                  <a:gd name="connsiteX2" fmla="*/ 1634398 w 1634398"/>
                  <a:gd name="connsiteY2" fmla="*/ 972305 h 972304"/>
                  <a:gd name="connsiteX3" fmla="*/ 0 w 1634398"/>
                  <a:gd name="connsiteY3" fmla="*/ 972305 h 972304"/>
                  <a:gd name="connsiteX4" fmla="*/ 0 w 1634398"/>
                  <a:gd name="connsiteY4" fmla="*/ 0 h 972304"/>
                  <a:gd name="connsiteX5" fmla="*/ 0 w 1634398"/>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4398" h="972304">
                    <a:moveTo>
                      <a:pt x="0" y="0"/>
                    </a:moveTo>
                    <a:lnTo>
                      <a:pt x="1634398" y="0"/>
                    </a:lnTo>
                    <a:lnTo>
                      <a:pt x="1634398" y="972305"/>
                    </a:lnTo>
                    <a:lnTo>
                      <a:pt x="0" y="972305"/>
                    </a:lnTo>
                    <a:lnTo>
                      <a:pt x="0" y="0"/>
                    </a:lnTo>
                    <a:lnTo>
                      <a:pt x="0" y="0"/>
                    </a:lnTo>
                    <a:close/>
                  </a:path>
                </a:pathLst>
              </a:custGeom>
              <a:solidFill>
                <a:srgbClr val="FFFFFF"/>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EFDF4ED6-ECA4-84F1-C459-49766DF6C42E}"/>
                  </a:ext>
                </a:extLst>
              </p:cNvPr>
              <p:cNvSpPr/>
              <p:nvPr/>
            </p:nvSpPr>
            <p:spPr>
              <a:xfrm>
                <a:off x="1170023" y="7373568"/>
                <a:ext cx="1923002" cy="81797"/>
              </a:xfrm>
              <a:custGeom>
                <a:avLst/>
                <a:gdLst>
                  <a:gd name="connsiteX0" fmla="*/ 0 w 1923002"/>
                  <a:gd name="connsiteY0" fmla="*/ 0 h 81797"/>
                  <a:gd name="connsiteX1" fmla="*/ 1923003 w 1923002"/>
                  <a:gd name="connsiteY1" fmla="*/ 0 h 81797"/>
                  <a:gd name="connsiteX2" fmla="*/ 1923003 w 1923002"/>
                  <a:gd name="connsiteY2" fmla="*/ 81797 h 81797"/>
                  <a:gd name="connsiteX3" fmla="*/ 0 w 1923002"/>
                  <a:gd name="connsiteY3" fmla="*/ 81797 h 81797"/>
                  <a:gd name="connsiteX4" fmla="*/ 0 w 1923002"/>
                  <a:gd name="connsiteY4" fmla="*/ 0 h 81797"/>
                  <a:gd name="connsiteX5" fmla="*/ 0 w 1923002"/>
                  <a:gd name="connsiteY5" fmla="*/ 0 h 81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23002" h="81797">
                    <a:moveTo>
                      <a:pt x="0" y="0"/>
                    </a:moveTo>
                    <a:lnTo>
                      <a:pt x="1923003" y="0"/>
                    </a:lnTo>
                    <a:lnTo>
                      <a:pt x="1923003" y="81797"/>
                    </a:lnTo>
                    <a:lnTo>
                      <a:pt x="0" y="81797"/>
                    </a:lnTo>
                    <a:lnTo>
                      <a:pt x="0" y="0"/>
                    </a:lnTo>
                    <a:lnTo>
                      <a:pt x="0" y="0"/>
                    </a:lnTo>
                    <a:close/>
                  </a:path>
                </a:pathLst>
              </a:custGeom>
              <a:solidFill>
                <a:srgbClr val="243A5E"/>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992273C9-0F51-F3F1-F9EF-0629603CD666}"/>
                  </a:ext>
                </a:extLst>
              </p:cNvPr>
              <p:cNvSpPr/>
              <p:nvPr/>
            </p:nvSpPr>
            <p:spPr>
              <a:xfrm>
                <a:off x="1170023" y="7455365"/>
                <a:ext cx="288604" cy="972304"/>
              </a:xfrm>
              <a:custGeom>
                <a:avLst/>
                <a:gdLst>
                  <a:gd name="connsiteX0" fmla="*/ 0 w 288604"/>
                  <a:gd name="connsiteY0" fmla="*/ 0 h 972304"/>
                  <a:gd name="connsiteX1" fmla="*/ 288605 w 288604"/>
                  <a:gd name="connsiteY1" fmla="*/ 0 h 972304"/>
                  <a:gd name="connsiteX2" fmla="*/ 288605 w 288604"/>
                  <a:gd name="connsiteY2" fmla="*/ 972305 h 972304"/>
                  <a:gd name="connsiteX3" fmla="*/ 0 w 288604"/>
                  <a:gd name="connsiteY3" fmla="*/ 972305 h 972304"/>
                  <a:gd name="connsiteX4" fmla="*/ 0 w 288604"/>
                  <a:gd name="connsiteY4" fmla="*/ 0 h 972304"/>
                  <a:gd name="connsiteX5" fmla="*/ 0 w 288604"/>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604" h="972304">
                    <a:moveTo>
                      <a:pt x="0" y="0"/>
                    </a:moveTo>
                    <a:lnTo>
                      <a:pt x="288605" y="0"/>
                    </a:lnTo>
                    <a:lnTo>
                      <a:pt x="288605" y="972305"/>
                    </a:lnTo>
                    <a:lnTo>
                      <a:pt x="0" y="972305"/>
                    </a:lnTo>
                    <a:lnTo>
                      <a:pt x="0" y="0"/>
                    </a:lnTo>
                    <a:lnTo>
                      <a:pt x="0" y="0"/>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09D2AB05-D2B2-6E44-DCB0-CE84E52B3C7A}"/>
                  </a:ext>
                </a:extLst>
              </p:cNvPr>
              <p:cNvSpPr/>
              <p:nvPr/>
            </p:nvSpPr>
            <p:spPr>
              <a:xfrm>
                <a:off x="1231756" y="7512468"/>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D063212B-B3CB-2008-452E-1AE1899967D6}"/>
                  </a:ext>
                </a:extLst>
              </p:cNvPr>
              <p:cNvSpPr/>
              <p:nvPr/>
            </p:nvSpPr>
            <p:spPr>
              <a:xfrm>
                <a:off x="1264166" y="7512468"/>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27B71AD7-7632-5C76-78DA-3190ACB4183F}"/>
                  </a:ext>
                </a:extLst>
              </p:cNvPr>
              <p:cNvSpPr/>
              <p:nvPr/>
            </p:nvSpPr>
            <p:spPr>
              <a:xfrm>
                <a:off x="1231756" y="7600439"/>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3188914-B0FC-BF7D-834B-F73041392EB3}"/>
                  </a:ext>
                </a:extLst>
              </p:cNvPr>
              <p:cNvSpPr/>
              <p:nvPr/>
            </p:nvSpPr>
            <p:spPr>
              <a:xfrm>
                <a:off x="1264166" y="7600439"/>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48E9D833-0A5E-EACC-F85C-D6A7F20E2DFF}"/>
                  </a:ext>
                </a:extLst>
              </p:cNvPr>
              <p:cNvSpPr/>
              <p:nvPr/>
            </p:nvSpPr>
            <p:spPr>
              <a:xfrm>
                <a:off x="1231756" y="7689953"/>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57051AB5-5904-D41A-0CB2-09DF8BFB4929}"/>
                  </a:ext>
                </a:extLst>
              </p:cNvPr>
              <p:cNvSpPr/>
              <p:nvPr/>
            </p:nvSpPr>
            <p:spPr>
              <a:xfrm>
                <a:off x="1264166" y="7689953"/>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06C7AD3-53CB-4AE5-E34F-E115881D8C85}"/>
                  </a:ext>
                </a:extLst>
              </p:cNvPr>
              <p:cNvSpPr/>
              <p:nvPr/>
            </p:nvSpPr>
            <p:spPr>
              <a:xfrm>
                <a:off x="1231756" y="7779466"/>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0485E781-F31F-EBD3-BB48-3786538DF4BB}"/>
                  </a:ext>
                </a:extLst>
              </p:cNvPr>
              <p:cNvSpPr/>
              <p:nvPr/>
            </p:nvSpPr>
            <p:spPr>
              <a:xfrm>
                <a:off x="1264166" y="7779466"/>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1F59645-4BB6-77FD-E5CB-7AC894DE1FC8}"/>
                  </a:ext>
                </a:extLst>
              </p:cNvPr>
              <p:cNvSpPr/>
              <p:nvPr/>
            </p:nvSpPr>
            <p:spPr>
              <a:xfrm>
                <a:off x="1231756" y="7867437"/>
                <a:ext cx="20063" cy="20063"/>
              </a:xfrm>
              <a:custGeom>
                <a:avLst/>
                <a:gdLst>
                  <a:gd name="connsiteX0" fmla="*/ 0 w 20063"/>
                  <a:gd name="connsiteY0" fmla="*/ 10032 h 20063"/>
                  <a:gd name="connsiteX1" fmla="*/ 10032 w 20063"/>
                  <a:gd name="connsiteY1" fmla="*/ 0 h 20063"/>
                  <a:gd name="connsiteX2" fmla="*/ 20063 w 20063"/>
                  <a:gd name="connsiteY2" fmla="*/ 10032 h 20063"/>
                  <a:gd name="connsiteX3" fmla="*/ 10032 w 20063"/>
                  <a:gd name="connsiteY3" fmla="*/ 20063 h 20063"/>
                  <a:gd name="connsiteX4" fmla="*/ 0 w 20063"/>
                  <a:gd name="connsiteY4" fmla="*/ 10032 h 20063"/>
                  <a:gd name="connsiteX5" fmla="*/ 0 w 20063"/>
                  <a:gd name="connsiteY5" fmla="*/ 10032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63" h="20063">
                    <a:moveTo>
                      <a:pt x="0" y="10032"/>
                    </a:moveTo>
                    <a:cubicBezTo>
                      <a:pt x="0" y="4501"/>
                      <a:pt x="4501" y="0"/>
                      <a:pt x="10032" y="0"/>
                    </a:cubicBezTo>
                    <a:cubicBezTo>
                      <a:pt x="15562" y="0"/>
                      <a:pt x="20063" y="4501"/>
                      <a:pt x="20063" y="10032"/>
                    </a:cubicBezTo>
                    <a:cubicBezTo>
                      <a:pt x="20063" y="15562"/>
                      <a:pt x="15562" y="20063"/>
                      <a:pt x="10032" y="20063"/>
                    </a:cubicBezTo>
                    <a:cubicBezTo>
                      <a:pt x="4501" y="20063"/>
                      <a:pt x="0" y="15562"/>
                      <a:pt x="0" y="10032"/>
                    </a:cubicBezTo>
                    <a:lnTo>
                      <a:pt x="0" y="10032"/>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70C7C590-BE8C-F42F-D082-301A6EB36A2C}"/>
                  </a:ext>
                </a:extLst>
              </p:cNvPr>
              <p:cNvSpPr/>
              <p:nvPr/>
            </p:nvSpPr>
            <p:spPr>
              <a:xfrm>
                <a:off x="1264166" y="7867437"/>
                <a:ext cx="118837" cy="20063"/>
              </a:xfrm>
              <a:custGeom>
                <a:avLst/>
                <a:gdLst>
                  <a:gd name="connsiteX0" fmla="*/ 0 w 118837"/>
                  <a:gd name="connsiteY0" fmla="*/ 0 h 20063"/>
                  <a:gd name="connsiteX1" fmla="*/ 118837 w 118837"/>
                  <a:gd name="connsiteY1" fmla="*/ 0 h 20063"/>
                  <a:gd name="connsiteX2" fmla="*/ 118837 w 118837"/>
                  <a:gd name="connsiteY2" fmla="*/ 20063 h 20063"/>
                  <a:gd name="connsiteX3" fmla="*/ 0 w 118837"/>
                  <a:gd name="connsiteY3" fmla="*/ 20063 h 20063"/>
                  <a:gd name="connsiteX4" fmla="*/ 0 w 118837"/>
                  <a:gd name="connsiteY4" fmla="*/ 0 h 20063"/>
                  <a:gd name="connsiteX5" fmla="*/ 0 w 118837"/>
                  <a:gd name="connsiteY5" fmla="*/ 0 h 20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8837" h="20063">
                    <a:moveTo>
                      <a:pt x="0" y="0"/>
                    </a:moveTo>
                    <a:lnTo>
                      <a:pt x="118837" y="0"/>
                    </a:lnTo>
                    <a:lnTo>
                      <a:pt x="118837" y="20063"/>
                    </a:lnTo>
                    <a:lnTo>
                      <a:pt x="0" y="20063"/>
                    </a:lnTo>
                    <a:lnTo>
                      <a:pt x="0" y="0"/>
                    </a:lnTo>
                    <a:lnTo>
                      <a:pt x="0" y="0"/>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5C05EEA2-0066-3F5F-E505-66E13386E97B}"/>
                  </a:ext>
                </a:extLst>
              </p:cNvPr>
              <p:cNvSpPr/>
              <p:nvPr/>
            </p:nvSpPr>
            <p:spPr>
              <a:xfrm>
                <a:off x="1458627" y="7455365"/>
                <a:ext cx="366543" cy="972304"/>
              </a:xfrm>
              <a:custGeom>
                <a:avLst/>
                <a:gdLst>
                  <a:gd name="connsiteX0" fmla="*/ 0 w 366543"/>
                  <a:gd name="connsiteY0" fmla="*/ 0 h 972304"/>
                  <a:gd name="connsiteX1" fmla="*/ 366543 w 366543"/>
                  <a:gd name="connsiteY1" fmla="*/ 0 h 972304"/>
                  <a:gd name="connsiteX2" fmla="*/ 366543 w 366543"/>
                  <a:gd name="connsiteY2" fmla="*/ 972305 h 972304"/>
                  <a:gd name="connsiteX3" fmla="*/ 0 w 366543"/>
                  <a:gd name="connsiteY3" fmla="*/ 972305 h 972304"/>
                  <a:gd name="connsiteX4" fmla="*/ 0 w 366543"/>
                  <a:gd name="connsiteY4" fmla="*/ 0 h 972304"/>
                  <a:gd name="connsiteX5" fmla="*/ 0 w 366543"/>
                  <a:gd name="connsiteY5" fmla="*/ 0 h 9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543" h="972304">
                    <a:moveTo>
                      <a:pt x="0" y="0"/>
                    </a:moveTo>
                    <a:lnTo>
                      <a:pt x="366543" y="0"/>
                    </a:lnTo>
                    <a:lnTo>
                      <a:pt x="366543" y="972305"/>
                    </a:lnTo>
                    <a:lnTo>
                      <a:pt x="0" y="972305"/>
                    </a:lnTo>
                    <a:lnTo>
                      <a:pt x="0" y="0"/>
                    </a:lnTo>
                    <a:lnTo>
                      <a:pt x="0" y="0"/>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4" name="Graphic 1207">
                <a:extLst>
                  <a:ext uri="{FF2B5EF4-FFF2-40B4-BE49-F238E27FC236}">
                    <a16:creationId xmlns:a16="http://schemas.microsoft.com/office/drawing/2014/main" id="{36572870-E44C-4E6F-03FE-9191BEA6050F}"/>
                  </a:ext>
                </a:extLst>
              </p:cNvPr>
              <p:cNvGrpSpPr/>
              <p:nvPr/>
            </p:nvGrpSpPr>
            <p:grpSpPr>
              <a:xfrm>
                <a:off x="1503513" y="7613686"/>
                <a:ext cx="282945" cy="655662"/>
                <a:chOff x="1503513" y="7613686"/>
                <a:chExt cx="282945" cy="655662"/>
              </a:xfrm>
              <a:solidFill>
                <a:srgbClr val="A6A6A6"/>
              </a:solidFill>
            </p:grpSpPr>
            <p:sp>
              <p:nvSpPr>
                <p:cNvPr id="118" name="Freeform: Shape 117">
                  <a:extLst>
                    <a:ext uri="{FF2B5EF4-FFF2-40B4-BE49-F238E27FC236}">
                      <a16:creationId xmlns:a16="http://schemas.microsoft.com/office/drawing/2014/main" id="{606FBEDF-623E-7579-F7CC-D34E1E87E070}"/>
                    </a:ext>
                  </a:extLst>
                </p:cNvPr>
                <p:cNvSpPr/>
                <p:nvPr/>
              </p:nvSpPr>
              <p:spPr>
                <a:xfrm>
                  <a:off x="1503513" y="76136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271F1EB-A65E-74EB-E0FA-7B9439A0AEC4}"/>
                    </a:ext>
                  </a:extLst>
                </p:cNvPr>
                <p:cNvSpPr/>
                <p:nvPr/>
              </p:nvSpPr>
              <p:spPr>
                <a:xfrm>
                  <a:off x="1503513" y="77730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87AED196-2BBF-07B7-C0E9-9BD3CC03059C}"/>
                    </a:ext>
                  </a:extLst>
                </p:cNvPr>
                <p:cNvSpPr/>
                <p:nvPr/>
              </p:nvSpPr>
              <p:spPr>
                <a:xfrm>
                  <a:off x="1503513" y="793238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F0EBFF19-C3A2-B56B-65C1-4F50F110DBF4}"/>
                    </a:ext>
                  </a:extLst>
                </p:cNvPr>
                <p:cNvSpPr/>
                <p:nvPr/>
              </p:nvSpPr>
              <p:spPr>
                <a:xfrm>
                  <a:off x="1503513" y="8091736"/>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943A67B9-3F1B-285A-22F4-90D56BD04861}"/>
                    </a:ext>
                  </a:extLst>
                </p:cNvPr>
                <p:cNvSpPr/>
                <p:nvPr/>
              </p:nvSpPr>
              <p:spPr>
                <a:xfrm>
                  <a:off x="1503513" y="8256487"/>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5" name="Graphic 1207">
                <a:extLst>
                  <a:ext uri="{FF2B5EF4-FFF2-40B4-BE49-F238E27FC236}">
                    <a16:creationId xmlns:a16="http://schemas.microsoft.com/office/drawing/2014/main" id="{39A3F4C5-190B-1533-D9F2-48428F33F85F}"/>
                  </a:ext>
                </a:extLst>
              </p:cNvPr>
              <p:cNvGrpSpPr/>
              <p:nvPr/>
            </p:nvGrpSpPr>
            <p:grpSpPr>
              <a:xfrm>
                <a:off x="1503513" y="7573559"/>
                <a:ext cx="151504" cy="655662"/>
                <a:chOff x="1503513" y="7573559"/>
                <a:chExt cx="151504" cy="655662"/>
              </a:xfrm>
              <a:solidFill>
                <a:srgbClr val="A6A6A6"/>
              </a:solidFill>
            </p:grpSpPr>
            <p:sp>
              <p:nvSpPr>
                <p:cNvPr id="113" name="Freeform: Shape 112">
                  <a:extLst>
                    <a:ext uri="{FF2B5EF4-FFF2-40B4-BE49-F238E27FC236}">
                      <a16:creationId xmlns:a16="http://schemas.microsoft.com/office/drawing/2014/main" id="{5F88C694-5092-36B0-3431-9024FE3B9430}"/>
                    </a:ext>
                  </a:extLst>
                </p:cNvPr>
                <p:cNvSpPr/>
                <p:nvPr/>
              </p:nvSpPr>
              <p:spPr>
                <a:xfrm>
                  <a:off x="1503513" y="75735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68DEB353-2661-EBBE-91EA-137EB932C35D}"/>
                    </a:ext>
                  </a:extLst>
                </p:cNvPr>
                <p:cNvSpPr/>
                <p:nvPr/>
              </p:nvSpPr>
              <p:spPr>
                <a:xfrm>
                  <a:off x="1503513" y="77329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28BC2E3-EEF1-C070-FF37-761C2CA6033D}"/>
                    </a:ext>
                  </a:extLst>
                </p:cNvPr>
                <p:cNvSpPr/>
                <p:nvPr/>
              </p:nvSpPr>
              <p:spPr>
                <a:xfrm>
                  <a:off x="1503513" y="789225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E3D1F3F4-7529-4436-0D67-98777DE0D2B2}"/>
                    </a:ext>
                  </a:extLst>
                </p:cNvPr>
                <p:cNvSpPr/>
                <p:nvPr/>
              </p:nvSpPr>
              <p:spPr>
                <a:xfrm>
                  <a:off x="1503513" y="8051609"/>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A6F7DFE8-613C-C5A0-74C9-81A7D077DB8F}"/>
                    </a:ext>
                  </a:extLst>
                </p:cNvPr>
                <p:cNvSpPr/>
                <p:nvPr/>
              </p:nvSpPr>
              <p:spPr>
                <a:xfrm>
                  <a:off x="1503513" y="8216360"/>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6" name="Graphic 1207">
                <a:extLst>
                  <a:ext uri="{FF2B5EF4-FFF2-40B4-BE49-F238E27FC236}">
                    <a16:creationId xmlns:a16="http://schemas.microsoft.com/office/drawing/2014/main" id="{BDCCC05B-70D5-1163-36CF-875079886FB6}"/>
                  </a:ext>
                </a:extLst>
              </p:cNvPr>
              <p:cNvGrpSpPr/>
              <p:nvPr/>
            </p:nvGrpSpPr>
            <p:grpSpPr>
              <a:xfrm>
                <a:off x="2062588" y="7646225"/>
                <a:ext cx="282945" cy="52987"/>
                <a:chOff x="2062588" y="7646225"/>
                <a:chExt cx="282945" cy="52987"/>
              </a:xfrm>
              <a:solidFill>
                <a:srgbClr val="A6A6A6"/>
              </a:solidFill>
            </p:grpSpPr>
            <p:sp>
              <p:nvSpPr>
                <p:cNvPr id="111" name="Freeform: Shape 110">
                  <a:extLst>
                    <a:ext uri="{FF2B5EF4-FFF2-40B4-BE49-F238E27FC236}">
                      <a16:creationId xmlns:a16="http://schemas.microsoft.com/office/drawing/2014/main" id="{83B9CF0C-7F17-D4A1-CB49-F74928E65814}"/>
                    </a:ext>
                  </a:extLst>
                </p:cNvPr>
                <p:cNvSpPr/>
                <p:nvPr/>
              </p:nvSpPr>
              <p:spPr>
                <a:xfrm>
                  <a:off x="2062588" y="7686351"/>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2D9DCDA-4F19-A922-BA5F-52290005EDF3}"/>
                    </a:ext>
                  </a:extLst>
                </p:cNvPr>
                <p:cNvSpPr/>
                <p:nvPr/>
              </p:nvSpPr>
              <p:spPr>
                <a:xfrm>
                  <a:off x="2062588" y="7646225"/>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7" name="Graphic 1207">
                <a:extLst>
                  <a:ext uri="{FF2B5EF4-FFF2-40B4-BE49-F238E27FC236}">
                    <a16:creationId xmlns:a16="http://schemas.microsoft.com/office/drawing/2014/main" id="{682B2733-F68C-E9FF-DC5B-7656417B43B9}"/>
                  </a:ext>
                </a:extLst>
              </p:cNvPr>
              <p:cNvGrpSpPr/>
              <p:nvPr/>
            </p:nvGrpSpPr>
            <p:grpSpPr>
              <a:xfrm>
                <a:off x="1885361" y="7797343"/>
                <a:ext cx="282945" cy="52988"/>
                <a:chOff x="1885361" y="7797343"/>
                <a:chExt cx="282945" cy="52988"/>
              </a:xfrm>
              <a:solidFill>
                <a:srgbClr val="A6A6A6"/>
              </a:solidFill>
            </p:grpSpPr>
            <p:sp>
              <p:nvSpPr>
                <p:cNvPr id="109" name="Freeform: Shape 108">
                  <a:extLst>
                    <a:ext uri="{FF2B5EF4-FFF2-40B4-BE49-F238E27FC236}">
                      <a16:creationId xmlns:a16="http://schemas.microsoft.com/office/drawing/2014/main" id="{0EBC29C7-6BCE-4E72-AE9E-388FCE715E15}"/>
                    </a:ext>
                  </a:extLst>
                </p:cNvPr>
                <p:cNvSpPr/>
                <p:nvPr/>
              </p:nvSpPr>
              <p:spPr>
                <a:xfrm>
                  <a:off x="1885361" y="7837470"/>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FADD2BC-AC2A-9C7B-354B-B1D820F6CA34}"/>
                    </a:ext>
                  </a:extLst>
                </p:cNvPr>
                <p:cNvSpPr/>
                <p:nvPr/>
              </p:nvSpPr>
              <p:spPr>
                <a:xfrm>
                  <a:off x="1885361" y="7797343"/>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aphic 1207">
                <a:extLst>
                  <a:ext uri="{FF2B5EF4-FFF2-40B4-BE49-F238E27FC236}">
                    <a16:creationId xmlns:a16="http://schemas.microsoft.com/office/drawing/2014/main" id="{1B2B5343-D7BE-B189-F014-F9A4F649EBF2}"/>
                  </a:ext>
                </a:extLst>
              </p:cNvPr>
              <p:cNvGrpSpPr/>
              <p:nvPr/>
            </p:nvGrpSpPr>
            <p:grpSpPr>
              <a:xfrm>
                <a:off x="1885361" y="7898947"/>
                <a:ext cx="1087283" cy="52987"/>
                <a:chOff x="1885361" y="7898947"/>
                <a:chExt cx="1087283" cy="52987"/>
              </a:xfrm>
              <a:solidFill>
                <a:srgbClr val="A6A6A6"/>
              </a:solidFill>
            </p:grpSpPr>
            <p:sp>
              <p:nvSpPr>
                <p:cNvPr id="107" name="Freeform: Shape 106">
                  <a:extLst>
                    <a:ext uri="{FF2B5EF4-FFF2-40B4-BE49-F238E27FC236}">
                      <a16:creationId xmlns:a16="http://schemas.microsoft.com/office/drawing/2014/main" id="{08EDF618-D51A-9C73-C5AE-E43A3B429B9E}"/>
                    </a:ext>
                  </a:extLst>
                </p:cNvPr>
                <p:cNvSpPr/>
                <p:nvPr/>
              </p:nvSpPr>
              <p:spPr>
                <a:xfrm>
                  <a:off x="1885361" y="7939073"/>
                  <a:ext cx="1087283" cy="12861"/>
                </a:xfrm>
                <a:custGeom>
                  <a:avLst/>
                  <a:gdLst>
                    <a:gd name="connsiteX0" fmla="*/ 0 w 1087283"/>
                    <a:gd name="connsiteY0" fmla="*/ 0 h 12861"/>
                    <a:gd name="connsiteX1" fmla="*/ 1087284 w 1087283"/>
                    <a:gd name="connsiteY1" fmla="*/ 0 h 12861"/>
                    <a:gd name="connsiteX2" fmla="*/ 1087284 w 1087283"/>
                    <a:gd name="connsiteY2" fmla="*/ 12861 h 12861"/>
                    <a:gd name="connsiteX3" fmla="*/ 0 w 1087283"/>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087283" h="12861">
                      <a:moveTo>
                        <a:pt x="0" y="0"/>
                      </a:moveTo>
                      <a:lnTo>
                        <a:pt x="1087284" y="0"/>
                      </a:lnTo>
                      <a:lnTo>
                        <a:pt x="1087284"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237EB6C7-C975-734B-FAEE-B3FCD3F8AD19}"/>
                    </a:ext>
                  </a:extLst>
                </p:cNvPr>
                <p:cNvSpPr/>
                <p:nvPr/>
              </p:nvSpPr>
              <p:spPr>
                <a:xfrm>
                  <a:off x="1885361" y="7898947"/>
                  <a:ext cx="582096" cy="12861"/>
                </a:xfrm>
                <a:custGeom>
                  <a:avLst/>
                  <a:gdLst>
                    <a:gd name="connsiteX0" fmla="*/ 0 w 582096"/>
                    <a:gd name="connsiteY0" fmla="*/ 0 h 12861"/>
                    <a:gd name="connsiteX1" fmla="*/ 582097 w 582096"/>
                    <a:gd name="connsiteY1" fmla="*/ 0 h 12861"/>
                    <a:gd name="connsiteX2" fmla="*/ 582097 w 582096"/>
                    <a:gd name="connsiteY2" fmla="*/ 12861 h 12861"/>
                    <a:gd name="connsiteX3" fmla="*/ 0 w 582096"/>
                    <a:gd name="connsiteY3" fmla="*/ 12861 h 12861"/>
                  </a:gdLst>
                  <a:ahLst/>
                  <a:cxnLst>
                    <a:cxn ang="0">
                      <a:pos x="connsiteX0" y="connsiteY0"/>
                    </a:cxn>
                    <a:cxn ang="0">
                      <a:pos x="connsiteX1" y="connsiteY1"/>
                    </a:cxn>
                    <a:cxn ang="0">
                      <a:pos x="connsiteX2" y="connsiteY2"/>
                    </a:cxn>
                    <a:cxn ang="0">
                      <a:pos x="connsiteX3" y="connsiteY3"/>
                    </a:cxn>
                  </a:cxnLst>
                  <a:rect l="l" t="t" r="r" b="b"/>
                  <a:pathLst>
                    <a:path w="582096" h="12861">
                      <a:moveTo>
                        <a:pt x="0" y="0"/>
                      </a:moveTo>
                      <a:lnTo>
                        <a:pt x="582097" y="0"/>
                      </a:lnTo>
                      <a:lnTo>
                        <a:pt x="582097"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1" name="Graphic 1207">
                <a:extLst>
                  <a:ext uri="{FF2B5EF4-FFF2-40B4-BE49-F238E27FC236}">
                    <a16:creationId xmlns:a16="http://schemas.microsoft.com/office/drawing/2014/main" id="{FF6FF49B-2EDF-49D0-D1F3-07B0FD11CF63}"/>
                  </a:ext>
                </a:extLst>
              </p:cNvPr>
              <p:cNvGrpSpPr/>
              <p:nvPr/>
            </p:nvGrpSpPr>
            <p:grpSpPr>
              <a:xfrm>
                <a:off x="1885361" y="8016755"/>
                <a:ext cx="900668" cy="52988"/>
                <a:chOff x="1885361" y="8016755"/>
                <a:chExt cx="900668" cy="52988"/>
              </a:xfrm>
              <a:solidFill>
                <a:srgbClr val="A6A6A6"/>
              </a:solidFill>
            </p:grpSpPr>
            <p:sp>
              <p:nvSpPr>
                <p:cNvPr id="105" name="Freeform: Shape 104">
                  <a:extLst>
                    <a:ext uri="{FF2B5EF4-FFF2-40B4-BE49-F238E27FC236}">
                      <a16:creationId xmlns:a16="http://schemas.microsoft.com/office/drawing/2014/main" id="{9D24B015-768E-C2F6-8DC1-FEADB09C90B7}"/>
                    </a:ext>
                  </a:extLst>
                </p:cNvPr>
                <p:cNvSpPr/>
                <p:nvPr/>
              </p:nvSpPr>
              <p:spPr>
                <a:xfrm>
                  <a:off x="1885361" y="8056882"/>
                  <a:ext cx="900668" cy="12861"/>
                </a:xfrm>
                <a:custGeom>
                  <a:avLst/>
                  <a:gdLst>
                    <a:gd name="connsiteX0" fmla="*/ 0 w 900668"/>
                    <a:gd name="connsiteY0" fmla="*/ 0 h 12861"/>
                    <a:gd name="connsiteX1" fmla="*/ 900668 w 900668"/>
                    <a:gd name="connsiteY1" fmla="*/ 0 h 12861"/>
                    <a:gd name="connsiteX2" fmla="*/ 900668 w 900668"/>
                    <a:gd name="connsiteY2" fmla="*/ 12861 h 12861"/>
                    <a:gd name="connsiteX3" fmla="*/ 0 w 900668"/>
                    <a:gd name="connsiteY3" fmla="*/ 12861 h 12861"/>
                  </a:gdLst>
                  <a:ahLst/>
                  <a:cxnLst>
                    <a:cxn ang="0">
                      <a:pos x="connsiteX0" y="connsiteY0"/>
                    </a:cxn>
                    <a:cxn ang="0">
                      <a:pos x="connsiteX1" y="connsiteY1"/>
                    </a:cxn>
                    <a:cxn ang="0">
                      <a:pos x="connsiteX2" y="connsiteY2"/>
                    </a:cxn>
                    <a:cxn ang="0">
                      <a:pos x="connsiteX3" y="connsiteY3"/>
                    </a:cxn>
                  </a:cxnLst>
                  <a:rect l="l" t="t" r="r" b="b"/>
                  <a:pathLst>
                    <a:path w="900668" h="12861">
                      <a:moveTo>
                        <a:pt x="0" y="0"/>
                      </a:moveTo>
                      <a:lnTo>
                        <a:pt x="900668" y="0"/>
                      </a:lnTo>
                      <a:lnTo>
                        <a:pt x="900668"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387522E8-1410-1B89-0F80-FDE10AA11D8A}"/>
                    </a:ext>
                  </a:extLst>
                </p:cNvPr>
                <p:cNvSpPr/>
                <p:nvPr/>
              </p:nvSpPr>
              <p:spPr>
                <a:xfrm>
                  <a:off x="1885361" y="8016755"/>
                  <a:ext cx="482165" cy="12861"/>
                </a:xfrm>
                <a:custGeom>
                  <a:avLst/>
                  <a:gdLst>
                    <a:gd name="connsiteX0" fmla="*/ 0 w 482165"/>
                    <a:gd name="connsiteY0" fmla="*/ 0 h 12861"/>
                    <a:gd name="connsiteX1" fmla="*/ 482165 w 482165"/>
                    <a:gd name="connsiteY1" fmla="*/ 0 h 12861"/>
                    <a:gd name="connsiteX2" fmla="*/ 482165 w 482165"/>
                    <a:gd name="connsiteY2" fmla="*/ 12861 h 12861"/>
                    <a:gd name="connsiteX3" fmla="*/ 0 w 48216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482165" h="12861">
                      <a:moveTo>
                        <a:pt x="0" y="0"/>
                      </a:moveTo>
                      <a:lnTo>
                        <a:pt x="482165" y="0"/>
                      </a:lnTo>
                      <a:lnTo>
                        <a:pt x="48216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2" name="Graphic 1207">
                <a:extLst>
                  <a:ext uri="{FF2B5EF4-FFF2-40B4-BE49-F238E27FC236}">
                    <a16:creationId xmlns:a16="http://schemas.microsoft.com/office/drawing/2014/main" id="{F1C2DF3A-E762-F322-2BB2-D6A1289542A2}"/>
                  </a:ext>
                </a:extLst>
              </p:cNvPr>
              <p:cNvGrpSpPr/>
              <p:nvPr/>
            </p:nvGrpSpPr>
            <p:grpSpPr>
              <a:xfrm>
                <a:off x="1885361" y="8134692"/>
                <a:ext cx="282945" cy="52988"/>
                <a:chOff x="1885361" y="8134692"/>
                <a:chExt cx="282945" cy="52988"/>
              </a:xfrm>
              <a:solidFill>
                <a:srgbClr val="A6A6A6"/>
              </a:solidFill>
            </p:grpSpPr>
            <p:sp>
              <p:nvSpPr>
                <p:cNvPr id="103" name="Freeform: Shape 102">
                  <a:extLst>
                    <a:ext uri="{FF2B5EF4-FFF2-40B4-BE49-F238E27FC236}">
                      <a16:creationId xmlns:a16="http://schemas.microsoft.com/office/drawing/2014/main" id="{0C818BB1-1F18-8344-D4E1-E18A1625BF00}"/>
                    </a:ext>
                  </a:extLst>
                </p:cNvPr>
                <p:cNvSpPr/>
                <p:nvPr/>
              </p:nvSpPr>
              <p:spPr>
                <a:xfrm>
                  <a:off x="1885361" y="8174819"/>
                  <a:ext cx="282945" cy="12861"/>
                </a:xfrm>
                <a:custGeom>
                  <a:avLst/>
                  <a:gdLst>
                    <a:gd name="connsiteX0" fmla="*/ 0 w 282945"/>
                    <a:gd name="connsiteY0" fmla="*/ 0 h 12861"/>
                    <a:gd name="connsiteX1" fmla="*/ 282946 w 282945"/>
                    <a:gd name="connsiteY1" fmla="*/ 0 h 12861"/>
                    <a:gd name="connsiteX2" fmla="*/ 282946 w 282945"/>
                    <a:gd name="connsiteY2" fmla="*/ 12861 h 12861"/>
                    <a:gd name="connsiteX3" fmla="*/ 0 w 282945"/>
                    <a:gd name="connsiteY3" fmla="*/ 12861 h 12861"/>
                  </a:gdLst>
                  <a:ahLst/>
                  <a:cxnLst>
                    <a:cxn ang="0">
                      <a:pos x="connsiteX0" y="connsiteY0"/>
                    </a:cxn>
                    <a:cxn ang="0">
                      <a:pos x="connsiteX1" y="connsiteY1"/>
                    </a:cxn>
                    <a:cxn ang="0">
                      <a:pos x="connsiteX2" y="connsiteY2"/>
                    </a:cxn>
                    <a:cxn ang="0">
                      <a:pos x="connsiteX3" y="connsiteY3"/>
                    </a:cxn>
                  </a:cxnLst>
                  <a:rect l="l" t="t" r="r" b="b"/>
                  <a:pathLst>
                    <a:path w="282945" h="12861">
                      <a:moveTo>
                        <a:pt x="0" y="0"/>
                      </a:moveTo>
                      <a:lnTo>
                        <a:pt x="282946" y="0"/>
                      </a:lnTo>
                      <a:lnTo>
                        <a:pt x="282946"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D580DAB-C57D-7259-BC8E-1D2965828EB4}"/>
                    </a:ext>
                  </a:extLst>
                </p:cNvPr>
                <p:cNvSpPr/>
                <p:nvPr/>
              </p:nvSpPr>
              <p:spPr>
                <a:xfrm>
                  <a:off x="1885361" y="8134692"/>
                  <a:ext cx="151504" cy="12861"/>
                </a:xfrm>
                <a:custGeom>
                  <a:avLst/>
                  <a:gdLst>
                    <a:gd name="connsiteX0" fmla="*/ 0 w 151504"/>
                    <a:gd name="connsiteY0" fmla="*/ 0 h 12861"/>
                    <a:gd name="connsiteX1" fmla="*/ 151505 w 151504"/>
                    <a:gd name="connsiteY1" fmla="*/ 0 h 12861"/>
                    <a:gd name="connsiteX2" fmla="*/ 151505 w 151504"/>
                    <a:gd name="connsiteY2" fmla="*/ 12861 h 12861"/>
                    <a:gd name="connsiteX3" fmla="*/ 0 w 151504"/>
                    <a:gd name="connsiteY3" fmla="*/ 12861 h 12861"/>
                  </a:gdLst>
                  <a:ahLst/>
                  <a:cxnLst>
                    <a:cxn ang="0">
                      <a:pos x="connsiteX0" y="connsiteY0"/>
                    </a:cxn>
                    <a:cxn ang="0">
                      <a:pos x="connsiteX1" y="connsiteY1"/>
                    </a:cxn>
                    <a:cxn ang="0">
                      <a:pos x="connsiteX2" y="connsiteY2"/>
                    </a:cxn>
                    <a:cxn ang="0">
                      <a:pos x="connsiteX3" y="connsiteY3"/>
                    </a:cxn>
                  </a:cxnLst>
                  <a:rect l="l" t="t" r="r" b="b"/>
                  <a:pathLst>
                    <a:path w="151504" h="12861">
                      <a:moveTo>
                        <a:pt x="0" y="0"/>
                      </a:moveTo>
                      <a:lnTo>
                        <a:pt x="151505" y="0"/>
                      </a:lnTo>
                      <a:lnTo>
                        <a:pt x="151505" y="12861"/>
                      </a:lnTo>
                      <a:lnTo>
                        <a:pt x="0" y="12861"/>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93" name="Freeform: Shape 92">
                <a:extLst>
                  <a:ext uri="{FF2B5EF4-FFF2-40B4-BE49-F238E27FC236}">
                    <a16:creationId xmlns:a16="http://schemas.microsoft.com/office/drawing/2014/main" id="{2B3F3C7A-0C46-DFE3-44A8-6BD21A7D5EBE}"/>
                  </a:ext>
                </a:extLst>
              </p:cNvPr>
              <p:cNvSpPr/>
              <p:nvPr/>
            </p:nvSpPr>
            <p:spPr>
              <a:xfrm>
                <a:off x="1885361" y="7606998"/>
                <a:ext cx="131441" cy="131441"/>
              </a:xfrm>
              <a:custGeom>
                <a:avLst/>
                <a:gdLst>
                  <a:gd name="connsiteX0" fmla="*/ 131441 w 131441"/>
                  <a:gd name="connsiteY0" fmla="*/ 65721 h 131441"/>
                  <a:gd name="connsiteX1" fmla="*/ 65721 w 131441"/>
                  <a:gd name="connsiteY1" fmla="*/ 131441 h 131441"/>
                  <a:gd name="connsiteX2" fmla="*/ 0 w 131441"/>
                  <a:gd name="connsiteY2" fmla="*/ 65721 h 131441"/>
                  <a:gd name="connsiteX3" fmla="*/ 65721 w 131441"/>
                  <a:gd name="connsiteY3" fmla="*/ 0 h 131441"/>
                  <a:gd name="connsiteX4" fmla="*/ 131441 w 131441"/>
                  <a:gd name="connsiteY4" fmla="*/ 65721 h 13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41" h="131441">
                    <a:moveTo>
                      <a:pt x="131441" y="65721"/>
                    </a:moveTo>
                    <a:cubicBezTo>
                      <a:pt x="131441" y="102017"/>
                      <a:pt x="102017" y="131441"/>
                      <a:pt x="65721" y="131441"/>
                    </a:cubicBezTo>
                    <a:cubicBezTo>
                      <a:pt x="29424" y="131441"/>
                      <a:pt x="0" y="102017"/>
                      <a:pt x="0" y="65721"/>
                    </a:cubicBezTo>
                    <a:cubicBezTo>
                      <a:pt x="0" y="29424"/>
                      <a:pt x="29424" y="0"/>
                      <a:pt x="65721" y="0"/>
                    </a:cubicBezTo>
                    <a:cubicBezTo>
                      <a:pt x="102017" y="0"/>
                      <a:pt x="131441" y="29424"/>
                      <a:pt x="131441" y="65721"/>
                    </a:cubicBez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688AC591-B62D-0B0A-D01E-D9E6DCF20AFF}"/>
                  </a:ext>
                </a:extLst>
              </p:cNvPr>
              <p:cNvSpPr/>
              <p:nvPr/>
            </p:nvSpPr>
            <p:spPr>
              <a:xfrm>
                <a:off x="1885361" y="8263690"/>
                <a:ext cx="151504" cy="74337"/>
              </a:xfrm>
              <a:custGeom>
                <a:avLst/>
                <a:gdLst>
                  <a:gd name="connsiteX0" fmla="*/ 0 w 151504"/>
                  <a:gd name="connsiteY0" fmla="*/ 0 h 74337"/>
                  <a:gd name="connsiteX1" fmla="*/ 151505 w 151504"/>
                  <a:gd name="connsiteY1" fmla="*/ 0 h 74337"/>
                  <a:gd name="connsiteX2" fmla="*/ 151505 w 151504"/>
                  <a:gd name="connsiteY2" fmla="*/ 74338 h 74337"/>
                  <a:gd name="connsiteX3" fmla="*/ 0 w 151504"/>
                  <a:gd name="connsiteY3" fmla="*/ 74338 h 74337"/>
                </a:gdLst>
                <a:ahLst/>
                <a:cxnLst>
                  <a:cxn ang="0">
                    <a:pos x="connsiteX0" y="connsiteY0"/>
                  </a:cxn>
                  <a:cxn ang="0">
                    <a:pos x="connsiteX1" y="connsiteY1"/>
                  </a:cxn>
                  <a:cxn ang="0">
                    <a:pos x="connsiteX2" y="connsiteY2"/>
                  </a:cxn>
                  <a:cxn ang="0">
                    <a:pos x="connsiteX3" y="connsiteY3"/>
                  </a:cxn>
                </a:cxnLst>
                <a:rect l="l" t="t" r="r" b="b"/>
                <a:pathLst>
                  <a:path w="151504" h="74337">
                    <a:moveTo>
                      <a:pt x="0" y="0"/>
                    </a:moveTo>
                    <a:lnTo>
                      <a:pt x="151505" y="0"/>
                    </a:lnTo>
                    <a:lnTo>
                      <a:pt x="151505"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BB8554E-91B2-35C3-1116-350D918D2946}"/>
                  </a:ext>
                </a:extLst>
              </p:cNvPr>
              <p:cNvSpPr/>
              <p:nvPr/>
            </p:nvSpPr>
            <p:spPr>
              <a:xfrm>
                <a:off x="2036737" y="8263690"/>
                <a:ext cx="983751" cy="74337"/>
              </a:xfrm>
              <a:custGeom>
                <a:avLst/>
                <a:gdLst>
                  <a:gd name="connsiteX0" fmla="*/ 0 w 983751"/>
                  <a:gd name="connsiteY0" fmla="*/ 0 h 74337"/>
                  <a:gd name="connsiteX1" fmla="*/ 983751 w 983751"/>
                  <a:gd name="connsiteY1" fmla="*/ 0 h 74337"/>
                  <a:gd name="connsiteX2" fmla="*/ 983751 w 983751"/>
                  <a:gd name="connsiteY2" fmla="*/ 74338 h 74337"/>
                  <a:gd name="connsiteX3" fmla="*/ 0 w 983751"/>
                  <a:gd name="connsiteY3" fmla="*/ 74338 h 74337"/>
                </a:gdLst>
                <a:ahLst/>
                <a:cxnLst>
                  <a:cxn ang="0">
                    <a:pos x="connsiteX0" y="connsiteY0"/>
                  </a:cxn>
                  <a:cxn ang="0">
                    <a:pos x="connsiteX1" y="connsiteY1"/>
                  </a:cxn>
                  <a:cxn ang="0">
                    <a:pos x="connsiteX2" y="connsiteY2"/>
                  </a:cxn>
                  <a:cxn ang="0">
                    <a:pos x="connsiteX3" y="connsiteY3"/>
                  </a:cxn>
                </a:cxnLst>
                <a:rect l="l" t="t" r="r" b="b"/>
                <a:pathLst>
                  <a:path w="983751" h="74337">
                    <a:moveTo>
                      <a:pt x="0" y="0"/>
                    </a:moveTo>
                    <a:lnTo>
                      <a:pt x="983751" y="0"/>
                    </a:lnTo>
                    <a:lnTo>
                      <a:pt x="983751" y="74338"/>
                    </a:lnTo>
                    <a:lnTo>
                      <a:pt x="0" y="74338"/>
                    </a:lnTo>
                    <a:close/>
                  </a:path>
                </a:pathLst>
              </a:custGeom>
              <a:solidFill>
                <a:srgbClr val="E6E6E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AFB6CAA0-0A7C-4AFE-1D2C-CCB53C3F439D}"/>
                  </a:ext>
                </a:extLst>
              </p:cNvPr>
              <p:cNvSpPr/>
              <p:nvPr/>
            </p:nvSpPr>
            <p:spPr>
              <a:xfrm>
                <a:off x="252391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BA046481-D6C3-3764-C972-F437F8F135A9}"/>
                  </a:ext>
                </a:extLst>
              </p:cNvPr>
              <p:cNvSpPr/>
              <p:nvPr/>
            </p:nvSpPr>
            <p:spPr>
              <a:xfrm>
                <a:off x="2905767" y="7505652"/>
                <a:ext cx="43213" cy="43213"/>
              </a:xfrm>
              <a:custGeom>
                <a:avLst/>
                <a:gdLst>
                  <a:gd name="connsiteX0" fmla="*/ 0 w 43213"/>
                  <a:gd name="connsiteY0" fmla="*/ 0 h 43213"/>
                  <a:gd name="connsiteX1" fmla="*/ 43213 w 43213"/>
                  <a:gd name="connsiteY1" fmla="*/ 0 h 43213"/>
                  <a:gd name="connsiteX2" fmla="*/ 43213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3" y="0"/>
                    </a:lnTo>
                    <a:lnTo>
                      <a:pt x="43213"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A204706-DD1D-5422-CC27-025D26E22235}"/>
                  </a:ext>
                </a:extLst>
              </p:cNvPr>
              <p:cNvSpPr/>
              <p:nvPr/>
            </p:nvSpPr>
            <p:spPr>
              <a:xfrm>
                <a:off x="2959269" y="7505652"/>
                <a:ext cx="43213" cy="43213"/>
              </a:xfrm>
              <a:custGeom>
                <a:avLst/>
                <a:gdLst>
                  <a:gd name="connsiteX0" fmla="*/ 0 w 43213"/>
                  <a:gd name="connsiteY0" fmla="*/ 0 h 43213"/>
                  <a:gd name="connsiteX1" fmla="*/ 43214 w 43213"/>
                  <a:gd name="connsiteY1" fmla="*/ 0 h 43213"/>
                  <a:gd name="connsiteX2" fmla="*/ 43214 w 43213"/>
                  <a:gd name="connsiteY2" fmla="*/ 43214 h 43213"/>
                  <a:gd name="connsiteX3" fmla="*/ 0 w 43213"/>
                  <a:gd name="connsiteY3" fmla="*/ 43214 h 43213"/>
                </a:gdLst>
                <a:ahLst/>
                <a:cxnLst>
                  <a:cxn ang="0">
                    <a:pos x="connsiteX0" y="connsiteY0"/>
                  </a:cxn>
                  <a:cxn ang="0">
                    <a:pos x="connsiteX1" y="connsiteY1"/>
                  </a:cxn>
                  <a:cxn ang="0">
                    <a:pos x="connsiteX2" y="connsiteY2"/>
                  </a:cxn>
                  <a:cxn ang="0">
                    <a:pos x="connsiteX3" y="connsiteY3"/>
                  </a:cxn>
                </a:cxnLst>
                <a:rect l="l" t="t" r="r" b="b"/>
                <a:pathLst>
                  <a:path w="43213" h="43213">
                    <a:moveTo>
                      <a:pt x="0" y="0"/>
                    </a:moveTo>
                    <a:lnTo>
                      <a:pt x="43214" y="0"/>
                    </a:lnTo>
                    <a:lnTo>
                      <a:pt x="43214"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3FDE7E1-3796-6ED9-A00E-75ED292E6BE8}"/>
                  </a:ext>
                </a:extLst>
              </p:cNvPr>
              <p:cNvSpPr/>
              <p:nvPr/>
            </p:nvSpPr>
            <p:spPr>
              <a:xfrm>
                <a:off x="257755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CFDBFFC3-3C1F-471F-46F0-57759CE2A4AA}"/>
                  </a:ext>
                </a:extLst>
              </p:cNvPr>
              <p:cNvSpPr/>
              <p:nvPr/>
            </p:nvSpPr>
            <p:spPr>
              <a:xfrm>
                <a:off x="2686870"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A6A6A6"/>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91EB3D8D-1515-9B67-FBB8-CB70AC0EC2ED}"/>
                  </a:ext>
                </a:extLst>
              </p:cNvPr>
              <p:cNvSpPr/>
              <p:nvPr/>
            </p:nvSpPr>
            <p:spPr>
              <a:xfrm>
                <a:off x="2796318" y="7505652"/>
                <a:ext cx="99031" cy="43213"/>
              </a:xfrm>
              <a:custGeom>
                <a:avLst/>
                <a:gdLst>
                  <a:gd name="connsiteX0" fmla="*/ 0 w 99031"/>
                  <a:gd name="connsiteY0" fmla="*/ 0 h 43213"/>
                  <a:gd name="connsiteX1" fmla="*/ 99031 w 99031"/>
                  <a:gd name="connsiteY1" fmla="*/ 0 h 43213"/>
                  <a:gd name="connsiteX2" fmla="*/ 99031 w 99031"/>
                  <a:gd name="connsiteY2" fmla="*/ 43214 h 43213"/>
                  <a:gd name="connsiteX3" fmla="*/ 0 w 99031"/>
                  <a:gd name="connsiteY3" fmla="*/ 43214 h 43213"/>
                </a:gdLst>
                <a:ahLst/>
                <a:cxnLst>
                  <a:cxn ang="0">
                    <a:pos x="connsiteX0" y="connsiteY0"/>
                  </a:cxn>
                  <a:cxn ang="0">
                    <a:pos x="connsiteX1" y="connsiteY1"/>
                  </a:cxn>
                  <a:cxn ang="0">
                    <a:pos x="connsiteX2" y="connsiteY2"/>
                  </a:cxn>
                  <a:cxn ang="0">
                    <a:pos x="connsiteX3" y="connsiteY3"/>
                  </a:cxn>
                </a:cxnLst>
                <a:rect l="l" t="t" r="r" b="b"/>
                <a:pathLst>
                  <a:path w="99031" h="43213">
                    <a:moveTo>
                      <a:pt x="0" y="0"/>
                    </a:moveTo>
                    <a:lnTo>
                      <a:pt x="99031" y="0"/>
                    </a:lnTo>
                    <a:lnTo>
                      <a:pt x="99031" y="43214"/>
                    </a:lnTo>
                    <a:lnTo>
                      <a:pt x="0" y="43214"/>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2BEF2A9-5959-96CB-6FE4-B95FA9C61DC9}"/>
                  </a:ext>
                </a:extLst>
              </p:cNvPr>
              <p:cNvSpPr/>
              <p:nvPr/>
            </p:nvSpPr>
            <p:spPr>
              <a:xfrm>
                <a:off x="1885361" y="7485074"/>
                <a:ext cx="533224" cy="29966"/>
              </a:xfrm>
              <a:custGeom>
                <a:avLst/>
                <a:gdLst>
                  <a:gd name="connsiteX0" fmla="*/ 0 w 533224"/>
                  <a:gd name="connsiteY0" fmla="*/ 0 h 29966"/>
                  <a:gd name="connsiteX1" fmla="*/ 533224 w 533224"/>
                  <a:gd name="connsiteY1" fmla="*/ 0 h 29966"/>
                  <a:gd name="connsiteX2" fmla="*/ 533224 w 533224"/>
                  <a:gd name="connsiteY2" fmla="*/ 29967 h 29966"/>
                  <a:gd name="connsiteX3" fmla="*/ 0 w 533224"/>
                  <a:gd name="connsiteY3" fmla="*/ 29967 h 29966"/>
                </a:gdLst>
                <a:ahLst/>
                <a:cxnLst>
                  <a:cxn ang="0">
                    <a:pos x="connsiteX0" y="connsiteY0"/>
                  </a:cxn>
                  <a:cxn ang="0">
                    <a:pos x="connsiteX1" y="connsiteY1"/>
                  </a:cxn>
                  <a:cxn ang="0">
                    <a:pos x="connsiteX2" y="connsiteY2"/>
                  </a:cxn>
                  <a:cxn ang="0">
                    <a:pos x="connsiteX3" y="connsiteY3"/>
                  </a:cxn>
                </a:cxnLst>
                <a:rect l="l" t="t" r="r" b="b"/>
                <a:pathLst>
                  <a:path w="533224" h="29966">
                    <a:moveTo>
                      <a:pt x="0" y="0"/>
                    </a:moveTo>
                    <a:lnTo>
                      <a:pt x="533224" y="0"/>
                    </a:lnTo>
                    <a:lnTo>
                      <a:pt x="533224" y="29967"/>
                    </a:lnTo>
                    <a:lnTo>
                      <a:pt x="0" y="29967"/>
                    </a:lnTo>
                    <a:close/>
                  </a:path>
                </a:pathLst>
              </a:custGeom>
              <a:solidFill>
                <a:srgbClr val="D2D2D2"/>
              </a:solidFill>
              <a:ln w="128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9C82F727-F679-EEF1-6BC2-5F48DDECFA50}"/>
                </a:ext>
              </a:extLst>
            </p:cNvPr>
            <p:cNvGrpSpPr>
              <a:grpSpLocks/>
            </p:cNvGrpSpPr>
            <p:nvPr/>
          </p:nvGrpSpPr>
          <p:grpSpPr>
            <a:xfrm>
              <a:off x="1194437" y="4116733"/>
              <a:ext cx="2025188" cy="1175456"/>
              <a:chOff x="1086324" y="3983436"/>
              <a:chExt cx="2122230" cy="1304823"/>
            </a:xfrm>
          </p:grpSpPr>
          <p:pic>
            <p:nvPicPr>
              <p:cNvPr id="58" name="Graphic 57">
                <a:extLst>
                  <a:ext uri="{FF2B5EF4-FFF2-40B4-BE49-F238E27FC236}">
                    <a16:creationId xmlns:a16="http://schemas.microsoft.com/office/drawing/2014/main" id="{D7C92903-5083-0FCE-2FE2-A8E76FA08D18}"/>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1086324" y="3983436"/>
                <a:ext cx="2028895" cy="1111205"/>
              </a:xfrm>
              <a:prstGeom prst="rect">
                <a:avLst/>
              </a:prstGeom>
            </p:spPr>
          </p:pic>
          <p:pic>
            <p:nvPicPr>
              <p:cNvPr id="60" name="Graphic 59">
                <a:extLst>
                  <a:ext uri="{FF2B5EF4-FFF2-40B4-BE49-F238E27FC236}">
                    <a16:creationId xmlns:a16="http://schemas.microsoft.com/office/drawing/2014/main" id="{040D8945-E59E-BB06-2D5D-9C4619BB2A8A}"/>
                  </a:ext>
                </a:extLst>
              </p:cNvPr>
              <p:cNvPicPr>
                <a:picLocks/>
              </p:cNvPicPr>
              <p:nvPr/>
            </p:nvPicPr>
            <p:blipFill>
              <a:blip r:embed="rId4">
                <a:extLst>
                  <a:ext uri="{96DAC541-7B7A-43D3-8B79-37D633B846F1}">
                    <asvg:svgBlip xmlns:asvg="http://schemas.microsoft.com/office/drawing/2016/SVG/main" r:embed="rId5"/>
                  </a:ext>
                </a:extLst>
              </a:blip>
              <a:stretch>
                <a:fillRect/>
              </a:stretch>
            </p:blipFill>
            <p:spPr>
              <a:xfrm>
                <a:off x="1228448" y="4177054"/>
                <a:ext cx="1980106" cy="1111205"/>
              </a:xfrm>
              <a:prstGeom prst="rect">
                <a:avLst/>
              </a:prstGeom>
            </p:spPr>
          </p:pic>
        </p:grpSp>
      </p:grpSp>
      <p:sp>
        <p:nvSpPr>
          <p:cNvPr id="9" name="Arrow: Bent 8">
            <a:extLst>
              <a:ext uri="{FF2B5EF4-FFF2-40B4-BE49-F238E27FC236}">
                <a16:creationId xmlns:a16="http://schemas.microsoft.com/office/drawing/2014/main" id="{DBD1C5A1-AE3B-693F-DB95-72C8CC615D50}"/>
              </a:ext>
              <a:ext uri="{C183D7F6-B498-43B3-948B-1728B52AA6E4}">
                <adec:decorative xmlns:adec="http://schemas.microsoft.com/office/drawing/2017/decorative" val="1"/>
              </a:ext>
            </a:extLst>
          </p:cNvPr>
          <p:cNvSpPr/>
          <p:nvPr/>
        </p:nvSpPr>
        <p:spPr bwMode="auto">
          <a:xfrm rot="10800000">
            <a:off x="5023599" y="2693507"/>
            <a:ext cx="401312" cy="998971"/>
          </a:xfrm>
          <a:prstGeom prst="bentArrow">
            <a:avLst>
              <a:gd name="adj1" fmla="val 25000"/>
              <a:gd name="adj2" fmla="val 0"/>
              <a:gd name="adj3" fmla="val 0"/>
              <a:gd name="adj4" fmla="val 26334"/>
            </a:avLst>
          </a:prstGeom>
          <a:solidFill>
            <a:schemeClr val="accent1"/>
          </a:solidFill>
          <a:ln w="508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Arrow: Bent 9">
            <a:extLst>
              <a:ext uri="{FF2B5EF4-FFF2-40B4-BE49-F238E27FC236}">
                <a16:creationId xmlns:a16="http://schemas.microsoft.com/office/drawing/2014/main" id="{D7A73161-2DB9-7D4B-4DA0-1CAC99F58793}"/>
              </a:ext>
              <a:ext uri="{C183D7F6-B498-43B3-948B-1728B52AA6E4}">
                <adec:decorative xmlns:adec="http://schemas.microsoft.com/office/drawing/2017/decorative" val="1"/>
              </a:ext>
            </a:extLst>
          </p:cNvPr>
          <p:cNvSpPr/>
          <p:nvPr/>
        </p:nvSpPr>
        <p:spPr bwMode="auto">
          <a:xfrm rot="10800000" flipV="1">
            <a:off x="5025867" y="3834311"/>
            <a:ext cx="401315" cy="674969"/>
          </a:xfrm>
          <a:prstGeom prst="bentArrow">
            <a:avLst>
              <a:gd name="adj1" fmla="val 25000"/>
              <a:gd name="adj2" fmla="val 0"/>
              <a:gd name="adj3" fmla="val 0"/>
              <a:gd name="adj4" fmla="val 26334"/>
            </a:avLst>
          </a:prstGeom>
          <a:solidFill>
            <a:schemeClr val="accent1"/>
          </a:solidFill>
          <a:ln w="508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1" name="04R">
            <a:extLst>
              <a:ext uri="{FF2B5EF4-FFF2-40B4-BE49-F238E27FC236}">
                <a16:creationId xmlns:a16="http://schemas.microsoft.com/office/drawing/2014/main" id="{5E436BA0-9F45-9AC4-6B00-63CAA1DF34EC}"/>
              </a:ext>
            </a:extLst>
          </p:cNvPr>
          <p:cNvSpPr>
            <a:spLocks/>
          </p:cNvSpPr>
          <p:nvPr/>
        </p:nvSpPr>
        <p:spPr bwMode="auto">
          <a:xfrm>
            <a:off x="5752909" y="1843353"/>
            <a:ext cx="2934302" cy="826716"/>
          </a:xfrm>
          <a:prstGeom prst="round2SameRect">
            <a:avLst>
              <a:gd name="adj1" fmla="val 7400"/>
              <a:gd name="adj2" fmla="val 0"/>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lang="en-US" sz="1400">
                <a:solidFill>
                  <a:schemeClr val="bg1"/>
                </a:solidFill>
              </a:rPr>
              <a:t>Document was not labeled, and gets exposed to external users</a:t>
            </a:r>
          </a:p>
        </p:txBody>
      </p:sp>
      <p:sp>
        <p:nvSpPr>
          <p:cNvPr id="12" name="Rectangle: Top Corners Rounded 11">
            <a:extLst>
              <a:ext uri="{FF2B5EF4-FFF2-40B4-BE49-F238E27FC236}">
                <a16:creationId xmlns:a16="http://schemas.microsoft.com/office/drawing/2014/main" id="{AD9C9B29-F859-4C98-0728-F135F7DABCBA}"/>
              </a:ext>
              <a:ext uri="{C183D7F6-B498-43B3-948B-1728B52AA6E4}">
                <adec:decorative xmlns:adec="http://schemas.microsoft.com/office/drawing/2017/decorative" val="1"/>
              </a:ext>
            </a:extLst>
          </p:cNvPr>
          <p:cNvSpPr>
            <a:spLocks/>
          </p:cNvSpPr>
          <p:nvPr/>
        </p:nvSpPr>
        <p:spPr bwMode="auto">
          <a:xfrm>
            <a:off x="5752810" y="2672054"/>
            <a:ext cx="2936542" cy="1034938"/>
          </a:xfrm>
          <a:prstGeom prst="round2SameRect">
            <a:avLst>
              <a:gd name="adj1" fmla="val 0"/>
              <a:gd name="adj2" fmla="val 830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latin typeface="+mj-lt"/>
            </a:endParaRPr>
          </a:p>
        </p:txBody>
      </p:sp>
      <p:grpSp>
        <p:nvGrpSpPr>
          <p:cNvPr id="30" name="Group 29">
            <a:extLst>
              <a:ext uri="{FF2B5EF4-FFF2-40B4-BE49-F238E27FC236}">
                <a16:creationId xmlns:a16="http://schemas.microsoft.com/office/drawing/2014/main" id="{1457B038-26FE-F7EE-1DD3-0EF3A75904E5}"/>
              </a:ext>
              <a:ext uri="{C183D7F6-B498-43B3-948B-1728B52AA6E4}">
                <adec:decorative xmlns:adec="http://schemas.microsoft.com/office/drawing/2017/decorative" val="1"/>
              </a:ext>
            </a:extLst>
          </p:cNvPr>
          <p:cNvGrpSpPr/>
          <p:nvPr/>
        </p:nvGrpSpPr>
        <p:grpSpPr>
          <a:xfrm>
            <a:off x="6021915" y="2964353"/>
            <a:ext cx="457554" cy="450342"/>
            <a:chOff x="6244428" y="3012559"/>
            <a:chExt cx="632133" cy="622171"/>
          </a:xfrm>
        </p:grpSpPr>
        <p:sp>
          <p:nvSpPr>
            <p:cNvPr id="29" name="Oval 28">
              <a:extLst>
                <a:ext uri="{FF2B5EF4-FFF2-40B4-BE49-F238E27FC236}">
                  <a16:creationId xmlns:a16="http://schemas.microsoft.com/office/drawing/2014/main" id="{2D76A166-82ED-0AE8-3DD5-50DE588EBC9F}"/>
                </a:ext>
                <a:ext uri="{C183D7F6-B498-43B3-948B-1728B52AA6E4}">
                  <adec:decorative xmlns:adec="http://schemas.microsoft.com/office/drawing/2017/decorative" val="1"/>
                </a:ext>
              </a:extLst>
            </p:cNvPr>
            <p:cNvSpPr>
              <a:spLocks/>
            </p:cNvSpPr>
            <p:nvPr/>
          </p:nvSpPr>
          <p:spPr bwMode="auto">
            <a:xfrm>
              <a:off x="6244428" y="3012559"/>
              <a:ext cx="632133" cy="622171"/>
            </a:xfrm>
            <a:prstGeom prst="ellipse">
              <a:avLst/>
            </a:prstGeom>
            <a:solidFill>
              <a:schemeClr val="tx2">
                <a:lumMod val="50000"/>
              </a:schemeClr>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26" name="Graphic 25" descr="Eye with solid fill">
              <a:extLst>
                <a:ext uri="{FF2B5EF4-FFF2-40B4-BE49-F238E27FC236}">
                  <a16:creationId xmlns:a16="http://schemas.microsoft.com/office/drawing/2014/main" id="{79C8FD2B-A4C7-4FE7-4046-3718956865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90239" y="3069098"/>
              <a:ext cx="528470" cy="528470"/>
            </a:xfrm>
            <a:prstGeom prst="rect">
              <a:avLst/>
            </a:prstGeom>
          </p:spPr>
        </p:pic>
      </p:grpSp>
      <p:sp>
        <p:nvSpPr>
          <p:cNvPr id="28" name="TextBox 1">
            <a:extLst>
              <a:ext uri="{FF2B5EF4-FFF2-40B4-BE49-F238E27FC236}">
                <a16:creationId xmlns:a16="http://schemas.microsoft.com/office/drawing/2014/main" id="{31A03310-67A7-BEF9-0339-F9FBF19BE2AB}"/>
              </a:ext>
              <a:ext uri="{C183D7F6-B498-43B3-948B-1728B52AA6E4}">
                <adec:decorative xmlns:adec="http://schemas.microsoft.com/office/drawing/2017/decorative" val="1"/>
              </a:ext>
            </a:extLst>
          </p:cNvPr>
          <p:cNvSpPr txBox="1"/>
          <p:nvPr/>
        </p:nvSpPr>
        <p:spPr>
          <a:xfrm>
            <a:off x="7629414" y="2998427"/>
            <a:ext cx="878122"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Data exposure</a:t>
            </a:r>
          </a:p>
        </p:txBody>
      </p:sp>
      <p:sp>
        <p:nvSpPr>
          <p:cNvPr id="19" name="04R">
            <a:extLst>
              <a:ext uri="{FF2B5EF4-FFF2-40B4-BE49-F238E27FC236}">
                <a16:creationId xmlns:a16="http://schemas.microsoft.com/office/drawing/2014/main" id="{BB5071B5-054D-6D0C-CF9D-B1610E139092}"/>
              </a:ext>
            </a:extLst>
          </p:cNvPr>
          <p:cNvSpPr>
            <a:spLocks/>
          </p:cNvSpPr>
          <p:nvPr/>
        </p:nvSpPr>
        <p:spPr bwMode="auto">
          <a:xfrm>
            <a:off x="5762077" y="4053986"/>
            <a:ext cx="2943570" cy="907450"/>
          </a:xfrm>
          <a:prstGeom prst="round2SameRect">
            <a:avLst>
              <a:gd name="adj1" fmla="val 7400"/>
              <a:gd name="adj2" fmla="val 0"/>
            </a:avLst>
          </a:prstGeom>
          <a:solidFill>
            <a:schemeClr val="accent2"/>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r>
              <a:rPr lang="en-US" sz="1400" kern="0">
                <a:ea typeface="+mj-ea"/>
                <a:cs typeface="+mj-cs"/>
              </a:rPr>
              <a:t>Highly confidential document </a:t>
            </a:r>
          </a:p>
          <a:p>
            <a:pPr algn="ctr" defTabSz="932114" hangingPunct="0"/>
            <a:r>
              <a:rPr lang="en-US" sz="1400" kern="0">
                <a:ea typeface="+mj-ea"/>
                <a:cs typeface="+mj-cs"/>
              </a:rPr>
              <a:t>gets inherited from Fabric to</a:t>
            </a:r>
            <a:br>
              <a:rPr lang="en-US" sz="1400" kern="0">
                <a:ea typeface="+mj-ea"/>
                <a:cs typeface="+mj-cs"/>
              </a:rPr>
            </a:br>
            <a:r>
              <a:rPr lang="en-US" sz="1400" kern="0">
                <a:ea typeface="+mj-ea"/>
                <a:cs typeface="+mj-cs"/>
              </a:rPr>
              <a:t>Teams and is protected</a:t>
            </a:r>
          </a:p>
        </p:txBody>
      </p:sp>
      <p:pic>
        <p:nvPicPr>
          <p:cNvPr id="18" name="Graphic 17">
            <a:extLst>
              <a:ext uri="{FF2B5EF4-FFF2-40B4-BE49-F238E27FC236}">
                <a16:creationId xmlns:a16="http://schemas.microsoft.com/office/drawing/2014/main" id="{3BE34339-ACAA-9E84-99A6-74C5F5963DD6}"/>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74620" y="2959628"/>
            <a:ext cx="446930" cy="446930"/>
          </a:xfrm>
          <a:prstGeom prst="rect">
            <a:avLst/>
          </a:prstGeom>
        </p:spPr>
      </p:pic>
      <p:sp>
        <p:nvSpPr>
          <p:cNvPr id="40" name="Rectangle: Top Corners Rounded 39">
            <a:extLst>
              <a:ext uri="{FF2B5EF4-FFF2-40B4-BE49-F238E27FC236}">
                <a16:creationId xmlns:a16="http://schemas.microsoft.com/office/drawing/2014/main" id="{48D7E1F0-41B3-B5C7-841F-DBF62D54AA48}"/>
              </a:ext>
              <a:ext uri="{C183D7F6-B498-43B3-948B-1728B52AA6E4}">
                <adec:decorative xmlns:adec="http://schemas.microsoft.com/office/drawing/2017/decorative" val="1"/>
              </a:ext>
            </a:extLst>
          </p:cNvPr>
          <p:cNvSpPr/>
          <p:nvPr/>
        </p:nvSpPr>
        <p:spPr bwMode="auto">
          <a:xfrm>
            <a:off x="5771346" y="4974121"/>
            <a:ext cx="2925032" cy="1185379"/>
          </a:xfrm>
          <a:prstGeom prst="round2SameRect">
            <a:avLst>
              <a:gd name="adj1" fmla="val 0"/>
              <a:gd name="adj2" fmla="val 8300"/>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latin typeface="+mj-lt"/>
            </a:endParaRPr>
          </a:p>
        </p:txBody>
      </p:sp>
      <p:grpSp>
        <p:nvGrpSpPr>
          <p:cNvPr id="24" name="Group 23" descr="Highly confidential ">
            <a:extLst>
              <a:ext uri="{FF2B5EF4-FFF2-40B4-BE49-F238E27FC236}">
                <a16:creationId xmlns:a16="http://schemas.microsoft.com/office/drawing/2014/main" id="{C20D89AF-1BE3-C0F6-9F66-AE030B02EAF4}"/>
              </a:ext>
            </a:extLst>
          </p:cNvPr>
          <p:cNvGrpSpPr/>
          <p:nvPr/>
        </p:nvGrpSpPr>
        <p:grpSpPr>
          <a:xfrm>
            <a:off x="6930153" y="5412085"/>
            <a:ext cx="1331686" cy="271352"/>
            <a:chOff x="7000840" y="5651341"/>
            <a:chExt cx="1331686" cy="271352"/>
          </a:xfrm>
        </p:grpSpPr>
        <p:sp>
          <p:nvSpPr>
            <p:cNvPr id="41" name="Rectangle: Rounded Corners 40">
              <a:extLst>
                <a:ext uri="{FF2B5EF4-FFF2-40B4-BE49-F238E27FC236}">
                  <a16:creationId xmlns:a16="http://schemas.microsoft.com/office/drawing/2014/main" id="{570F4FD1-483E-2DC0-11D6-137FCB723F65}"/>
                </a:ext>
              </a:extLst>
            </p:cNvPr>
            <p:cNvSpPr/>
            <p:nvPr/>
          </p:nvSpPr>
          <p:spPr bwMode="auto">
            <a:xfrm rot="20669567">
              <a:off x="7000840" y="5651341"/>
              <a:ext cx="1331686" cy="271352"/>
            </a:xfrm>
            <a:prstGeom prst="round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ts val="1200"/>
                </a:spcBef>
                <a:spcAft>
                  <a:spcPts val="60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7" name="TextBox 1">
              <a:extLst>
                <a:ext uri="{FF2B5EF4-FFF2-40B4-BE49-F238E27FC236}">
                  <a16:creationId xmlns:a16="http://schemas.microsoft.com/office/drawing/2014/main" id="{6599047A-5527-5F01-9E93-DF1BC1623A20}"/>
                </a:ext>
                <a:ext uri="{C183D7F6-B498-43B3-948B-1728B52AA6E4}">
                  <adec:decorative xmlns:adec="http://schemas.microsoft.com/office/drawing/2017/decorative" val="1"/>
                </a:ext>
              </a:extLst>
            </p:cNvPr>
            <p:cNvSpPr txBox="1"/>
            <p:nvPr/>
          </p:nvSpPr>
          <p:spPr>
            <a:xfrm rot="20624870">
              <a:off x="7042914" y="5731475"/>
              <a:ext cx="1244233" cy="12311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a:t>HIGHLY CONFIDENTIAL</a:t>
              </a:r>
            </a:p>
          </p:txBody>
        </p:sp>
      </p:grpSp>
      <p:grpSp>
        <p:nvGrpSpPr>
          <p:cNvPr id="64" name="Group 63">
            <a:extLst>
              <a:ext uri="{FF2B5EF4-FFF2-40B4-BE49-F238E27FC236}">
                <a16:creationId xmlns:a16="http://schemas.microsoft.com/office/drawing/2014/main" id="{DF1C4FFA-9720-021B-3F48-7E12073C94FD}"/>
              </a:ext>
              <a:ext uri="{C183D7F6-B498-43B3-948B-1728B52AA6E4}">
                <adec:decorative xmlns:adec="http://schemas.microsoft.com/office/drawing/2017/decorative" val="1"/>
              </a:ext>
            </a:extLst>
          </p:cNvPr>
          <p:cNvGrpSpPr>
            <a:grpSpLocks/>
          </p:cNvGrpSpPr>
          <p:nvPr/>
        </p:nvGrpSpPr>
        <p:grpSpPr>
          <a:xfrm>
            <a:off x="8975427" y="2127719"/>
            <a:ext cx="317344" cy="317344"/>
            <a:chOff x="560530" y="2252696"/>
            <a:chExt cx="340088" cy="340088"/>
          </a:xfrm>
        </p:grpSpPr>
        <p:sp>
          <p:nvSpPr>
            <p:cNvPr id="80" name="Oval 79">
              <a:extLst>
                <a:ext uri="{FF2B5EF4-FFF2-40B4-BE49-F238E27FC236}">
                  <a16:creationId xmlns:a16="http://schemas.microsoft.com/office/drawing/2014/main" id="{CACCC1C7-7D26-496E-4FB0-CADBE62CDA8F}"/>
                </a:ext>
              </a:extLst>
            </p:cNvPr>
            <p:cNvSpPr/>
            <p:nvPr/>
          </p:nvSpPr>
          <p:spPr bwMode="auto">
            <a:xfrm>
              <a:off x="560530" y="2252696"/>
              <a:ext cx="340088" cy="340088"/>
            </a:xfrm>
            <a:prstGeom prst="ellipse">
              <a:avLst/>
            </a:prstGeom>
            <a:solidFill>
              <a:schemeClr val="tx2"/>
            </a:solidFill>
            <a:ln>
              <a:noFill/>
              <a:headEnd type="none" w="med" len="med"/>
              <a:tailEnd type="none" w="med" len="med"/>
            </a:ln>
            <a:effectLst>
              <a:outerShdw blurRad="50800" dist="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Graphic 4">
              <a:extLst>
                <a:ext uri="{FF2B5EF4-FFF2-40B4-BE49-F238E27FC236}">
                  <a16:creationId xmlns:a16="http://schemas.microsoft.com/office/drawing/2014/main" id="{63711176-F1CE-6CB3-B472-F5C32CA75CA7}"/>
                </a:ext>
              </a:extLst>
            </p:cNvPr>
            <p:cNvSpPr/>
            <p:nvPr/>
          </p:nvSpPr>
          <p:spPr>
            <a:xfrm>
              <a:off x="674214" y="2330880"/>
              <a:ext cx="112719"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endParaRPr lang="en-US" sz="2000" kern="0">
                <a:gradFill flip="none" rotWithShape="1">
                  <a:gsLst>
                    <a:gs pos="0">
                      <a:srgbClr val="FFFFFF"/>
                    </a:gs>
                    <a:gs pos="100000">
                      <a:srgbClr val="FFFFFF"/>
                    </a:gs>
                  </a:gsLst>
                  <a:lin ang="5400000" scaled="0"/>
                </a:gradFill>
                <a:latin typeface="Segoe Sans Display Semibold"/>
                <a:cs typeface="Segoe UI Semilight"/>
              </a:endParaRPr>
            </a:p>
          </p:txBody>
        </p:sp>
      </p:grpSp>
      <p:grpSp>
        <p:nvGrpSpPr>
          <p:cNvPr id="158" name="Group 157">
            <a:extLst>
              <a:ext uri="{FF2B5EF4-FFF2-40B4-BE49-F238E27FC236}">
                <a16:creationId xmlns:a16="http://schemas.microsoft.com/office/drawing/2014/main" id="{F8490191-1AC0-ABE6-E179-9CDEE0387BFD}"/>
              </a:ext>
              <a:ext uri="{C183D7F6-B498-43B3-948B-1728B52AA6E4}">
                <adec:decorative xmlns:adec="http://schemas.microsoft.com/office/drawing/2017/decorative" val="1"/>
              </a:ext>
            </a:extLst>
          </p:cNvPr>
          <p:cNvGrpSpPr>
            <a:grpSpLocks/>
          </p:cNvGrpSpPr>
          <p:nvPr/>
        </p:nvGrpSpPr>
        <p:grpSpPr>
          <a:xfrm>
            <a:off x="8976151" y="4435887"/>
            <a:ext cx="317344" cy="317344"/>
            <a:chOff x="560530" y="2252696"/>
            <a:chExt cx="340088" cy="340088"/>
          </a:xfrm>
        </p:grpSpPr>
        <p:sp>
          <p:nvSpPr>
            <p:cNvPr id="159" name="Oval 158">
              <a:extLst>
                <a:ext uri="{FF2B5EF4-FFF2-40B4-BE49-F238E27FC236}">
                  <a16:creationId xmlns:a16="http://schemas.microsoft.com/office/drawing/2014/main" id="{F6B7AD7C-63B7-9216-66C0-A80CA7E854CC}"/>
                </a:ext>
              </a:extLst>
            </p:cNvPr>
            <p:cNvSpPr/>
            <p:nvPr/>
          </p:nvSpPr>
          <p:spPr bwMode="auto">
            <a:xfrm>
              <a:off x="560530" y="2252696"/>
              <a:ext cx="340088" cy="340088"/>
            </a:xfrm>
            <a:prstGeom prst="ellipse">
              <a:avLst/>
            </a:prstGeom>
            <a:solidFill>
              <a:schemeClr val="tx2"/>
            </a:solidFill>
            <a:ln>
              <a:noFill/>
              <a:headEnd type="none" w="med" len="med"/>
              <a:tailEnd type="none" w="med" len="med"/>
            </a:ln>
            <a:effectLst>
              <a:outerShdw blurRad="50800" dist="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Graphic 4">
              <a:extLst>
                <a:ext uri="{FF2B5EF4-FFF2-40B4-BE49-F238E27FC236}">
                  <a16:creationId xmlns:a16="http://schemas.microsoft.com/office/drawing/2014/main" id="{E41F2BEE-731A-7ABA-A33C-746712D9DB6A}"/>
                </a:ext>
              </a:extLst>
            </p:cNvPr>
            <p:cNvSpPr/>
            <p:nvPr/>
          </p:nvSpPr>
          <p:spPr>
            <a:xfrm>
              <a:off x="674214" y="2330880"/>
              <a:ext cx="112719"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12700">
              <a:noFill/>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endParaRPr lang="en-US" sz="2000" kern="0">
                <a:gradFill flip="none" rotWithShape="1">
                  <a:gsLst>
                    <a:gs pos="0">
                      <a:srgbClr val="FFFFFF"/>
                    </a:gs>
                    <a:gs pos="100000">
                      <a:srgbClr val="FFFFFF"/>
                    </a:gs>
                  </a:gsLst>
                  <a:lin ang="5400000" scaled="0"/>
                </a:gradFill>
                <a:latin typeface="Segoe Sans Display Semibold"/>
                <a:cs typeface="Segoe UI Semilight"/>
              </a:endParaRPr>
            </a:p>
          </p:txBody>
        </p:sp>
      </p:grpSp>
      <p:grpSp>
        <p:nvGrpSpPr>
          <p:cNvPr id="36" name="Group 35">
            <a:extLst>
              <a:ext uri="{FF2B5EF4-FFF2-40B4-BE49-F238E27FC236}">
                <a16:creationId xmlns:a16="http://schemas.microsoft.com/office/drawing/2014/main" id="{528A0097-E3D7-E82C-A206-E61599C11CC5}"/>
              </a:ext>
              <a:ext uri="{C183D7F6-B498-43B3-948B-1728B52AA6E4}">
                <adec:decorative xmlns:adec="http://schemas.microsoft.com/office/drawing/2017/decorative" val="1"/>
              </a:ext>
            </a:extLst>
          </p:cNvPr>
          <p:cNvGrpSpPr/>
          <p:nvPr/>
        </p:nvGrpSpPr>
        <p:grpSpPr>
          <a:xfrm>
            <a:off x="9743721" y="2957922"/>
            <a:ext cx="457554" cy="450342"/>
            <a:chOff x="9782677" y="3006128"/>
            <a:chExt cx="632133" cy="622171"/>
          </a:xfrm>
        </p:grpSpPr>
        <p:sp>
          <p:nvSpPr>
            <p:cNvPr id="34" name="Oval 33">
              <a:extLst>
                <a:ext uri="{FF2B5EF4-FFF2-40B4-BE49-F238E27FC236}">
                  <a16:creationId xmlns:a16="http://schemas.microsoft.com/office/drawing/2014/main" id="{8767B6CF-B30B-D5BC-B5FA-F1EE81B3DB4D}"/>
                </a:ext>
                <a:ext uri="{C183D7F6-B498-43B3-948B-1728B52AA6E4}">
                  <adec:decorative xmlns:adec="http://schemas.microsoft.com/office/drawing/2017/decorative" val="1"/>
                </a:ext>
              </a:extLst>
            </p:cNvPr>
            <p:cNvSpPr>
              <a:spLocks/>
            </p:cNvSpPr>
            <p:nvPr/>
          </p:nvSpPr>
          <p:spPr bwMode="auto">
            <a:xfrm>
              <a:off x="9782677" y="3006128"/>
              <a:ext cx="632133" cy="622171"/>
            </a:xfrm>
            <a:prstGeom prst="ellipse">
              <a:avLst/>
            </a:prstGeom>
            <a:solidFill>
              <a:schemeClr val="tx2">
                <a:lumMod val="50000"/>
              </a:schemeClr>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46" name="Graphic 145">
              <a:extLst>
                <a:ext uri="{FF2B5EF4-FFF2-40B4-BE49-F238E27FC236}">
                  <a16:creationId xmlns:a16="http://schemas.microsoft.com/office/drawing/2014/main" id="{54873213-6207-1296-0082-AEC1299F6EE0}"/>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31088" y="3159314"/>
              <a:ext cx="336862" cy="324830"/>
            </a:xfrm>
            <a:prstGeom prst="rect">
              <a:avLst/>
            </a:prstGeom>
          </p:spPr>
        </p:pic>
      </p:grpSp>
      <p:pic>
        <p:nvPicPr>
          <p:cNvPr id="149" name="Graphic 148">
            <a:extLst>
              <a:ext uri="{FF2B5EF4-FFF2-40B4-BE49-F238E27FC236}">
                <a16:creationId xmlns:a16="http://schemas.microsoft.com/office/drawing/2014/main" id="{B510F21C-98AA-A593-2749-1886D8440053}"/>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325706" y="2959628"/>
            <a:ext cx="446930" cy="446930"/>
          </a:xfrm>
          <a:prstGeom prst="rect">
            <a:avLst/>
          </a:prstGeom>
        </p:spPr>
      </p:pic>
      <p:sp>
        <p:nvSpPr>
          <p:cNvPr id="150" name="TextBox 1">
            <a:extLst>
              <a:ext uri="{FF2B5EF4-FFF2-40B4-BE49-F238E27FC236}">
                <a16:creationId xmlns:a16="http://schemas.microsoft.com/office/drawing/2014/main" id="{AE4D5AF8-99D0-66BB-22D3-B703F72B74D3}"/>
              </a:ext>
              <a:ext uri="{C183D7F6-B498-43B3-948B-1728B52AA6E4}">
                <adec:decorative xmlns:adec="http://schemas.microsoft.com/office/drawing/2017/decorative" val="1"/>
              </a:ext>
            </a:extLst>
          </p:cNvPr>
          <p:cNvSpPr txBox="1"/>
          <p:nvPr/>
        </p:nvSpPr>
        <p:spPr>
          <a:xfrm>
            <a:off x="10758356" y="2998427"/>
            <a:ext cx="716645" cy="36933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bg1"/>
                </a:solidFill>
              </a:rPr>
              <a:t>Data leakage</a:t>
            </a:r>
          </a:p>
        </p:txBody>
      </p:sp>
      <p:sp>
        <p:nvSpPr>
          <p:cNvPr id="151" name="04R">
            <a:extLst>
              <a:ext uri="{FF2B5EF4-FFF2-40B4-BE49-F238E27FC236}">
                <a16:creationId xmlns:a16="http://schemas.microsoft.com/office/drawing/2014/main" id="{21901350-B5FE-A93A-705D-1D566C504F8F}"/>
              </a:ext>
            </a:extLst>
          </p:cNvPr>
          <p:cNvSpPr>
            <a:spLocks/>
          </p:cNvSpPr>
          <p:nvPr/>
        </p:nvSpPr>
        <p:spPr bwMode="auto">
          <a:xfrm>
            <a:off x="9599760" y="1845338"/>
            <a:ext cx="1875241" cy="826716"/>
          </a:xfrm>
          <a:prstGeom prst="round2SameRect">
            <a:avLst>
              <a:gd name="adj1" fmla="val 7400"/>
              <a:gd name="adj2" fmla="val 0"/>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ts val="0"/>
              </a:spcBef>
              <a:spcAft>
                <a:spcPts val="600"/>
              </a:spcAft>
              <a:buClrTx/>
              <a:buSzTx/>
              <a:buFontTx/>
              <a:buNone/>
              <a:tabLst/>
              <a:defRPr/>
            </a:pPr>
            <a:r>
              <a:rPr lang="en-US" sz="1400">
                <a:solidFill>
                  <a:schemeClr val="bg1"/>
                </a:solidFill>
              </a:rPr>
              <a:t>External vendor</a:t>
            </a:r>
            <a:br>
              <a:rPr lang="en-US" sz="1400">
                <a:solidFill>
                  <a:schemeClr val="bg1"/>
                </a:solidFill>
              </a:rPr>
            </a:br>
            <a:r>
              <a:rPr lang="en-US" sz="1400">
                <a:solidFill>
                  <a:schemeClr val="bg1"/>
                </a:solidFill>
              </a:rPr>
              <a:t>leaks sensitive information to press</a:t>
            </a:r>
          </a:p>
        </p:txBody>
      </p:sp>
      <p:sp>
        <p:nvSpPr>
          <p:cNvPr id="153" name="Freeform: Shape 152">
            <a:extLst>
              <a:ext uri="{FF2B5EF4-FFF2-40B4-BE49-F238E27FC236}">
                <a16:creationId xmlns:a16="http://schemas.microsoft.com/office/drawing/2014/main" id="{7C0ACA8B-4ADC-FC25-FE67-7BFF7ACC38A8}"/>
              </a:ext>
              <a:ext uri="{C183D7F6-B498-43B3-948B-1728B52AA6E4}">
                <adec:decorative xmlns:adec="http://schemas.microsoft.com/office/drawing/2017/decorative" val="1"/>
              </a:ext>
            </a:extLst>
          </p:cNvPr>
          <p:cNvSpPr/>
          <p:nvPr/>
        </p:nvSpPr>
        <p:spPr bwMode="auto">
          <a:xfrm>
            <a:off x="9637371" y="4263670"/>
            <a:ext cx="1807706" cy="1807703"/>
          </a:xfrm>
          <a:custGeom>
            <a:avLst/>
            <a:gdLst>
              <a:gd name="connsiteX0" fmla="*/ 2121079 w 4242158"/>
              <a:gd name="connsiteY0" fmla="*/ 114843 h 4242158"/>
              <a:gd name="connsiteX1" fmla="*/ 114843 w 4242158"/>
              <a:gd name="connsiteY1" fmla="*/ 2121079 h 4242158"/>
              <a:gd name="connsiteX2" fmla="*/ 2121079 w 4242158"/>
              <a:gd name="connsiteY2" fmla="*/ 4127315 h 4242158"/>
              <a:gd name="connsiteX3" fmla="*/ 4127315 w 4242158"/>
              <a:gd name="connsiteY3" fmla="*/ 2121079 h 4242158"/>
              <a:gd name="connsiteX4" fmla="*/ 2121079 w 4242158"/>
              <a:gd name="connsiteY4" fmla="*/ 114843 h 4242158"/>
              <a:gd name="connsiteX5" fmla="*/ 2121079 w 4242158"/>
              <a:gd name="connsiteY5" fmla="*/ 0 h 4242158"/>
              <a:gd name="connsiteX6" fmla="*/ 4242158 w 4242158"/>
              <a:gd name="connsiteY6" fmla="*/ 2121079 h 4242158"/>
              <a:gd name="connsiteX7" fmla="*/ 2121079 w 4242158"/>
              <a:gd name="connsiteY7" fmla="*/ 4242158 h 4242158"/>
              <a:gd name="connsiteX8" fmla="*/ 0 w 4242158"/>
              <a:gd name="connsiteY8" fmla="*/ 2121079 h 4242158"/>
              <a:gd name="connsiteX9" fmla="*/ 2121079 w 4242158"/>
              <a:gd name="connsiteY9" fmla="*/ 0 h 424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42158" h="4242158">
                <a:moveTo>
                  <a:pt x="2121079" y="114843"/>
                </a:moveTo>
                <a:cubicBezTo>
                  <a:pt x="1013065" y="114843"/>
                  <a:pt x="114843" y="1013065"/>
                  <a:pt x="114843" y="2121079"/>
                </a:cubicBezTo>
                <a:cubicBezTo>
                  <a:pt x="114843" y="3229093"/>
                  <a:pt x="1013065" y="4127315"/>
                  <a:pt x="2121079" y="4127315"/>
                </a:cubicBezTo>
                <a:cubicBezTo>
                  <a:pt x="3229093" y="4127315"/>
                  <a:pt x="4127315" y="3229093"/>
                  <a:pt x="4127315" y="2121079"/>
                </a:cubicBezTo>
                <a:cubicBezTo>
                  <a:pt x="4127315" y="1013065"/>
                  <a:pt x="3229093" y="114843"/>
                  <a:pt x="2121079" y="114843"/>
                </a:cubicBezTo>
                <a:close/>
                <a:moveTo>
                  <a:pt x="2121079" y="0"/>
                </a:moveTo>
                <a:cubicBezTo>
                  <a:pt x="3292519" y="0"/>
                  <a:pt x="4242158" y="949639"/>
                  <a:pt x="4242158" y="2121079"/>
                </a:cubicBezTo>
                <a:cubicBezTo>
                  <a:pt x="4242158" y="3292519"/>
                  <a:pt x="3292519" y="4242158"/>
                  <a:pt x="2121079" y="4242158"/>
                </a:cubicBezTo>
                <a:cubicBezTo>
                  <a:pt x="949639" y="4242158"/>
                  <a:pt x="0" y="3292519"/>
                  <a:pt x="0" y="2121079"/>
                </a:cubicBezTo>
                <a:cubicBezTo>
                  <a:pt x="0" y="949639"/>
                  <a:pt x="949639" y="0"/>
                  <a:pt x="2121079" y="0"/>
                </a:cubicBezTo>
                <a:close/>
              </a:path>
            </a:pathLst>
          </a:custGeom>
          <a:solidFill>
            <a:schemeClr val="accent2"/>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14" hangingPunct="0"/>
            <a:endParaRPr lang="en-IN" sz="1400" kern="0" err="1">
              <a:solidFill>
                <a:schemeClr val="bg1"/>
              </a:solidFill>
              <a:ea typeface="+mj-ea"/>
              <a:cs typeface="+mj-cs"/>
            </a:endParaRPr>
          </a:p>
        </p:txBody>
      </p:sp>
      <p:sp>
        <p:nvSpPr>
          <p:cNvPr id="155" name="Oval 154">
            <a:extLst>
              <a:ext uri="{FF2B5EF4-FFF2-40B4-BE49-F238E27FC236}">
                <a16:creationId xmlns:a16="http://schemas.microsoft.com/office/drawing/2014/main" id="{4E7F79DE-A60B-9FD2-47AA-6E142A0EF04C}"/>
              </a:ext>
              <a:ext uri="{C183D7F6-B498-43B3-948B-1728B52AA6E4}">
                <adec:decorative xmlns:adec="http://schemas.microsoft.com/office/drawing/2017/decorative" val="1"/>
              </a:ext>
            </a:extLst>
          </p:cNvPr>
          <p:cNvSpPr/>
          <p:nvPr/>
        </p:nvSpPr>
        <p:spPr bwMode="auto">
          <a:xfrm>
            <a:off x="9771114" y="4403832"/>
            <a:ext cx="1540223" cy="1540221"/>
          </a:xfrm>
          <a:prstGeom prst="ellipse">
            <a:avLst/>
          </a:prstGeom>
          <a:solidFill>
            <a:schemeClr val="tx2">
              <a:lumMod val="50000"/>
            </a:schemeClr>
          </a:solidFill>
          <a:ln w="25400" cap="rnd">
            <a:solidFill>
              <a:schemeClr val="accent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TextBox 1">
            <a:extLst>
              <a:ext uri="{FF2B5EF4-FFF2-40B4-BE49-F238E27FC236}">
                <a16:creationId xmlns:a16="http://schemas.microsoft.com/office/drawing/2014/main" id="{5831F547-8596-32B1-3118-025FE63EC792}"/>
              </a:ext>
              <a:ext uri="{C183D7F6-B498-43B3-948B-1728B52AA6E4}">
                <adec:decorative xmlns:adec="http://schemas.microsoft.com/office/drawing/2017/decorative" val="1"/>
              </a:ext>
            </a:extLst>
          </p:cNvPr>
          <p:cNvSpPr txBox="1"/>
          <p:nvPr/>
        </p:nvSpPr>
        <p:spPr>
          <a:xfrm>
            <a:off x="9995403" y="4890632"/>
            <a:ext cx="1091643" cy="55399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bg1"/>
                </a:solidFill>
                <a:latin typeface="+mj-lt"/>
              </a:rPr>
              <a:t>Data security</a:t>
            </a:r>
          </a:p>
        </p:txBody>
      </p:sp>
      <p:grpSp>
        <p:nvGrpSpPr>
          <p:cNvPr id="152" name="Group 151">
            <a:extLst>
              <a:ext uri="{FF2B5EF4-FFF2-40B4-BE49-F238E27FC236}">
                <a16:creationId xmlns:a16="http://schemas.microsoft.com/office/drawing/2014/main" id="{15D2D528-F5AC-DA11-94B7-7E198E0E08DD}"/>
              </a:ext>
              <a:ext uri="{C183D7F6-B498-43B3-948B-1728B52AA6E4}">
                <adec:decorative xmlns:adec="http://schemas.microsoft.com/office/drawing/2017/decorative" val="1"/>
              </a:ext>
            </a:extLst>
          </p:cNvPr>
          <p:cNvGrpSpPr>
            <a:grpSpLocks/>
          </p:cNvGrpSpPr>
          <p:nvPr/>
        </p:nvGrpSpPr>
        <p:grpSpPr>
          <a:xfrm>
            <a:off x="4821357" y="3600165"/>
            <a:ext cx="317344" cy="317344"/>
            <a:chOff x="560530" y="2252696"/>
            <a:chExt cx="340088" cy="340088"/>
          </a:xfrm>
        </p:grpSpPr>
        <p:sp>
          <p:nvSpPr>
            <p:cNvPr id="156" name="Oval 155">
              <a:extLst>
                <a:ext uri="{FF2B5EF4-FFF2-40B4-BE49-F238E27FC236}">
                  <a16:creationId xmlns:a16="http://schemas.microsoft.com/office/drawing/2014/main" id="{ED20222A-44EA-109C-4B80-2942E73B0153}"/>
                </a:ext>
              </a:extLst>
            </p:cNvPr>
            <p:cNvSpPr/>
            <p:nvPr/>
          </p:nvSpPr>
          <p:spPr bwMode="auto">
            <a:xfrm>
              <a:off x="560530" y="2252696"/>
              <a:ext cx="340088" cy="340088"/>
            </a:xfrm>
            <a:prstGeom prst="ellipse">
              <a:avLst/>
            </a:prstGeom>
            <a:solidFill>
              <a:schemeClr val="tx2"/>
            </a:solidFill>
            <a:ln>
              <a:noFill/>
              <a:headEnd type="none" w="med" len="med"/>
              <a:tailEnd type="none" w="med" len="med"/>
            </a:ln>
            <a:effectLst>
              <a:outerShdw blurRad="50800" dist="381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7" name="Graphic 4">
              <a:extLst>
                <a:ext uri="{FF2B5EF4-FFF2-40B4-BE49-F238E27FC236}">
                  <a16:creationId xmlns:a16="http://schemas.microsoft.com/office/drawing/2014/main" id="{DB556AAC-3CDF-ED3A-621C-77AB47A78076}"/>
                </a:ext>
              </a:extLst>
            </p:cNvPr>
            <p:cNvSpPr/>
            <p:nvPr/>
          </p:nvSpPr>
          <p:spPr>
            <a:xfrm>
              <a:off x="674214" y="2330880"/>
              <a:ext cx="112719" cy="183720"/>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1"/>
            </a:solidFill>
            <a:ln w="12700">
              <a:miter lim="400000"/>
            </a:ln>
            <a:effectLst>
              <a:outerShdw blurRad="254000" dist="50800" dir="2700000" sx="103000" sy="103000" rotWithShape="0">
                <a:srgbClr val="000000">
                  <a:alpha val="20000"/>
                </a:srgbClr>
              </a:outerShdw>
            </a:effectLst>
          </p:spPr>
          <p:txBody>
            <a:bodyPr lIns="45718" tIns="45718" rIns="45718" bIns="45718" anchor="ctr"/>
            <a:lstStyle/>
            <a:p>
              <a:pPr algn="ctr" defTabSz="932114" hangingPunct="0"/>
              <a:endParaRPr lang="en-US" sz="2000" kern="0">
                <a:gradFill flip="none" rotWithShape="1">
                  <a:gsLst>
                    <a:gs pos="0">
                      <a:srgbClr val="FFFFFF"/>
                    </a:gs>
                    <a:gs pos="100000">
                      <a:srgbClr val="FFFFFF"/>
                    </a:gs>
                  </a:gsLst>
                  <a:lin ang="5400000" scaled="0"/>
                </a:gradFill>
                <a:latin typeface="Segoe Sans Display Semibold"/>
                <a:cs typeface="Segoe UI Semilight"/>
              </a:endParaRPr>
            </a:p>
          </p:txBody>
        </p:sp>
      </p:grpSp>
      <p:sp>
        <p:nvSpPr>
          <p:cNvPr id="52" name="Oval 51">
            <a:extLst>
              <a:ext uri="{FF2B5EF4-FFF2-40B4-BE49-F238E27FC236}">
                <a16:creationId xmlns:a16="http://schemas.microsoft.com/office/drawing/2014/main" id="{916FEAC5-57C3-B050-D4D1-549BEE8552EA}"/>
              </a:ext>
              <a:ext uri="{C183D7F6-B498-43B3-948B-1728B52AA6E4}">
                <adec:decorative xmlns:adec="http://schemas.microsoft.com/office/drawing/2017/decorative" val="1"/>
              </a:ext>
            </a:extLst>
          </p:cNvPr>
          <p:cNvSpPr/>
          <p:nvPr/>
        </p:nvSpPr>
        <p:spPr bwMode="auto">
          <a:xfrm>
            <a:off x="2604711" y="3617993"/>
            <a:ext cx="281690" cy="281688"/>
          </a:xfrm>
          <a:prstGeom prst="ellipse">
            <a:avLst/>
          </a:prstGeom>
          <a:solidFill>
            <a:schemeClr val="accent1"/>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Sans Text"/>
              <a:cs typeface="Segoe UI" pitchFamily="34" charset="0"/>
            </a:endParaRPr>
          </a:p>
        </p:txBody>
      </p:sp>
      <p:grpSp>
        <p:nvGrpSpPr>
          <p:cNvPr id="32" name="Group 31">
            <a:extLst>
              <a:ext uri="{FF2B5EF4-FFF2-40B4-BE49-F238E27FC236}">
                <a16:creationId xmlns:a16="http://schemas.microsoft.com/office/drawing/2014/main" id="{BD1A9CA8-5182-C068-DB72-05AFF1459DEC}"/>
              </a:ext>
              <a:ext uri="{C183D7F6-B498-43B3-948B-1728B52AA6E4}">
                <adec:decorative xmlns:adec="http://schemas.microsoft.com/office/drawing/2017/decorative" val="1"/>
              </a:ext>
            </a:extLst>
          </p:cNvPr>
          <p:cNvGrpSpPr/>
          <p:nvPr/>
        </p:nvGrpSpPr>
        <p:grpSpPr>
          <a:xfrm>
            <a:off x="3520249" y="4222738"/>
            <a:ext cx="566418" cy="566416"/>
            <a:chOff x="3412189" y="4355978"/>
            <a:chExt cx="782538" cy="782536"/>
          </a:xfrm>
        </p:grpSpPr>
        <p:sp>
          <p:nvSpPr>
            <p:cNvPr id="25" name="Oval 24">
              <a:extLst>
                <a:ext uri="{FF2B5EF4-FFF2-40B4-BE49-F238E27FC236}">
                  <a16:creationId xmlns:a16="http://schemas.microsoft.com/office/drawing/2014/main" id="{BD94700D-A734-D9D7-7193-79BCE24A4E3A}"/>
                </a:ext>
                <a:ext uri="{C183D7F6-B498-43B3-948B-1728B52AA6E4}">
                  <adec:decorative xmlns:adec="http://schemas.microsoft.com/office/drawing/2017/decorative" val="1"/>
                </a:ext>
              </a:extLst>
            </p:cNvPr>
            <p:cNvSpPr>
              <a:spLocks/>
            </p:cNvSpPr>
            <p:nvPr/>
          </p:nvSpPr>
          <p:spPr bwMode="auto">
            <a:xfrm>
              <a:off x="3412189" y="4355978"/>
              <a:ext cx="782538" cy="782536"/>
            </a:xfrm>
            <a:prstGeom prst="ellipse">
              <a:avLst/>
            </a:prstGeom>
            <a:solidFill>
              <a:schemeClr val="tx2">
                <a:lumMod val="50000"/>
              </a:schemeClr>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134" name="Graphic 1">
              <a:extLst>
                <a:ext uri="{FF2B5EF4-FFF2-40B4-BE49-F238E27FC236}">
                  <a16:creationId xmlns:a16="http://schemas.microsoft.com/office/drawing/2014/main" id="{54CE8F41-887E-3139-2ACB-369AF847522C}"/>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606417" y="4556023"/>
              <a:ext cx="394084" cy="382446"/>
            </a:xfrm>
            <a:prstGeom prst="rect">
              <a:avLst/>
            </a:prstGeom>
          </p:spPr>
        </p:pic>
      </p:grpSp>
      <p:grpSp>
        <p:nvGrpSpPr>
          <p:cNvPr id="31" name="Group 30">
            <a:extLst>
              <a:ext uri="{FF2B5EF4-FFF2-40B4-BE49-F238E27FC236}">
                <a16:creationId xmlns:a16="http://schemas.microsoft.com/office/drawing/2014/main" id="{6316EDB2-02AB-E787-2823-EF807DAB5B64}"/>
              </a:ext>
              <a:ext uri="{C183D7F6-B498-43B3-948B-1728B52AA6E4}">
                <adec:decorative xmlns:adec="http://schemas.microsoft.com/office/drawing/2017/decorative" val="1"/>
              </a:ext>
            </a:extLst>
          </p:cNvPr>
          <p:cNvGrpSpPr/>
          <p:nvPr/>
        </p:nvGrpSpPr>
        <p:grpSpPr>
          <a:xfrm>
            <a:off x="6021915" y="5319829"/>
            <a:ext cx="493922" cy="493964"/>
            <a:chOff x="6039070" y="5447843"/>
            <a:chExt cx="682380" cy="682436"/>
          </a:xfrm>
        </p:grpSpPr>
        <p:sp>
          <p:nvSpPr>
            <p:cNvPr id="27" name="Oval 26">
              <a:extLst>
                <a:ext uri="{FF2B5EF4-FFF2-40B4-BE49-F238E27FC236}">
                  <a16:creationId xmlns:a16="http://schemas.microsoft.com/office/drawing/2014/main" id="{8188733E-D285-4F86-553A-0BA2A0A42D65}"/>
                </a:ext>
                <a:ext uri="{C183D7F6-B498-43B3-948B-1728B52AA6E4}">
                  <adec:decorative xmlns:adec="http://schemas.microsoft.com/office/drawing/2017/decorative" val="1"/>
                </a:ext>
              </a:extLst>
            </p:cNvPr>
            <p:cNvSpPr>
              <a:spLocks/>
            </p:cNvSpPr>
            <p:nvPr/>
          </p:nvSpPr>
          <p:spPr bwMode="auto">
            <a:xfrm>
              <a:off x="6039070" y="5447843"/>
              <a:ext cx="682380" cy="682436"/>
            </a:xfrm>
            <a:prstGeom prst="ellipse">
              <a:avLst/>
            </a:prstGeom>
            <a:solidFill>
              <a:schemeClr val="tx2">
                <a:lumMod val="50000"/>
              </a:schemeClr>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pic>
          <p:nvPicPr>
            <p:cNvPr id="6" name="Graphic 5">
              <a:extLst>
                <a:ext uri="{FF2B5EF4-FFF2-40B4-BE49-F238E27FC236}">
                  <a16:creationId xmlns:a16="http://schemas.microsoft.com/office/drawing/2014/main" id="{7DD42BF0-F47A-2034-4F72-FDC034FD76D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99757" y="5590507"/>
              <a:ext cx="361006" cy="397108"/>
            </a:xfrm>
            <a:prstGeom prst="rect">
              <a:avLst/>
            </a:prstGeom>
          </p:spPr>
        </p:pic>
      </p:grpSp>
      <p:grpSp>
        <p:nvGrpSpPr>
          <p:cNvPr id="172" name="Group 171">
            <a:extLst>
              <a:ext uri="{FF2B5EF4-FFF2-40B4-BE49-F238E27FC236}">
                <a16:creationId xmlns:a16="http://schemas.microsoft.com/office/drawing/2014/main" id="{E092574A-CF89-835E-0BA4-4F70930C07D7}"/>
              </a:ext>
              <a:ext uri="{C183D7F6-B498-43B3-948B-1728B52AA6E4}">
                <adec:decorative xmlns:adec="http://schemas.microsoft.com/office/drawing/2017/decorative" val="1"/>
              </a:ext>
            </a:extLst>
          </p:cNvPr>
          <p:cNvGrpSpPr/>
          <p:nvPr/>
        </p:nvGrpSpPr>
        <p:grpSpPr>
          <a:xfrm>
            <a:off x="10266905" y="4094567"/>
            <a:ext cx="548640" cy="548640"/>
            <a:chOff x="10366660" y="4335867"/>
            <a:chExt cx="656401" cy="618530"/>
          </a:xfrm>
        </p:grpSpPr>
        <p:sp>
          <p:nvSpPr>
            <p:cNvPr id="168" name="Oval 167">
              <a:extLst>
                <a:ext uri="{FF2B5EF4-FFF2-40B4-BE49-F238E27FC236}">
                  <a16:creationId xmlns:a16="http://schemas.microsoft.com/office/drawing/2014/main" id="{85CCB211-6997-A3C8-E781-A274DCD574E5}"/>
                </a:ext>
                <a:ext uri="{C183D7F6-B498-43B3-948B-1728B52AA6E4}">
                  <adec:decorative xmlns:adec="http://schemas.microsoft.com/office/drawing/2017/decorative" val="1"/>
                </a:ext>
              </a:extLst>
            </p:cNvPr>
            <p:cNvSpPr>
              <a:spLocks/>
            </p:cNvSpPr>
            <p:nvPr/>
          </p:nvSpPr>
          <p:spPr bwMode="auto">
            <a:xfrm>
              <a:off x="10366660" y="4335867"/>
              <a:ext cx="656401" cy="618530"/>
            </a:xfrm>
            <a:prstGeom prst="ellipse">
              <a:avLst/>
            </a:prstGeom>
            <a:solidFill>
              <a:schemeClr val="accent2"/>
            </a:solidFill>
            <a:ln w="63500">
              <a:solidFill>
                <a:schemeClr val="tx2"/>
              </a:solidFill>
            </a:ln>
            <a:effectLst>
              <a:outerShdw blurRad="190500" algn="ctr"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grpSp>
          <p:nvGrpSpPr>
            <p:cNvPr id="171" name="Group 170">
              <a:extLst>
                <a:ext uri="{FF2B5EF4-FFF2-40B4-BE49-F238E27FC236}">
                  <a16:creationId xmlns:a16="http://schemas.microsoft.com/office/drawing/2014/main" id="{79BB3D3E-526C-0F99-F3C2-51DDABFA7F2D}"/>
                </a:ext>
              </a:extLst>
            </p:cNvPr>
            <p:cNvGrpSpPr/>
            <p:nvPr/>
          </p:nvGrpSpPr>
          <p:grpSpPr>
            <a:xfrm>
              <a:off x="10506494" y="4456007"/>
              <a:ext cx="376732" cy="378249"/>
              <a:chOff x="10506494" y="4456007"/>
              <a:chExt cx="376732" cy="378249"/>
            </a:xfrm>
          </p:grpSpPr>
          <p:sp>
            <p:nvSpPr>
              <p:cNvPr id="136" name="Freeform 5">
                <a:extLst>
                  <a:ext uri="{FF2B5EF4-FFF2-40B4-BE49-F238E27FC236}">
                    <a16:creationId xmlns:a16="http://schemas.microsoft.com/office/drawing/2014/main" id="{9BB3169F-DEDA-8B92-7E61-A7E000FADDA1}"/>
                  </a:ext>
                </a:extLst>
              </p:cNvPr>
              <p:cNvSpPr>
                <a:spLocks/>
              </p:cNvSpPr>
              <p:nvPr/>
            </p:nvSpPr>
            <p:spPr bwMode="auto">
              <a:xfrm>
                <a:off x="10506494" y="4456007"/>
                <a:ext cx="376732" cy="378249"/>
              </a:xfrm>
              <a:custGeom>
                <a:avLst/>
                <a:gdLst>
                  <a:gd name="T0" fmla="*/ 180 w 373"/>
                  <a:gd name="T1" fmla="*/ 393 h 397"/>
                  <a:gd name="T2" fmla="*/ 180 w 373"/>
                  <a:gd name="T3" fmla="*/ 393 h 397"/>
                  <a:gd name="T4" fmla="*/ 137 w 373"/>
                  <a:gd name="T5" fmla="*/ 365 h 397"/>
                  <a:gd name="T6" fmla="*/ 95 w 373"/>
                  <a:gd name="T7" fmla="*/ 332 h 397"/>
                  <a:gd name="T8" fmla="*/ 58 w 373"/>
                  <a:gd name="T9" fmla="*/ 294 h 397"/>
                  <a:gd name="T10" fmla="*/ 28 w 373"/>
                  <a:gd name="T11" fmla="*/ 250 h 397"/>
                  <a:gd name="T12" fmla="*/ 8 w 373"/>
                  <a:gd name="T13" fmla="*/ 201 h 397"/>
                  <a:gd name="T14" fmla="*/ 0 w 373"/>
                  <a:gd name="T15" fmla="*/ 146 h 397"/>
                  <a:gd name="T16" fmla="*/ 0 w 373"/>
                  <a:gd name="T17" fmla="*/ 53 h 397"/>
                  <a:gd name="T18" fmla="*/ 13 w 373"/>
                  <a:gd name="T19" fmla="*/ 52 h 397"/>
                  <a:gd name="T20" fmla="*/ 69 w 373"/>
                  <a:gd name="T21" fmla="*/ 43 h 397"/>
                  <a:gd name="T22" fmla="*/ 120 w 373"/>
                  <a:gd name="T23" fmla="*/ 19 h 397"/>
                  <a:gd name="T24" fmla="*/ 152 w 373"/>
                  <a:gd name="T25" fmla="*/ 4 h 397"/>
                  <a:gd name="T26" fmla="*/ 187 w 373"/>
                  <a:gd name="T27" fmla="*/ 0 h 397"/>
                  <a:gd name="T28" fmla="*/ 222 w 373"/>
                  <a:gd name="T29" fmla="*/ 4 h 397"/>
                  <a:gd name="T30" fmla="*/ 253 w 373"/>
                  <a:gd name="T31" fmla="*/ 19 h 397"/>
                  <a:gd name="T32" fmla="*/ 304 w 373"/>
                  <a:gd name="T33" fmla="*/ 43 h 397"/>
                  <a:gd name="T34" fmla="*/ 361 w 373"/>
                  <a:gd name="T35" fmla="*/ 52 h 397"/>
                  <a:gd name="T36" fmla="*/ 373 w 373"/>
                  <a:gd name="T37" fmla="*/ 53 h 397"/>
                  <a:gd name="T38" fmla="*/ 373 w 373"/>
                  <a:gd name="T39" fmla="*/ 146 h 397"/>
                  <a:gd name="T40" fmla="*/ 366 w 373"/>
                  <a:gd name="T41" fmla="*/ 201 h 397"/>
                  <a:gd name="T42" fmla="*/ 346 w 373"/>
                  <a:gd name="T43" fmla="*/ 250 h 397"/>
                  <a:gd name="T44" fmla="*/ 316 w 373"/>
                  <a:gd name="T45" fmla="*/ 294 h 397"/>
                  <a:gd name="T46" fmla="*/ 278 w 373"/>
                  <a:gd name="T47" fmla="*/ 332 h 397"/>
                  <a:gd name="T48" fmla="*/ 237 w 373"/>
                  <a:gd name="T49" fmla="*/ 365 h 397"/>
                  <a:gd name="T50" fmla="*/ 194 w 373"/>
                  <a:gd name="T51" fmla="*/ 393 h 397"/>
                  <a:gd name="T52" fmla="*/ 187 w 373"/>
                  <a:gd name="T53" fmla="*/ 397 h 397"/>
                  <a:gd name="T54" fmla="*/ 180 w 373"/>
                  <a:gd name="T55" fmla="*/ 39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3" h="397">
                    <a:moveTo>
                      <a:pt x="180" y="393"/>
                    </a:moveTo>
                    <a:lnTo>
                      <a:pt x="180" y="393"/>
                    </a:lnTo>
                    <a:cubicBezTo>
                      <a:pt x="166" y="385"/>
                      <a:pt x="151" y="375"/>
                      <a:pt x="137" y="365"/>
                    </a:cubicBezTo>
                    <a:cubicBezTo>
                      <a:pt x="122" y="355"/>
                      <a:pt x="108" y="344"/>
                      <a:pt x="95" y="332"/>
                    </a:cubicBezTo>
                    <a:cubicBezTo>
                      <a:pt x="82" y="320"/>
                      <a:pt x="70" y="307"/>
                      <a:pt x="58" y="294"/>
                    </a:cubicBezTo>
                    <a:cubicBezTo>
                      <a:pt x="46" y="280"/>
                      <a:pt x="36" y="265"/>
                      <a:pt x="28" y="250"/>
                    </a:cubicBezTo>
                    <a:cubicBezTo>
                      <a:pt x="19" y="234"/>
                      <a:pt x="13" y="218"/>
                      <a:pt x="8" y="201"/>
                    </a:cubicBezTo>
                    <a:cubicBezTo>
                      <a:pt x="3" y="183"/>
                      <a:pt x="0" y="165"/>
                      <a:pt x="0" y="146"/>
                    </a:cubicBezTo>
                    <a:lnTo>
                      <a:pt x="0" y="53"/>
                    </a:lnTo>
                    <a:lnTo>
                      <a:pt x="13" y="52"/>
                    </a:lnTo>
                    <a:cubicBezTo>
                      <a:pt x="32" y="51"/>
                      <a:pt x="51" y="48"/>
                      <a:pt x="69" y="43"/>
                    </a:cubicBezTo>
                    <a:cubicBezTo>
                      <a:pt x="87" y="38"/>
                      <a:pt x="104" y="30"/>
                      <a:pt x="120" y="19"/>
                    </a:cubicBezTo>
                    <a:cubicBezTo>
                      <a:pt x="131" y="13"/>
                      <a:pt x="141" y="8"/>
                      <a:pt x="152" y="4"/>
                    </a:cubicBezTo>
                    <a:cubicBezTo>
                      <a:pt x="163" y="1"/>
                      <a:pt x="174" y="0"/>
                      <a:pt x="187" y="0"/>
                    </a:cubicBezTo>
                    <a:cubicBezTo>
                      <a:pt x="199" y="0"/>
                      <a:pt x="211" y="1"/>
                      <a:pt x="222" y="4"/>
                    </a:cubicBezTo>
                    <a:cubicBezTo>
                      <a:pt x="232" y="8"/>
                      <a:pt x="243" y="13"/>
                      <a:pt x="253" y="19"/>
                    </a:cubicBezTo>
                    <a:cubicBezTo>
                      <a:pt x="270" y="30"/>
                      <a:pt x="287" y="38"/>
                      <a:pt x="304" y="43"/>
                    </a:cubicBezTo>
                    <a:cubicBezTo>
                      <a:pt x="322" y="48"/>
                      <a:pt x="341" y="51"/>
                      <a:pt x="361" y="52"/>
                    </a:cubicBezTo>
                    <a:lnTo>
                      <a:pt x="373" y="53"/>
                    </a:lnTo>
                    <a:lnTo>
                      <a:pt x="373" y="146"/>
                    </a:lnTo>
                    <a:cubicBezTo>
                      <a:pt x="373" y="165"/>
                      <a:pt x="371" y="183"/>
                      <a:pt x="366" y="201"/>
                    </a:cubicBezTo>
                    <a:cubicBezTo>
                      <a:pt x="361" y="218"/>
                      <a:pt x="354" y="234"/>
                      <a:pt x="346" y="250"/>
                    </a:cubicBezTo>
                    <a:cubicBezTo>
                      <a:pt x="337" y="265"/>
                      <a:pt x="327" y="280"/>
                      <a:pt x="316" y="294"/>
                    </a:cubicBezTo>
                    <a:cubicBezTo>
                      <a:pt x="304" y="307"/>
                      <a:pt x="292" y="320"/>
                      <a:pt x="278" y="332"/>
                    </a:cubicBezTo>
                    <a:cubicBezTo>
                      <a:pt x="265" y="344"/>
                      <a:pt x="251" y="355"/>
                      <a:pt x="237" y="365"/>
                    </a:cubicBezTo>
                    <a:cubicBezTo>
                      <a:pt x="223" y="375"/>
                      <a:pt x="208" y="385"/>
                      <a:pt x="194" y="393"/>
                    </a:cubicBezTo>
                    <a:lnTo>
                      <a:pt x="187" y="397"/>
                    </a:lnTo>
                    <a:lnTo>
                      <a:pt x="180" y="393"/>
                    </a:lnTo>
                    <a:close/>
                  </a:path>
                </a:pathLst>
              </a:custGeom>
              <a:solidFill>
                <a:schemeClr val="accent1"/>
              </a:solidFill>
              <a:ln w="15875">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170" name="Group 169">
                <a:extLst>
                  <a:ext uri="{FF2B5EF4-FFF2-40B4-BE49-F238E27FC236}">
                    <a16:creationId xmlns:a16="http://schemas.microsoft.com/office/drawing/2014/main" id="{6966CB81-09F9-76B7-E732-1A8A77825778}"/>
                  </a:ext>
                </a:extLst>
              </p:cNvPr>
              <p:cNvGrpSpPr/>
              <p:nvPr/>
            </p:nvGrpSpPr>
            <p:grpSpPr>
              <a:xfrm>
                <a:off x="10680877" y="4531192"/>
                <a:ext cx="27968" cy="227879"/>
                <a:chOff x="3840966" y="5737061"/>
                <a:chExt cx="27968" cy="227879"/>
              </a:xfrm>
            </p:grpSpPr>
            <p:sp>
              <p:nvSpPr>
                <p:cNvPr id="137" name="Freeform 6">
                  <a:extLst>
                    <a:ext uri="{FF2B5EF4-FFF2-40B4-BE49-F238E27FC236}">
                      <a16:creationId xmlns:a16="http://schemas.microsoft.com/office/drawing/2014/main" id="{AD11CC33-C6DB-6295-39A7-714A71FE39EB}"/>
                    </a:ext>
                  </a:extLst>
                </p:cNvPr>
                <p:cNvSpPr>
                  <a:spLocks/>
                </p:cNvSpPr>
                <p:nvPr/>
              </p:nvSpPr>
              <p:spPr bwMode="auto">
                <a:xfrm>
                  <a:off x="3840966" y="5940137"/>
                  <a:ext cx="27968" cy="24803"/>
                </a:xfrm>
                <a:custGeom>
                  <a:avLst/>
                  <a:gdLst>
                    <a:gd name="T0" fmla="*/ 0 w 27"/>
                    <a:gd name="T1" fmla="*/ 26 h 26"/>
                    <a:gd name="T2" fmla="*/ 0 w 27"/>
                    <a:gd name="T3" fmla="*/ 26 h 26"/>
                    <a:gd name="T4" fmla="*/ 0 w 27"/>
                    <a:gd name="T5" fmla="*/ 0 h 26"/>
                    <a:gd name="T6" fmla="*/ 27 w 27"/>
                    <a:gd name="T7" fmla="*/ 0 h 26"/>
                  </a:gdLst>
                  <a:ahLst/>
                  <a:cxnLst>
                    <a:cxn ang="0">
                      <a:pos x="T0" y="T1"/>
                    </a:cxn>
                    <a:cxn ang="0">
                      <a:pos x="T2" y="T3"/>
                    </a:cxn>
                    <a:cxn ang="0">
                      <a:pos x="T4" y="T5"/>
                    </a:cxn>
                    <a:cxn ang="0">
                      <a:pos x="T6" y="T7"/>
                    </a:cxn>
                  </a:cxnLst>
                  <a:rect l="0" t="0" r="r" b="b"/>
                  <a:pathLst>
                    <a:path w="27" h="26">
                      <a:moveTo>
                        <a:pt x="0" y="26"/>
                      </a:moveTo>
                      <a:lnTo>
                        <a:pt x="0" y="26"/>
                      </a:lnTo>
                      <a:lnTo>
                        <a:pt x="0" y="0"/>
                      </a:lnTo>
                      <a:lnTo>
                        <a:pt x="27" y="0"/>
                      </a:lnTo>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7">
                  <a:extLst>
                    <a:ext uri="{FF2B5EF4-FFF2-40B4-BE49-F238E27FC236}">
                      <a16:creationId xmlns:a16="http://schemas.microsoft.com/office/drawing/2014/main" id="{DB89DDAF-5142-0E4B-015C-7CC1D5361827}"/>
                    </a:ext>
                  </a:extLst>
                </p:cNvPr>
                <p:cNvSpPr>
                  <a:spLocks/>
                </p:cNvSpPr>
                <p:nvPr/>
              </p:nvSpPr>
              <p:spPr bwMode="auto">
                <a:xfrm>
                  <a:off x="3840966" y="5737061"/>
                  <a:ext cx="27968" cy="176723"/>
                </a:xfrm>
                <a:custGeom>
                  <a:avLst/>
                  <a:gdLst>
                    <a:gd name="T0" fmla="*/ 27 w 27"/>
                    <a:gd name="T1" fmla="*/ 187 h 187"/>
                    <a:gd name="T2" fmla="*/ 27 w 27"/>
                    <a:gd name="T3" fmla="*/ 187 h 187"/>
                    <a:gd name="T4" fmla="*/ 0 w 27"/>
                    <a:gd name="T5" fmla="*/ 187 h 187"/>
                    <a:gd name="T6" fmla="*/ 0 w 27"/>
                    <a:gd name="T7" fmla="*/ 0 h 187"/>
                    <a:gd name="T8" fmla="*/ 27 w 27"/>
                    <a:gd name="T9" fmla="*/ 0 h 187"/>
                    <a:gd name="T10" fmla="*/ 27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27" y="187"/>
                      </a:moveTo>
                      <a:lnTo>
                        <a:pt x="27" y="187"/>
                      </a:lnTo>
                      <a:lnTo>
                        <a:pt x="0" y="187"/>
                      </a:lnTo>
                      <a:lnTo>
                        <a:pt x="0" y="0"/>
                      </a:lnTo>
                      <a:lnTo>
                        <a:pt x="27" y="0"/>
                      </a:lnTo>
                      <a:lnTo>
                        <a:pt x="27" y="187"/>
                      </a:lnTo>
                      <a:close/>
                    </a:path>
                  </a:pathLst>
                </a:custGeom>
                <a:solidFill>
                  <a:schemeClr val="bg1"/>
                </a:solidFill>
                <a:ln w="15875">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9" name="Freeform 8">
                  <a:extLst>
                    <a:ext uri="{FF2B5EF4-FFF2-40B4-BE49-F238E27FC236}">
                      <a16:creationId xmlns:a16="http://schemas.microsoft.com/office/drawing/2014/main" id="{66C4F6CE-FE04-792F-0F3C-CAC0DA344628}"/>
                    </a:ext>
                  </a:extLst>
                </p:cNvPr>
                <p:cNvSpPr>
                  <a:spLocks/>
                </p:cNvSpPr>
                <p:nvPr/>
              </p:nvSpPr>
              <p:spPr bwMode="auto">
                <a:xfrm>
                  <a:off x="3840966" y="5940137"/>
                  <a:ext cx="27968" cy="24803"/>
                </a:xfrm>
                <a:prstGeom prst="rect">
                  <a:avLst/>
                </a:prstGeom>
                <a:solidFill>
                  <a:schemeClr val="bg1"/>
                </a:solidFill>
                <a:ln w="15875">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grpSp>
    </p:spTree>
    <p:custDataLst>
      <p:tags r:id="rId1"/>
    </p:custDataLst>
    <p:extLst>
      <p:ext uri="{BB962C8B-B14F-4D97-AF65-F5344CB8AC3E}">
        <p14:creationId xmlns:p14="http://schemas.microsoft.com/office/powerpoint/2010/main" val="146072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3618-07BC-E955-4512-E67FE4BCF2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1D941-5C95-A610-C41F-7B81350D3152}"/>
              </a:ext>
            </a:extLst>
          </p:cNvPr>
          <p:cNvSpPr>
            <a:spLocks noGrp="1"/>
          </p:cNvSpPr>
          <p:nvPr>
            <p:ph type="title"/>
          </p:nvPr>
        </p:nvSpPr>
        <p:spPr>
          <a:xfrm>
            <a:off x="588963" y="1323338"/>
            <a:ext cx="11017250" cy="553998"/>
          </a:xfrm>
        </p:spPr>
        <p:txBody>
          <a:bodyPr/>
          <a:lstStyle/>
          <a:p>
            <a:r>
              <a:rPr lang="en-US"/>
              <a:t>Data Loss Prevention policies</a:t>
            </a:r>
          </a:p>
        </p:txBody>
      </p:sp>
      <p:sp>
        <p:nvSpPr>
          <p:cNvPr id="14" name="Rounded Rectangle 13">
            <a:extLst>
              <a:ext uri="{FF2B5EF4-FFF2-40B4-BE49-F238E27FC236}">
                <a16:creationId xmlns:a16="http://schemas.microsoft.com/office/drawing/2014/main" id="{E341E79B-0A3E-474D-569B-0CF35808ECB7}"/>
              </a:ext>
              <a:ext uri="{C183D7F6-B498-43B3-948B-1728B52AA6E4}">
                <adec:decorative xmlns:adec="http://schemas.microsoft.com/office/drawing/2017/decorative" val="1"/>
              </a:ext>
            </a:extLst>
          </p:cNvPr>
          <p:cNvSpPr/>
          <p:nvPr/>
        </p:nvSpPr>
        <p:spPr bwMode="auto">
          <a:xfrm>
            <a:off x="584201" y="2227332"/>
            <a:ext cx="3433992" cy="3281928"/>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77B4EA43-B879-1558-823C-E584E1F2AE45}"/>
              </a:ext>
            </a:extLst>
          </p:cNvPr>
          <p:cNvSpPr txBox="1"/>
          <p:nvPr/>
        </p:nvSpPr>
        <p:spPr>
          <a:xfrm>
            <a:off x="880110" y="2621801"/>
            <a:ext cx="2828861" cy="249299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b="0" i="0" u="none" strike="noStrike" kern="1200" cap="none" spc="0" normalizeH="0" baseline="0" noProof="0">
                <a:ln>
                  <a:noFill/>
                </a:ln>
                <a:solidFill>
                  <a:srgbClr val="000000"/>
                </a:solidFill>
                <a:effectLst/>
                <a:uLnTx/>
                <a:uFillTx/>
                <a:latin typeface="+mn-lt"/>
              </a:rPr>
              <a:t>Define </a:t>
            </a:r>
            <a:r>
              <a:rPr lang="en-US" b="1">
                <a:ln w="3175">
                  <a:noFill/>
                </a:ln>
                <a:solidFill>
                  <a:schemeClr val="accent1"/>
                </a:solidFill>
                <a:latin typeface="Segoe UI Semibold" panose="020B0502040204020203" pitchFamily="34" charset="0"/>
                <a:cs typeface="Segoe UI Semibold" panose="020B0502040204020203" pitchFamily="34" charset="0"/>
              </a:rPr>
              <a:t>Purview Data Loss Prevention (DLP) Policies </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lang="en-US" b="1">
                <a:ln w="3175">
                  <a:noFill/>
                </a:ln>
                <a:solidFill>
                  <a:schemeClr val="accent1"/>
                </a:solidFill>
                <a:latin typeface="Segoe UI Semibold" panose="020B0502040204020203" pitchFamily="34" charset="0"/>
                <a:cs typeface="Segoe UI Semibold" panose="020B0502040204020203" pitchFamily="34" charset="0"/>
              </a:rPr>
              <a:t>Automatically detect sensitive data </a:t>
            </a:r>
            <a:r>
              <a:rPr kumimoji="0" lang="en-US" b="0" i="0" u="none" strike="noStrike" kern="1200" cap="none" spc="0" normalizeH="0" baseline="0" noProof="0">
                <a:ln>
                  <a:noFill/>
                </a:ln>
                <a:solidFill>
                  <a:srgbClr val="000000"/>
                </a:solidFill>
                <a:effectLst/>
                <a:uLnTx/>
                <a:uFillTx/>
                <a:latin typeface="+mn-lt"/>
              </a:rPr>
              <a:t>proactively as it is loaded</a:t>
            </a:r>
          </a:p>
          <a:p>
            <a:pPr marL="0" marR="0" lvl="0" indent="0" algn="l" defTabSz="914400" rtl="0" eaLnBrk="1" fontAlgn="auto" latinLnBrk="0" hangingPunct="1">
              <a:lnSpc>
                <a:spcPct val="100000"/>
              </a:lnSpc>
              <a:spcBef>
                <a:spcPts val="0"/>
              </a:spcBef>
              <a:spcAft>
                <a:spcPts val="3000"/>
              </a:spcAft>
              <a:buClrTx/>
              <a:buSzTx/>
              <a:buFont typeface="Arial" panose="020B0604020202020204" pitchFamily="34" charset="0"/>
              <a:buNone/>
              <a:tabLst/>
              <a:defRPr/>
            </a:pPr>
            <a:r>
              <a:rPr kumimoji="0" lang="en-US" b="0" i="0" u="none" strike="noStrike" kern="1200" cap="none" spc="0" normalizeH="0" baseline="0" noProof="0">
                <a:ln>
                  <a:noFill/>
                </a:ln>
                <a:solidFill>
                  <a:srgbClr val="000000"/>
                </a:solidFill>
                <a:effectLst/>
                <a:uLnTx/>
                <a:uFillTx/>
                <a:latin typeface="+mn-lt"/>
              </a:rPr>
              <a:t>Trigger </a:t>
            </a:r>
            <a:r>
              <a:rPr lang="en-US" b="1">
                <a:ln w="3175">
                  <a:noFill/>
                </a:ln>
                <a:solidFill>
                  <a:schemeClr val="accent1"/>
                </a:solidFill>
                <a:latin typeface="Segoe UI Semibold" panose="020B0502040204020203" pitchFamily="34" charset="0"/>
                <a:cs typeface="Segoe UI Semibold" panose="020B0502040204020203" pitchFamily="34" charset="0"/>
              </a:rPr>
              <a:t>immediate risk remediation </a:t>
            </a:r>
            <a:r>
              <a:rPr kumimoji="0" lang="en-US" b="0" i="0" u="none" strike="noStrike" kern="1200" cap="none" spc="0" normalizeH="0" baseline="0" noProof="0">
                <a:ln>
                  <a:noFill/>
                </a:ln>
                <a:solidFill>
                  <a:srgbClr val="000000"/>
                </a:solidFill>
                <a:effectLst/>
                <a:uLnTx/>
                <a:uFillTx/>
                <a:latin typeface="+mn-lt"/>
              </a:rPr>
              <a:t>such as</a:t>
            </a:r>
            <a:r>
              <a:rPr kumimoji="0" lang="en-US" b="0" i="0" u="none" strike="noStrike" kern="1200" cap="none" spc="0" normalizeH="0" noProof="0">
                <a:ln>
                  <a:noFill/>
                </a:ln>
                <a:solidFill>
                  <a:srgbClr val="000000"/>
                </a:solidFill>
                <a:effectLst/>
                <a:uLnTx/>
                <a:uFillTx/>
                <a:latin typeface="+mn-lt"/>
              </a:rPr>
              <a:t> </a:t>
            </a:r>
            <a:r>
              <a:rPr kumimoji="0" lang="en-US" b="0" i="0" u="none" strike="noStrike" kern="1200" cap="none" spc="0" normalizeH="0" baseline="0" noProof="0">
                <a:ln>
                  <a:noFill/>
                </a:ln>
                <a:solidFill>
                  <a:srgbClr val="000000"/>
                </a:solidFill>
                <a:effectLst/>
                <a:uLnTx/>
                <a:uFillTx/>
                <a:latin typeface="+mn-lt"/>
              </a:rPr>
              <a:t>alerts  or restrict access. </a:t>
            </a:r>
          </a:p>
        </p:txBody>
      </p:sp>
      <p:cxnSp>
        <p:nvCxnSpPr>
          <p:cNvPr id="18" name="Straight Connector 17">
            <a:extLst>
              <a:ext uri="{FF2B5EF4-FFF2-40B4-BE49-F238E27FC236}">
                <a16:creationId xmlns:a16="http://schemas.microsoft.com/office/drawing/2014/main" id="{F8E5C403-370C-8CE2-77AE-428B0D122E51}"/>
              </a:ext>
              <a:ext uri="{C183D7F6-B498-43B3-948B-1728B52AA6E4}">
                <adec:decorative xmlns:adec="http://schemas.microsoft.com/office/drawing/2017/decorative" val="1"/>
              </a:ext>
            </a:extLst>
          </p:cNvPr>
          <p:cNvCxnSpPr>
            <a:cxnSpLocks/>
          </p:cNvCxnSpPr>
          <p:nvPr/>
        </p:nvCxnSpPr>
        <p:spPr>
          <a:xfrm flipH="1">
            <a:off x="880110" y="3291838"/>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3A88833E-37D4-7BC7-060C-D9D75785123B}"/>
              </a:ext>
              <a:ext uri="{C183D7F6-B498-43B3-948B-1728B52AA6E4}">
                <adec:decorative xmlns:adec="http://schemas.microsoft.com/office/drawing/2017/decorative" val="1"/>
              </a:ext>
            </a:extLst>
          </p:cNvPr>
          <p:cNvCxnSpPr>
            <a:cxnSpLocks/>
          </p:cNvCxnSpPr>
          <p:nvPr/>
        </p:nvCxnSpPr>
        <p:spPr>
          <a:xfrm flipH="1">
            <a:off x="880110" y="4185456"/>
            <a:ext cx="2828861"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14734A5E-795A-3E77-9D54-F37A93FDFF18}"/>
              </a:ext>
              <a:ext uri="{C183D7F6-B498-43B3-948B-1728B52AA6E4}">
                <adec:decorative xmlns:adec="http://schemas.microsoft.com/office/drawing/2017/decorative" val="1"/>
              </a:ext>
            </a:extLst>
          </p:cNvPr>
          <p:cNvSpPr/>
          <p:nvPr/>
        </p:nvSpPr>
        <p:spPr bwMode="auto">
          <a:xfrm>
            <a:off x="4232953" y="2227332"/>
            <a:ext cx="7373255" cy="3281928"/>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3" name="Picture 2" descr="A print screen of a lakehouse list view in Microsoft Fabric, showing different lakehouses including &quot;Human Resources,&quot; &quot;Customer Satisfaction,&quot; and &quot;Marketing,&quot; with an information icon highlighted next to &quot;Human Resources.&quot; When selected, a tooltip appears displaying details about the lakehouse, including its purpose and policy issues that require attention.">
            <a:extLst>
              <a:ext uri="{FF2B5EF4-FFF2-40B4-BE49-F238E27FC236}">
                <a16:creationId xmlns:a16="http://schemas.microsoft.com/office/drawing/2014/main" id="{8718BF52-2400-A665-2034-971E61D43A5C}"/>
              </a:ext>
            </a:extLst>
          </p:cNvPr>
          <p:cNvPicPr>
            <a:picLocks noChangeArrowheads="1"/>
          </p:cNvPicPr>
          <p:nvPr/>
        </p:nvPicPr>
        <p:blipFill rotWithShape="1">
          <a:blip r:embed="rId3">
            <a:extLst>
              <a:ext uri="{28A0092B-C50C-407E-A947-70E740481C1C}">
                <a14:useLocalDpi xmlns:a14="http://schemas.microsoft.com/office/drawing/2010/main" val="0"/>
              </a:ext>
            </a:extLst>
          </a:blip>
          <a:srcRect l="540" t="1488" r="540" b="1488"/>
          <a:stretch/>
        </p:blipFill>
        <p:spPr bwMode="auto">
          <a:xfrm>
            <a:off x="4415137" y="2403639"/>
            <a:ext cx="7008886" cy="2929315"/>
          </a:xfrm>
          <a:prstGeom prst="roundRect">
            <a:avLst>
              <a:gd name="adj" fmla="val 3823"/>
            </a:avLst>
          </a:prstGeom>
          <a:solidFill>
            <a:srgbClr val="F0F0F0"/>
          </a:solidFill>
        </p:spPr>
      </p:pic>
    </p:spTree>
    <p:extLst>
      <p:ext uri="{BB962C8B-B14F-4D97-AF65-F5344CB8AC3E}">
        <p14:creationId xmlns:p14="http://schemas.microsoft.com/office/powerpoint/2010/main" val="293955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200"/>
                                  </p:stCondLst>
                                  <p:childTnLst>
                                    <p:animMotion origin="layout" path="M -8.33333E-7 -2.96296E-6 L -8.33333E-7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nodeType="withEffect">
                                  <p:stCondLst>
                                    <p:cond delay="100"/>
                                  </p:stCondLst>
                                  <p:childTnLst>
                                    <p:animMotion origin="layout" path="M -8.33333E-7 -2.96296E-6 L -8.33333E-7 0.03542 " pathEditMode="relative" rAng="0" ptsTypes="AA">
                                      <p:cBhvr>
                                        <p:cTn id="29" dur="700" spd="-100000" fill="hold"/>
                                        <p:tgtEl>
                                          <p:spTgt spid="18"/>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100"/>
                                  </p:stCondLst>
                                  <p:childTnLst>
                                    <p:animMotion origin="layout" path="M -8.33333E-7 -2.96296E-6 L -8.33333E-7 0.03542 " pathEditMode="relative" rAng="0" ptsTypes="AA">
                                      <p:cBhvr>
                                        <p:cTn id="34" dur="700" spd="-100000" fill="hold"/>
                                        <p:tgtEl>
                                          <p:spTgt spid="17"/>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42" presetClass="path" presetSubtype="0" decel="100000" fill="hold" grpId="1" nodeType="withEffect">
                                  <p:stCondLst>
                                    <p:cond delay="100"/>
                                  </p:stCondLst>
                                  <p:childTnLst>
                                    <p:animMotion origin="layout" path="M -8.33333E-7 -2.96296E-6 L -8.33333E-7 0.03542 " pathEditMode="relative" rAng="0" ptsTypes="AA">
                                      <p:cBhvr>
                                        <p:cTn id="39"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C288B-F68F-1EBB-B8BD-8E7369FCB1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C57E28-78A2-9B6C-9600-E9B09B9402F2}"/>
              </a:ext>
              <a:ext uri="{C183D7F6-B498-43B3-948B-1728B52AA6E4}">
                <adec:decorative xmlns:adec="http://schemas.microsoft.com/office/drawing/2017/decorative" val="0"/>
              </a:ext>
            </a:extLst>
          </p:cNvPr>
          <p:cNvSpPr>
            <a:spLocks noGrp="1"/>
          </p:cNvSpPr>
          <p:nvPr>
            <p:ph type="title" idx="4294967295"/>
          </p:nvPr>
        </p:nvSpPr>
        <p:spPr>
          <a:xfrm>
            <a:off x="588263" y="-803189"/>
            <a:ext cx="11018520" cy="553998"/>
          </a:xfrm>
        </p:spPr>
        <p:txBody>
          <a:bodyPr/>
          <a:lstStyle/>
          <a:p>
            <a:r>
              <a:rPr lang="en-US">
                <a:solidFill>
                  <a:srgbClr val="5A524B"/>
                </a:solidFill>
              </a:rPr>
              <a:t>Data Loss Prevention policies for Lakehouse demo</a:t>
            </a:r>
          </a:p>
        </p:txBody>
      </p:sp>
      <p:pic>
        <p:nvPicPr>
          <p:cNvPr id="3" name="DLP for Lakehouse + Setup + Narration" descr="Demo for Data loss prevention policies in Fabric lakehouses">
            <a:hlinkClick r:id="" action="ppaction://media"/>
            <a:extLst>
              <a:ext uri="{FF2B5EF4-FFF2-40B4-BE49-F238E27FC236}">
                <a16:creationId xmlns:a16="http://schemas.microsoft.com/office/drawing/2014/main" id="{8DF1798D-0D9A-F126-924A-10DC23B768C8}"/>
              </a:ext>
            </a:extLst>
          </p:cNvPr>
          <p:cNvPicPr>
            <a:picLocks noChangeAspect="1"/>
          </p:cNvPicPr>
          <p:nvPr>
            <a:videoFile r:link="rId1"/>
            <p:extLst>
              <p:ext uri="{DAA4B4D4-6D71-4841-9C94-3DE7FCFB9230}">
                <p14:media xmlns:p14="http://schemas.microsoft.com/office/powerpoint/2010/main" r:embed="rId2">
                  <p14:trim end="10436"/>
                </p14:media>
              </p:ext>
            </p:extLst>
          </p:nvPr>
        </p:nvPicPr>
        <p:blipFill>
          <a:blip r:embed="rId5"/>
          <a:stretch>
            <a:fillRect/>
          </a:stretch>
        </p:blipFill>
        <p:spPr>
          <a:xfrm>
            <a:off x="0" y="8819"/>
            <a:ext cx="12192000" cy="6858000"/>
          </a:xfrm>
          <a:prstGeom prst="rect">
            <a:avLst/>
          </a:prstGeom>
        </p:spPr>
      </p:pic>
    </p:spTree>
    <p:extLst>
      <p:ext uri="{BB962C8B-B14F-4D97-AF65-F5344CB8AC3E}">
        <p14:creationId xmlns:p14="http://schemas.microsoft.com/office/powerpoint/2010/main" val="2769256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8E200-96CA-BC7D-2B86-AC0DF7AC8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AAF354-B15F-C71D-AB14-F39A88E4D898}"/>
              </a:ext>
            </a:extLst>
          </p:cNvPr>
          <p:cNvSpPr>
            <a:spLocks noGrp="1"/>
          </p:cNvSpPr>
          <p:nvPr>
            <p:ph type="title"/>
          </p:nvPr>
        </p:nvSpPr>
        <p:spPr>
          <a:xfrm>
            <a:off x="588963" y="1061317"/>
            <a:ext cx="11017250" cy="553998"/>
          </a:xfrm>
        </p:spPr>
        <p:txBody>
          <a:bodyPr/>
          <a:lstStyle/>
          <a:p>
            <a:r>
              <a:rPr lang="en-US"/>
              <a:t>Insider Risk Management</a:t>
            </a:r>
          </a:p>
        </p:txBody>
      </p:sp>
      <p:sp>
        <p:nvSpPr>
          <p:cNvPr id="14" name="Rounded Rectangle 13">
            <a:extLst>
              <a:ext uri="{FF2B5EF4-FFF2-40B4-BE49-F238E27FC236}">
                <a16:creationId xmlns:a16="http://schemas.microsoft.com/office/drawing/2014/main" id="{316BC58B-8CE0-348F-39BA-EE774DFE4AD0}"/>
              </a:ext>
              <a:ext uri="{C183D7F6-B498-43B3-948B-1728B52AA6E4}">
                <adec:decorative xmlns:adec="http://schemas.microsoft.com/office/drawing/2017/decorative" val="1"/>
              </a:ext>
            </a:extLst>
          </p:cNvPr>
          <p:cNvSpPr/>
          <p:nvPr/>
        </p:nvSpPr>
        <p:spPr bwMode="auto">
          <a:xfrm>
            <a:off x="584201" y="1882730"/>
            <a:ext cx="3433992" cy="3971132"/>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1" name="TextBox 10">
            <a:extLst>
              <a:ext uri="{FF2B5EF4-FFF2-40B4-BE49-F238E27FC236}">
                <a16:creationId xmlns:a16="http://schemas.microsoft.com/office/drawing/2014/main" id="{98208472-C59D-0A37-FBCE-8BDCDA4349E8}"/>
              </a:ext>
            </a:extLst>
          </p:cNvPr>
          <p:cNvSpPr txBox="1"/>
          <p:nvPr/>
        </p:nvSpPr>
        <p:spPr>
          <a:xfrm>
            <a:off x="797286" y="1964819"/>
            <a:ext cx="3054006" cy="4072910"/>
          </a:xfrm>
          <a:prstGeom prst="rect">
            <a:avLst/>
          </a:prstGeom>
          <a:noFill/>
        </p:spPr>
        <p:txBody>
          <a:bodyPr wrap="square" lIns="0" tIns="0" rIns="0" bIns="0"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lvl="0" indent="0" defTabSz="914400">
              <a:spcAft>
                <a:spcPts val="4000"/>
              </a:spcAft>
              <a:buNone/>
              <a:defRPr/>
            </a:pPr>
            <a:r>
              <a:rPr kumimoji="0" lang="en-US" sz="1800" b="0" i="0" u="none" strike="noStrike" kern="1200" cap="none" spc="0" normalizeH="0" baseline="0" noProof="0">
                <a:ln>
                  <a:noFill/>
                </a:ln>
                <a:solidFill>
                  <a:srgbClr val="000000"/>
                </a:solidFill>
                <a:effectLst/>
                <a:uLnTx/>
                <a:uFillTx/>
                <a:latin typeface="+mn-lt"/>
              </a:rPr>
              <a:t>Detect, </a:t>
            </a:r>
            <a:r>
              <a:rPr lang="en-US" sz="1800" b="1">
                <a:ln w="3175">
                  <a:noFill/>
                </a:ln>
                <a:solidFill>
                  <a:schemeClr val="accent1"/>
                </a:solidFill>
                <a:latin typeface="Segoe UI Semibold" panose="020B0502040204020203" pitchFamily="34" charset="0"/>
                <a:cs typeface="Segoe UI Semibold" panose="020B0502040204020203" pitchFamily="34" charset="0"/>
              </a:rPr>
              <a:t>investigate malicious and inadvertent activities </a:t>
            </a:r>
            <a:br>
              <a:rPr lang="en-US" sz="1800" b="1">
                <a:ln w="3175">
                  <a:noFill/>
                </a:ln>
                <a:solidFill>
                  <a:schemeClr val="accent1"/>
                </a:solidFill>
                <a:latin typeface="Segoe UI Semibold" panose="020B0502040204020203" pitchFamily="34" charset="0"/>
                <a:cs typeface="Segoe UI Semibold" panose="020B0502040204020203" pitchFamily="34" charset="0"/>
              </a:rPr>
            </a:br>
            <a:r>
              <a:rPr kumimoji="0" lang="en-US" sz="1800" b="0" i="0" u="none" strike="noStrike" kern="1200" cap="none" spc="0" normalizeH="0" baseline="0" noProof="0">
                <a:ln>
                  <a:noFill/>
                </a:ln>
                <a:solidFill>
                  <a:srgbClr val="000000"/>
                </a:solidFill>
                <a:effectLst/>
                <a:uLnTx/>
                <a:uFillTx/>
                <a:latin typeface="+mn-lt"/>
              </a:rPr>
              <a:t>in your organization</a:t>
            </a:r>
            <a:r>
              <a:rPr lang="en-US" sz="1800">
                <a:solidFill>
                  <a:srgbClr val="000000"/>
                </a:solidFill>
                <a:latin typeface="+mn-lt"/>
              </a:rPr>
              <a:t> based on </a:t>
            </a:r>
            <a:r>
              <a:rPr lang="en-US" sz="1800" b="1">
                <a:ln w="3175">
                  <a:noFill/>
                </a:ln>
                <a:solidFill>
                  <a:schemeClr val="accent1"/>
                </a:solidFill>
                <a:latin typeface="Segoe UI Semibold" panose="020B0502040204020203" pitchFamily="34" charset="0"/>
                <a:cs typeface="Segoe UI Semibold" panose="020B0502040204020203" pitchFamily="34" charset="0"/>
              </a:rPr>
              <a:t>your organization’s </a:t>
            </a:r>
            <a:br>
              <a:rPr lang="en-US" sz="1800" b="1">
                <a:ln w="3175">
                  <a:noFill/>
                </a:ln>
                <a:solidFill>
                  <a:schemeClr val="accent1"/>
                </a:solidFill>
                <a:latin typeface="Segoe UI Semibold" panose="020B0502040204020203" pitchFamily="34" charset="0"/>
                <a:cs typeface="Segoe UI Semibold" panose="020B0502040204020203" pitchFamily="34" charset="0"/>
              </a:rPr>
            </a:br>
            <a:r>
              <a:rPr lang="en-US" sz="1800" b="1">
                <a:ln w="3175">
                  <a:noFill/>
                </a:ln>
                <a:solidFill>
                  <a:schemeClr val="accent1"/>
                </a:solidFill>
                <a:latin typeface="Segoe UI Semibold" panose="020B0502040204020203" pitchFamily="34" charset="0"/>
                <a:cs typeface="Segoe UI Semibold" panose="020B0502040204020203" pitchFamily="34" charset="0"/>
              </a:rPr>
              <a:t>compliance standards.</a:t>
            </a:r>
            <a:endParaRPr kumimoji="0" lang="en-US" sz="1800" b="0" i="0" u="none" strike="noStrike" kern="1200" cap="none" spc="0" normalizeH="0" baseline="0" noProof="0">
              <a:ln>
                <a:noFill/>
              </a:ln>
              <a:solidFill>
                <a:srgbClr val="000000"/>
              </a:solidFill>
              <a:effectLst/>
              <a:uLnTx/>
              <a:uFillTx/>
              <a:latin typeface="+mn-lt"/>
            </a:endParaRPr>
          </a:p>
          <a:p>
            <a:pPr marL="0"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000000"/>
                </a:solidFill>
                <a:effectLst/>
                <a:uLnTx/>
                <a:uFillTx/>
                <a:latin typeface="+mn-lt"/>
              </a:rPr>
              <a:t>Also covers </a:t>
            </a:r>
            <a:r>
              <a:rPr lang="en-US" sz="1800" b="1">
                <a:ln w="3175">
                  <a:noFill/>
                </a:ln>
                <a:solidFill>
                  <a:schemeClr val="accent1"/>
                </a:solidFill>
                <a:latin typeface="Segoe UI Semibold" panose="020B0502040204020203" pitchFamily="34" charset="0"/>
                <a:cs typeface="Segoe UI Semibold" panose="020B0502040204020203" pitchFamily="34" charset="0"/>
              </a:rPr>
              <a:t>CoPilot </a:t>
            </a:r>
            <a:r>
              <a:rPr lang="en-US" sz="1800">
                <a:solidFill>
                  <a:srgbClr val="000000"/>
                </a:solidFill>
                <a:latin typeface="+mn-lt"/>
              </a:rPr>
              <a:t>prompts for </a:t>
            </a:r>
            <a:r>
              <a:rPr lang="en-US" sz="1800" b="1">
                <a:ln w="3175">
                  <a:noFill/>
                </a:ln>
                <a:solidFill>
                  <a:schemeClr val="accent1"/>
                </a:solidFill>
                <a:latin typeface="Segoe UI Semibold" panose="020B0502040204020203" pitchFamily="34" charset="0"/>
                <a:cs typeface="Segoe UI Semibold" panose="020B0502040204020203" pitchFamily="34" charset="0"/>
              </a:rPr>
              <a:t>Power BI</a:t>
            </a:r>
          </a:p>
          <a:p>
            <a:pPr marL="0" marR="0" lvl="0" indent="0" algn="l" defTabSz="914400" rtl="0" eaLnBrk="1" fontAlgn="auto" latinLnBrk="0" hangingPunct="1">
              <a:lnSpc>
                <a:spcPct val="100000"/>
              </a:lnSpc>
              <a:spcBef>
                <a:spcPts val="0"/>
              </a:spcBef>
              <a:spcAft>
                <a:spcPts val="4000"/>
              </a:spcAft>
              <a:buClrTx/>
              <a:buSzTx/>
              <a:buFont typeface="Arial" panose="020B0604020202020204" pitchFamily="34" charset="0"/>
              <a:buNone/>
              <a:tabLst/>
              <a:defRPr/>
            </a:pPr>
            <a:r>
              <a:rPr lang="en-US" sz="1800" b="1">
                <a:ln w="3175">
                  <a:noFill/>
                </a:ln>
                <a:solidFill>
                  <a:schemeClr val="accent1"/>
                </a:solidFill>
                <a:latin typeface="Segoe UI Semibold" panose="020B0502040204020203" pitchFamily="34" charset="0"/>
                <a:cs typeface="Segoe UI Semibold" panose="020B0502040204020203" pitchFamily="34" charset="0"/>
              </a:rPr>
              <a:t>Active management </a:t>
            </a:r>
            <a:r>
              <a:rPr kumimoji="0" lang="en-US" sz="1800" b="0" i="0" u="none" strike="noStrike" kern="1200" cap="none" spc="0" normalizeH="0" baseline="0" noProof="0">
                <a:ln>
                  <a:noFill/>
                </a:ln>
                <a:solidFill>
                  <a:srgbClr val="000000"/>
                </a:solidFill>
                <a:effectLst/>
                <a:uLnTx/>
                <a:uFillTx/>
                <a:latin typeface="+mn-lt"/>
              </a:rPr>
              <a:t>of </a:t>
            </a:r>
            <a:r>
              <a:rPr lang="en-US" sz="1800" b="1">
                <a:ln w="3175">
                  <a:noFill/>
                </a:ln>
                <a:solidFill>
                  <a:schemeClr val="accent1"/>
                </a:solidFill>
                <a:latin typeface="Segoe UI Semibold" panose="020B0502040204020203" pitchFamily="34" charset="0"/>
                <a:cs typeface="Segoe UI Semibold" panose="020B0502040204020203" pitchFamily="34" charset="0"/>
              </a:rPr>
              <a:t>risks</a:t>
            </a:r>
            <a:r>
              <a:rPr kumimoji="0" lang="en-US" sz="1800" b="0" i="0" u="none" strike="noStrike" kern="1200" cap="none" spc="0" normalizeH="0" baseline="0" noProof="0">
                <a:ln>
                  <a:noFill/>
                </a:ln>
                <a:solidFill>
                  <a:srgbClr val="000000"/>
                </a:solidFill>
                <a:effectLst/>
                <a:uLnTx/>
                <a:uFillTx/>
                <a:latin typeface="+mn-lt"/>
              </a:rPr>
              <a:t> through </a:t>
            </a:r>
            <a:r>
              <a:rPr lang="en-US" sz="1800" b="1">
                <a:ln w="3175">
                  <a:noFill/>
                </a:ln>
                <a:solidFill>
                  <a:schemeClr val="accent1"/>
                </a:solidFill>
                <a:latin typeface="Segoe UI Semibold" panose="020B0502040204020203" pitchFamily="34" charset="0"/>
                <a:cs typeface="Segoe UI Semibold" panose="020B0502040204020203" pitchFamily="34" charset="0"/>
              </a:rPr>
              <a:t>alerts</a:t>
            </a:r>
            <a:r>
              <a:rPr kumimoji="0" lang="en-US" sz="1800" b="0" i="0" u="none" strike="noStrike" kern="1200" cap="none" spc="0" normalizeH="0" baseline="0" noProof="0">
                <a:ln>
                  <a:noFill/>
                </a:ln>
                <a:solidFill>
                  <a:srgbClr val="000000"/>
                </a:solidFill>
                <a:effectLst/>
                <a:uLnTx/>
                <a:uFillTx/>
                <a:latin typeface="+mn-lt"/>
              </a:rPr>
              <a:t> and </a:t>
            </a:r>
            <a:r>
              <a:rPr lang="en-US" sz="1800" b="1">
                <a:ln w="3175">
                  <a:noFill/>
                </a:ln>
                <a:solidFill>
                  <a:schemeClr val="accent1"/>
                </a:solidFill>
                <a:latin typeface="Segoe UI Semibold" panose="020B0502040204020203" pitchFamily="34" charset="0"/>
                <a:cs typeface="Segoe UI Semibold" panose="020B0502040204020203" pitchFamily="34" charset="0"/>
              </a:rPr>
              <a:t>triage </a:t>
            </a:r>
            <a:r>
              <a:rPr lang="en-US" sz="1800">
                <a:solidFill>
                  <a:srgbClr val="000000"/>
                </a:solidFill>
                <a:latin typeface="+mn-lt"/>
              </a:rPr>
              <a:t>and</a:t>
            </a:r>
            <a:r>
              <a:rPr lang="en-US" sz="1800" b="1">
                <a:ln w="3175">
                  <a:noFill/>
                </a:ln>
                <a:solidFill>
                  <a:schemeClr val="accent1"/>
                </a:solidFill>
                <a:latin typeface="Segoe UI Semibold" panose="020B0502040204020203" pitchFamily="34" charset="0"/>
                <a:cs typeface="Segoe UI Semibold" panose="020B0502040204020203" pitchFamily="34" charset="0"/>
              </a:rPr>
              <a:t> actions</a:t>
            </a:r>
            <a:br>
              <a:rPr lang="en-US" sz="1800" b="1">
                <a:ln w="3175">
                  <a:noFill/>
                </a:ln>
                <a:solidFill>
                  <a:schemeClr val="accent1"/>
                </a:solidFill>
                <a:latin typeface="Segoe UI Semibold" panose="020B0502040204020203" pitchFamily="34" charset="0"/>
                <a:cs typeface="Segoe UI Semibold" panose="020B0502040204020203" pitchFamily="34" charset="0"/>
              </a:rPr>
            </a:br>
            <a:endParaRPr lang="en-US" sz="1800" b="1">
              <a:ln w="3175">
                <a:noFill/>
              </a:ln>
              <a:solidFill>
                <a:schemeClr val="accent1"/>
              </a:solidFill>
              <a:latin typeface="Segoe UI Semibold" panose="020B0502040204020203" pitchFamily="34" charset="0"/>
              <a:cs typeface="Segoe UI Semibold" panose="020B0502040204020203" pitchFamily="34" charset="0"/>
            </a:endParaRPr>
          </a:p>
        </p:txBody>
      </p:sp>
      <p:cxnSp>
        <p:nvCxnSpPr>
          <p:cNvPr id="18" name="Straight Connector 17">
            <a:extLst>
              <a:ext uri="{FF2B5EF4-FFF2-40B4-BE49-F238E27FC236}">
                <a16:creationId xmlns:a16="http://schemas.microsoft.com/office/drawing/2014/main" id="{C33D9621-BD0D-7F63-B308-809A7DD47B71}"/>
              </a:ext>
              <a:ext uri="{C183D7F6-B498-43B3-948B-1728B52AA6E4}">
                <adec:decorative xmlns:adec="http://schemas.microsoft.com/office/drawing/2017/decorative" val="1"/>
              </a:ext>
            </a:extLst>
          </p:cNvPr>
          <p:cNvCxnSpPr>
            <a:cxnSpLocks/>
          </p:cNvCxnSpPr>
          <p:nvPr/>
        </p:nvCxnSpPr>
        <p:spPr>
          <a:xfrm flipH="1">
            <a:off x="797286" y="3602385"/>
            <a:ext cx="2905437"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ounded Rectangle 9">
            <a:extLst>
              <a:ext uri="{FF2B5EF4-FFF2-40B4-BE49-F238E27FC236}">
                <a16:creationId xmlns:a16="http://schemas.microsoft.com/office/drawing/2014/main" id="{D6C4FEE3-1C1B-2108-6D04-29688AA77950}"/>
              </a:ext>
              <a:ext uri="{C183D7F6-B498-43B3-948B-1728B52AA6E4}">
                <adec:decorative xmlns:adec="http://schemas.microsoft.com/office/drawing/2017/decorative" val="1"/>
              </a:ext>
            </a:extLst>
          </p:cNvPr>
          <p:cNvSpPr/>
          <p:nvPr/>
        </p:nvSpPr>
        <p:spPr bwMode="auto">
          <a:xfrm>
            <a:off x="4232953" y="1882730"/>
            <a:ext cx="7373255" cy="3971133"/>
          </a:xfrm>
          <a:prstGeom prst="roundRect">
            <a:avLst>
              <a:gd name="adj" fmla="val 4561"/>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4" name="Picture 3" descr="A print screen of the Insider Risk Management dashboard in Microsoft Purview, displaying an alert for potential data theft by departing employees. On the left panel, various risk factors such as deletion, collection, and viewing of Power BI reports are listed, each assigned a risk score. The right side features a user activity scatter plot, showing different events over a six-month timeline, with a tooltip highlighting a high-risk deletion event of Power BI reports. The interface allows reviewing, confirming, or dismissing the alert for further investigation.">
            <a:extLst>
              <a:ext uri="{FF2B5EF4-FFF2-40B4-BE49-F238E27FC236}">
                <a16:creationId xmlns:a16="http://schemas.microsoft.com/office/drawing/2014/main" id="{43358E8F-CE50-7AA5-3C66-646234C938B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65114" y="2025186"/>
            <a:ext cx="7108932" cy="3686220"/>
          </a:xfrm>
          <a:prstGeom prst="roundRect">
            <a:avLst>
              <a:gd name="adj" fmla="val 2837"/>
            </a:avLst>
          </a:prstGeom>
          <a:solidFill>
            <a:srgbClr val="F0F0F0"/>
          </a:solidFill>
        </p:spPr>
      </p:pic>
      <p:cxnSp>
        <p:nvCxnSpPr>
          <p:cNvPr id="3" name="Straight Connector 2">
            <a:extLst>
              <a:ext uri="{FF2B5EF4-FFF2-40B4-BE49-F238E27FC236}">
                <a16:creationId xmlns:a16="http://schemas.microsoft.com/office/drawing/2014/main" id="{43FC1213-1064-A8A7-4010-3CDA936DBA7B}"/>
              </a:ext>
              <a:ext uri="{C183D7F6-B498-43B3-948B-1728B52AA6E4}">
                <adec:decorative xmlns:adec="http://schemas.microsoft.com/office/drawing/2017/decorative" val="1"/>
              </a:ext>
            </a:extLst>
          </p:cNvPr>
          <p:cNvCxnSpPr>
            <a:cxnSpLocks/>
          </p:cNvCxnSpPr>
          <p:nvPr/>
        </p:nvCxnSpPr>
        <p:spPr>
          <a:xfrm flipH="1">
            <a:off x="765755" y="4637654"/>
            <a:ext cx="3022474"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83037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8.33333E-7 -2.96296E-6 L -8.33333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100"/>
                                  </p:stCondLst>
                                  <p:childTnLst>
                                    <p:animMotion origin="layout" path="M -8.33333E-7 -2.96296E-6 L -8.33333E-7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200"/>
                                  </p:stCondLst>
                                  <p:childTnLst>
                                    <p:animMotion origin="layout" path="M -8.33333E-7 -2.96296E-6 L -8.33333E-7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8.33333E-7 -2.96296E-6 L -8.33333E-7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500"/>
                                        <p:tgtEl>
                                          <p:spTgt spid="2"/>
                                        </p:tgtEl>
                                      </p:cBhvr>
                                    </p:animEffect>
                                  </p:childTnLst>
                                </p:cTn>
                              </p:par>
                              <p:par>
                                <p:cTn id="33" presetID="42" presetClass="path" presetSubtype="0" decel="100000" fill="hold" grpId="1" nodeType="withEffect">
                                  <p:stCondLst>
                                    <p:cond delay="0"/>
                                  </p:stCondLst>
                                  <p:childTnLst>
                                    <p:animMotion origin="layout" path="M -8.33333E-7 -2.96296E-6 L -8.33333E-7 0.03542 " pathEditMode="relative" rAng="0" ptsTypes="AA">
                                      <p:cBhvr>
                                        <p:cTn id="34" dur="700" spd="-100000" fill="hold"/>
                                        <p:tgtEl>
                                          <p:spTgt spid="2"/>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42" presetClass="path" presetSubtype="0" decel="100000" fill="hold" nodeType="withEffect">
                                  <p:stCondLst>
                                    <p:cond delay="100"/>
                                  </p:stCondLst>
                                  <p:childTnLst>
                                    <p:animMotion origin="layout" path="M -8.33333E-7 -2.96296E-6 L -8.33333E-7 0.03542 " pathEditMode="relative" rAng="0" ptsTypes="AA">
                                      <p:cBhvr>
                                        <p:cTn id="3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4" grpId="0" animBg="1"/>
      <p:bldP spid="14" grpId="1" animBg="1"/>
      <p:bldP spid="11" grpId="0"/>
      <p:bldP spid="11" grpId="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2745D-3DBE-69C1-A348-7A9015A0E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6A38E-0B80-7A58-27B7-96C06D87269B}"/>
              </a:ext>
            </a:extLst>
          </p:cNvPr>
          <p:cNvSpPr>
            <a:spLocks noGrp="1"/>
          </p:cNvSpPr>
          <p:nvPr>
            <p:ph type="title"/>
          </p:nvPr>
        </p:nvSpPr>
        <p:spPr>
          <a:xfrm>
            <a:off x="588263" y="457200"/>
            <a:ext cx="11018520" cy="553998"/>
          </a:xfrm>
        </p:spPr>
        <p:txBody>
          <a:bodyPr/>
          <a:lstStyle/>
          <a:p>
            <a:pPr lvl="0"/>
            <a:r>
              <a:rPr lang="en-US"/>
              <a:t>Metadata &amp; Lineage</a:t>
            </a:r>
          </a:p>
        </p:txBody>
      </p:sp>
      <p:sp>
        <p:nvSpPr>
          <p:cNvPr id="20" name="TextBox 19">
            <a:extLst>
              <a:ext uri="{FF2B5EF4-FFF2-40B4-BE49-F238E27FC236}">
                <a16:creationId xmlns:a16="http://schemas.microsoft.com/office/drawing/2014/main" id="{0263F108-8475-8F28-4D66-825319540659}"/>
              </a:ext>
            </a:extLst>
          </p:cNvPr>
          <p:cNvSpPr txBox="1">
            <a:spLocks/>
          </p:cNvSpPr>
          <p:nvPr/>
        </p:nvSpPr>
        <p:spPr>
          <a:xfrm>
            <a:off x="588263" y="1436805"/>
            <a:ext cx="11017250" cy="478884"/>
          </a:xfrm>
          <a:prstGeom prst="roundRect">
            <a:avLst>
              <a:gd name="adj" fmla="val 33190"/>
            </a:avLst>
          </a:pr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nchor="ctr">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Explore, manage, and govern data across your organization</a:t>
            </a:r>
          </a:p>
        </p:txBody>
      </p:sp>
      <p:sp>
        <p:nvSpPr>
          <p:cNvPr id="4" name="Rounded Rectangle 3">
            <a:extLst>
              <a:ext uri="{FF2B5EF4-FFF2-40B4-BE49-F238E27FC236}">
                <a16:creationId xmlns:a16="http://schemas.microsoft.com/office/drawing/2014/main" id="{24C983FE-30E3-03FC-4D9F-416C8E81B4C0}"/>
              </a:ext>
              <a:ext uri="{C183D7F6-B498-43B3-948B-1728B52AA6E4}">
                <adec:decorative xmlns:adec="http://schemas.microsoft.com/office/drawing/2017/decorative" val="1"/>
              </a:ext>
            </a:extLst>
          </p:cNvPr>
          <p:cNvSpPr/>
          <p:nvPr/>
        </p:nvSpPr>
        <p:spPr bwMode="auto">
          <a:xfrm>
            <a:off x="588263" y="2182821"/>
            <a:ext cx="3414920" cy="4086207"/>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Rounded Rectangle 33">
            <a:extLst>
              <a:ext uri="{FF2B5EF4-FFF2-40B4-BE49-F238E27FC236}">
                <a16:creationId xmlns:a16="http://schemas.microsoft.com/office/drawing/2014/main" id="{DFAB0A79-91D5-1D49-AFCF-7033D4B6EFB4}"/>
              </a:ext>
              <a:ext uri="{C183D7F6-B498-43B3-948B-1728B52AA6E4}">
                <adec:decorative xmlns:adec="http://schemas.microsoft.com/office/drawing/2017/decorative" val="1"/>
              </a:ext>
            </a:extLst>
          </p:cNvPr>
          <p:cNvSpPr/>
          <p:nvPr/>
        </p:nvSpPr>
        <p:spPr bwMode="auto">
          <a:xfrm>
            <a:off x="884889" y="2473452"/>
            <a:ext cx="2821669" cy="1422908"/>
          </a:xfrm>
          <a:prstGeom prst="roundRect">
            <a:avLst>
              <a:gd name="adj" fmla="val 7092"/>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5" name="Picture 34" descr="Print-screen of Fabric lineage.">
            <a:extLst>
              <a:ext uri="{FF2B5EF4-FFF2-40B4-BE49-F238E27FC236}">
                <a16:creationId xmlns:a16="http://schemas.microsoft.com/office/drawing/2014/main" id="{618494AD-09BD-70A0-2054-7ED3F958916C}"/>
              </a:ext>
              <a:ext uri="{C183D7F6-B498-43B3-948B-1728B52AA6E4}">
                <adec:decorative xmlns:adec="http://schemas.microsoft.com/office/drawing/2017/decorative" val="0"/>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1314347" y="2525813"/>
            <a:ext cx="1962753" cy="1318187"/>
          </a:xfrm>
          <a:prstGeom prst="roundRect">
            <a:avLst>
              <a:gd name="adj" fmla="val 2697"/>
            </a:avLst>
          </a:prstGeom>
        </p:spPr>
      </p:pic>
      <p:sp>
        <p:nvSpPr>
          <p:cNvPr id="10" name="TextBox 9">
            <a:extLst>
              <a:ext uri="{FF2B5EF4-FFF2-40B4-BE49-F238E27FC236}">
                <a16:creationId xmlns:a16="http://schemas.microsoft.com/office/drawing/2014/main" id="{26AFD64D-EAD5-AE5C-458A-F26F424FFDF7}"/>
              </a:ext>
            </a:extLst>
          </p:cNvPr>
          <p:cNvSpPr txBox="1"/>
          <p:nvPr/>
        </p:nvSpPr>
        <p:spPr>
          <a:xfrm>
            <a:off x="884889" y="4094688"/>
            <a:ext cx="2821669" cy="1354217"/>
          </a:xfrm>
          <a:prstGeom prst="rect">
            <a:avLst/>
          </a:prstGeom>
          <a:noFill/>
        </p:spPr>
        <p:txBody>
          <a:bodyPr wrap="square" lIns="0" tIns="0" rIns="0" bIns="0" rtlCol="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mj-lt"/>
                <a:ea typeface="+mn-ea"/>
                <a:cs typeface="+mn-cs"/>
              </a:rPr>
              <a:t>Fabric lineage</a:t>
            </a:r>
          </a:p>
          <a:p>
            <a:pPr marL="0" marR="0" lvl="0" indent="0" defTabSz="914367" rtl="0" eaLnBrk="1" fontAlgn="auto" latinLnBrk="0" hangingPunct="1">
              <a:lnSpc>
                <a:spcPct val="100000"/>
              </a:lnSpc>
              <a:spcBef>
                <a:spcPts val="0"/>
              </a:spcBef>
              <a:spcAft>
                <a:spcPts val="0"/>
              </a:spcAft>
              <a:buClrTx/>
              <a:buSzTx/>
              <a:buFontTx/>
              <a:buNone/>
              <a:tabLst/>
              <a:defRPr/>
            </a:pPr>
            <a:endParaRPr lang="en-US" sz="1200"/>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Track </a:t>
            </a:r>
            <a:r>
              <a:rPr kumimoji="0" lang="en-US" sz="1200" b="1" u="none" strike="noStrike" kern="1200" cap="none" spc="0" normalizeH="0" baseline="0" noProof="0">
                <a:ln>
                  <a:noFill/>
                </a:ln>
                <a:solidFill>
                  <a:schemeClr val="accent1"/>
                </a:solidFill>
                <a:effectLst/>
                <a:uLnTx/>
                <a:uFillTx/>
                <a:latin typeface="Segoe UI Semibold" panose="020B0502040204020203" pitchFamily="34" charset="0"/>
                <a:cs typeface="Segoe UI Semibold" panose="020B0502040204020203" pitchFamily="34" charset="0"/>
              </a:rPr>
              <a:t>data lineage </a:t>
            </a:r>
            <a:r>
              <a:rPr kumimoji="0" lang="en-US" sz="1200" b="0" i="0" u="none" strike="noStrike" kern="1200" cap="none" spc="0" normalizeH="0" baseline="0" noProof="0">
                <a:ln>
                  <a:noFill/>
                </a:ln>
                <a:effectLst/>
                <a:uLnTx/>
                <a:uFillTx/>
                <a:ea typeface="+mn-ea"/>
                <a:cs typeface="+mn-cs"/>
              </a:rPr>
              <a:t>of your analytical projects to </a:t>
            </a:r>
            <a:r>
              <a:rPr lang="en-US" sz="1200" b="1">
                <a:solidFill>
                  <a:schemeClr val="accent1"/>
                </a:solidFill>
                <a:latin typeface="Segoe UI Semibold" panose="020B0502040204020203" pitchFamily="34" charset="0"/>
                <a:cs typeface="Segoe UI Semibold" panose="020B0502040204020203" pitchFamily="34" charset="0"/>
              </a:rPr>
              <a:t>see how data flows </a:t>
            </a:r>
            <a:r>
              <a:rPr kumimoji="0" lang="en-US" sz="1200" b="0" i="0" u="none" strike="noStrike" kern="1200" cap="none" spc="0" normalizeH="0" baseline="0" noProof="0">
                <a:ln>
                  <a:noFill/>
                </a:ln>
                <a:effectLst/>
                <a:uLnTx/>
                <a:uFillTx/>
                <a:ea typeface="+mn-ea"/>
                <a:cs typeface="+mn-cs"/>
              </a:rPr>
              <a:t>through items and perform impact analysis to </a:t>
            </a:r>
            <a:r>
              <a:rPr lang="en-US" sz="1200" b="1">
                <a:solidFill>
                  <a:schemeClr val="accent1"/>
                </a:solidFill>
                <a:latin typeface="Segoe UI Semibold" panose="020B0502040204020203" pitchFamily="34" charset="0"/>
                <a:cs typeface="Segoe UI Semibold" panose="020B0502040204020203" pitchFamily="34" charset="0"/>
              </a:rPr>
              <a:t>assess impact of changes. </a:t>
            </a:r>
            <a:r>
              <a:rPr kumimoji="0" lang="en-US" sz="1200" b="0" i="0" u="none" strike="noStrike" kern="1200" cap="none" spc="0" normalizeH="0" baseline="0" noProof="0">
                <a:ln>
                  <a:noFill/>
                </a:ln>
                <a:effectLst/>
                <a:uLnTx/>
                <a:uFillTx/>
                <a:ea typeface="+mn-ea"/>
                <a:cs typeface="+mn-cs"/>
              </a:rPr>
              <a:t>Can be extended with Scanner API’s</a:t>
            </a:r>
          </a:p>
        </p:txBody>
      </p:sp>
      <p:sp>
        <p:nvSpPr>
          <p:cNvPr id="24" name="Rounded Rectangle 23">
            <a:extLst>
              <a:ext uri="{FF2B5EF4-FFF2-40B4-BE49-F238E27FC236}">
                <a16:creationId xmlns:a16="http://schemas.microsoft.com/office/drawing/2014/main" id="{3D25EFD3-25D5-DE01-06A3-22560549BF43}"/>
              </a:ext>
              <a:ext uri="{C183D7F6-B498-43B3-948B-1728B52AA6E4}">
                <adec:decorative xmlns:adec="http://schemas.microsoft.com/office/drawing/2017/decorative" val="1"/>
              </a:ext>
            </a:extLst>
          </p:cNvPr>
          <p:cNvSpPr/>
          <p:nvPr/>
        </p:nvSpPr>
        <p:spPr bwMode="auto">
          <a:xfrm>
            <a:off x="4389428" y="2182821"/>
            <a:ext cx="3414920" cy="4086207"/>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Rounded Rectangle 32">
            <a:extLst>
              <a:ext uri="{FF2B5EF4-FFF2-40B4-BE49-F238E27FC236}">
                <a16:creationId xmlns:a16="http://schemas.microsoft.com/office/drawing/2014/main" id="{C8A5BF13-BA30-A588-D8F4-8D85426A9BF5}"/>
              </a:ext>
              <a:ext uri="{C183D7F6-B498-43B3-948B-1728B52AA6E4}">
                <adec:decorative xmlns:adec="http://schemas.microsoft.com/office/drawing/2017/decorative" val="1"/>
              </a:ext>
            </a:extLst>
          </p:cNvPr>
          <p:cNvSpPr/>
          <p:nvPr/>
        </p:nvSpPr>
        <p:spPr bwMode="auto">
          <a:xfrm>
            <a:off x="4686054" y="2473452"/>
            <a:ext cx="2821669" cy="1422908"/>
          </a:xfrm>
          <a:prstGeom prst="roundRect">
            <a:avLst>
              <a:gd name="adj" fmla="val 7092"/>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2" descr="Print-screen of OneLake catalog.">
            <a:extLst>
              <a:ext uri="{FF2B5EF4-FFF2-40B4-BE49-F238E27FC236}">
                <a16:creationId xmlns:a16="http://schemas.microsoft.com/office/drawing/2014/main" id="{89B3726B-7BD1-5F0E-108D-CD878A0DBA62}"/>
              </a:ext>
              <a:ext uri="{C183D7F6-B498-43B3-948B-1728B52AA6E4}">
                <adec:decorative xmlns:adec="http://schemas.microsoft.com/office/drawing/2017/decorative" val="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4788111" y="2525813"/>
            <a:ext cx="2617555" cy="1318187"/>
          </a:xfrm>
          <a:prstGeom prst="roundRect">
            <a:avLst>
              <a:gd name="adj" fmla="val 2697"/>
            </a:avLst>
          </a:prstGeom>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74DACF7-E536-A5F4-FB21-DFB71AD35888}"/>
              </a:ext>
            </a:extLst>
          </p:cNvPr>
          <p:cNvSpPr txBox="1"/>
          <p:nvPr/>
        </p:nvSpPr>
        <p:spPr>
          <a:xfrm>
            <a:off x="4686054" y="4094688"/>
            <a:ext cx="2821669" cy="1169551"/>
          </a:xfrm>
          <a:prstGeom prst="rect">
            <a:avLst/>
          </a:prstGeom>
          <a:noFill/>
        </p:spPr>
        <p:txBody>
          <a:bodyPr wrap="square" lIns="0" tIns="0" rIns="0" bIns="0" rtlCol="0">
            <a:spAutoFit/>
          </a:bodyPr>
          <a:lstStyle/>
          <a:p>
            <a:pPr>
              <a:defRPr/>
            </a:pPr>
            <a:r>
              <a:rPr lang="en-US" sz="1600" err="1">
                <a:latin typeface="+mj-lt"/>
              </a:rPr>
              <a:t>OneLake</a:t>
            </a:r>
            <a:r>
              <a:rPr lang="en-US" sz="1600">
                <a:latin typeface="+mj-lt"/>
              </a:rPr>
              <a:t> catalog</a:t>
            </a:r>
          </a:p>
          <a:p>
            <a:pPr marL="0" marR="0" lvl="0" indent="0" defTabSz="914367" rtl="0" eaLnBrk="1" fontAlgn="auto" latinLnBrk="0" hangingPunct="1">
              <a:lnSpc>
                <a:spcPct val="100000"/>
              </a:lnSpc>
              <a:spcBef>
                <a:spcPts val="0"/>
              </a:spcBef>
              <a:spcAft>
                <a:spcPts val="0"/>
              </a:spcAft>
              <a:buClrTx/>
              <a:buSzTx/>
              <a:buFontTx/>
              <a:buNone/>
              <a:tabLst/>
              <a:defRPr/>
            </a:pPr>
            <a:endParaRPr lang="en-US" sz="1200"/>
          </a:p>
          <a:p>
            <a:pPr marL="0" marR="0" lvl="0" indent="0" defTabSz="914400" rtl="0" eaLnBrk="1" fontAlgn="auto" latinLnBrk="0" hangingPunct="1">
              <a:lnSpc>
                <a:spcPct val="100000"/>
              </a:lnSpc>
              <a:spcBef>
                <a:spcPts val="0"/>
              </a:spcBef>
              <a:spcAft>
                <a:spcPts val="0"/>
              </a:spcAft>
              <a:buClrTx/>
              <a:buSzTx/>
              <a:buFontTx/>
              <a:buNone/>
              <a:tabLst/>
              <a:defRPr/>
            </a:pPr>
            <a:r>
              <a:rPr lang="en-US" sz="1200" b="1">
                <a:solidFill>
                  <a:schemeClr val="accent1"/>
                </a:solidFill>
                <a:latin typeface="Segoe UI Semibold" panose="020B0502040204020203" pitchFamily="34" charset="0"/>
                <a:cs typeface="Segoe UI Semibold" panose="020B0502040204020203" pitchFamily="34" charset="0"/>
              </a:rPr>
              <a:t>Centrally Find, explore, and use relevant </a:t>
            </a:r>
            <a:r>
              <a:rPr kumimoji="0" lang="en-US" sz="1200" b="0" i="0" u="none" strike="noStrike" kern="0" cap="none" spc="0" normalizeH="0" baseline="0" noProof="0">
                <a:ln>
                  <a:noFill/>
                </a:ln>
                <a:effectLst/>
                <a:uLnTx/>
                <a:uFillTx/>
                <a:ea typeface="+mn-ea"/>
                <a:cs typeface="+mn-cs"/>
              </a:rPr>
              <a:t>Fabric data items in your organization. Data hub </a:t>
            </a:r>
            <a:r>
              <a:rPr lang="en-US" sz="1200" b="1">
                <a:solidFill>
                  <a:schemeClr val="accent1"/>
                </a:solidFill>
                <a:latin typeface="Segoe UI Semibold" panose="020B0502040204020203" pitchFamily="34" charset="0"/>
                <a:cs typeface="Segoe UI Semibold" panose="020B0502040204020203" pitchFamily="34" charset="0"/>
              </a:rPr>
              <a:t>Pervasive</a:t>
            </a:r>
            <a:r>
              <a:rPr kumimoji="0" lang="en-US" sz="1200" b="0" i="0" u="none" strike="noStrike" kern="0" cap="none" spc="0" normalizeH="0" baseline="0" noProof="0">
                <a:ln>
                  <a:noFill/>
                </a:ln>
                <a:effectLst/>
                <a:uLnTx/>
                <a:uFillTx/>
                <a:ea typeface="+mn-ea"/>
                <a:cs typeface="+mn-cs"/>
              </a:rPr>
              <a:t> across Fabric as well as in Teams, Excel and more.</a:t>
            </a:r>
          </a:p>
        </p:txBody>
      </p:sp>
      <p:sp>
        <p:nvSpPr>
          <p:cNvPr id="23" name="Rounded Rectangle 22">
            <a:extLst>
              <a:ext uri="{FF2B5EF4-FFF2-40B4-BE49-F238E27FC236}">
                <a16:creationId xmlns:a16="http://schemas.microsoft.com/office/drawing/2014/main" id="{9E525922-6FCE-A412-EA11-57195A517E39}"/>
              </a:ext>
              <a:ext uri="{C183D7F6-B498-43B3-948B-1728B52AA6E4}">
                <adec:decorative xmlns:adec="http://schemas.microsoft.com/office/drawing/2017/decorative" val="1"/>
              </a:ext>
            </a:extLst>
          </p:cNvPr>
          <p:cNvSpPr/>
          <p:nvPr/>
        </p:nvSpPr>
        <p:spPr bwMode="auto">
          <a:xfrm>
            <a:off x="8190593" y="2182821"/>
            <a:ext cx="3414920" cy="4086207"/>
          </a:xfrm>
          <a:prstGeom prst="roundRect">
            <a:avLst>
              <a:gd name="adj" fmla="val 45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2" name="Rounded Rectangle 31">
            <a:extLst>
              <a:ext uri="{FF2B5EF4-FFF2-40B4-BE49-F238E27FC236}">
                <a16:creationId xmlns:a16="http://schemas.microsoft.com/office/drawing/2014/main" id="{BFBF2CDC-416B-AAA6-D7FA-0372BC9FE502}"/>
              </a:ext>
              <a:ext uri="{C183D7F6-B498-43B3-948B-1728B52AA6E4}">
                <adec:decorative xmlns:adec="http://schemas.microsoft.com/office/drawing/2017/decorative" val="1"/>
              </a:ext>
            </a:extLst>
          </p:cNvPr>
          <p:cNvSpPr/>
          <p:nvPr/>
        </p:nvSpPr>
        <p:spPr bwMode="auto">
          <a:xfrm>
            <a:off x="8487219" y="2473452"/>
            <a:ext cx="2821669" cy="1422908"/>
          </a:xfrm>
          <a:prstGeom prst="roundRect">
            <a:avLst>
              <a:gd name="adj" fmla="val 7092"/>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4" descr="Print-screen of Purview Unified Catalog.">
            <a:extLst>
              <a:ext uri="{FF2B5EF4-FFF2-40B4-BE49-F238E27FC236}">
                <a16:creationId xmlns:a16="http://schemas.microsoft.com/office/drawing/2014/main" id="{6497326F-30B5-CA25-D40C-98D2879818E9}"/>
              </a:ext>
              <a:ext uri="{C183D7F6-B498-43B3-948B-1728B52AA6E4}">
                <adec:decorative xmlns:adec="http://schemas.microsoft.com/office/drawing/2017/decorative" val="0"/>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8604241" y="2512406"/>
            <a:ext cx="2587625" cy="1345001"/>
          </a:xfrm>
          <a:prstGeom prst="roundRect">
            <a:avLst>
              <a:gd name="adj" fmla="val 2697"/>
            </a:avLst>
          </a:prstGeom>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FF3A376-D562-FE96-6C7B-76AF0ACABBD9}"/>
              </a:ext>
            </a:extLst>
          </p:cNvPr>
          <p:cNvSpPr txBox="1"/>
          <p:nvPr/>
        </p:nvSpPr>
        <p:spPr>
          <a:xfrm>
            <a:off x="8487219" y="4094688"/>
            <a:ext cx="2821669" cy="1908215"/>
          </a:xfrm>
          <a:prstGeom prst="rect">
            <a:avLst/>
          </a:prstGeom>
          <a:noFill/>
        </p:spPr>
        <p:txBody>
          <a:bodyPr wrap="square" lIns="0" tIns="0" rIns="0" bIns="0" rtlCol="0">
            <a:spAutoFit/>
          </a:bodyPr>
          <a:lstStyle/>
          <a:p>
            <a:pPr marR="0" lvl="0" indent="0" fontAlgn="auto">
              <a:lnSpc>
                <a:spcPct val="100000"/>
              </a:lnSpc>
              <a:spcBef>
                <a:spcPts val="0"/>
              </a:spcBef>
              <a:spcAft>
                <a:spcPts val="0"/>
              </a:spcAft>
              <a:buClrTx/>
              <a:buSzTx/>
              <a:buFontTx/>
              <a:buNone/>
              <a:tabLst/>
              <a:defRPr/>
            </a:pPr>
            <a:r>
              <a:rPr lang="en-US" sz="1600">
                <a:latin typeface="+mj-lt"/>
              </a:rPr>
              <a:t>Purview Unified Catalog</a:t>
            </a:r>
          </a:p>
          <a:p>
            <a:pPr marL="0" marR="0" lvl="0" indent="0" defTabSz="914367" rtl="0" eaLnBrk="1" fontAlgn="auto" latinLnBrk="0" hangingPunct="1">
              <a:lnSpc>
                <a:spcPct val="100000"/>
              </a:lnSpc>
              <a:spcBef>
                <a:spcPts val="0"/>
              </a:spcBef>
              <a:spcAft>
                <a:spcPts val="0"/>
              </a:spcAft>
              <a:buClrTx/>
              <a:buSzTx/>
              <a:buFontTx/>
              <a:buNone/>
              <a:tabLst/>
              <a:defRPr/>
            </a:pPr>
            <a:endParaRPr lang="en-US" sz="1200"/>
          </a:p>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Enabling the central data office to </a:t>
            </a:r>
            <a:r>
              <a:rPr lang="en-US" sz="1200" b="1">
                <a:solidFill>
                  <a:schemeClr val="accent1"/>
                </a:solidFill>
                <a:latin typeface="Segoe UI Semibold" panose="020B0502040204020203" pitchFamily="34" charset="0"/>
                <a:cs typeface="Segoe UI Semibold" panose="020B0502040204020203" pitchFamily="34" charset="0"/>
              </a:rPr>
              <a:t>centrally govern and manage data assets. </a:t>
            </a:r>
            <a:r>
              <a:rPr kumimoji="0" lang="en-US" sz="1200" b="0" i="0" u="none" strike="noStrike" kern="0" cap="none" spc="0" normalizeH="0" baseline="0" noProof="0">
                <a:ln>
                  <a:noFill/>
                </a:ln>
                <a:effectLst/>
                <a:uLnTx/>
                <a:uFillTx/>
                <a:ea typeface="+mn-ea"/>
                <a:cs typeface="+mn-cs"/>
              </a:rPr>
              <a:t>The Purview Unified Catalog offers data stewards and data owners advanced capabilities for </a:t>
            </a:r>
            <a:r>
              <a:rPr lang="en-US" sz="1200" b="1">
                <a:solidFill>
                  <a:schemeClr val="accent1"/>
                </a:solidFill>
                <a:latin typeface="Segoe UI Semibold" panose="020B0502040204020203" pitchFamily="34" charset="0"/>
                <a:cs typeface="Segoe UI Semibold" panose="020B0502040204020203" pitchFamily="34" charset="0"/>
              </a:rPr>
              <a:t>data curation, advanced data quality, end-to-end data lineage, </a:t>
            </a:r>
            <a:r>
              <a:rPr lang="en-US" sz="1200" kern="0"/>
              <a:t>and an </a:t>
            </a:r>
            <a:r>
              <a:rPr lang="en-US" sz="1200" b="1">
                <a:solidFill>
                  <a:schemeClr val="accent1"/>
                </a:solidFill>
                <a:latin typeface="Segoe UI Semibold" panose="020B0502040204020203" pitchFamily="34" charset="0"/>
                <a:cs typeface="Segoe UI Semibold" panose="020B0502040204020203" pitchFamily="34" charset="0"/>
              </a:rPr>
              <a:t>intuitive global catalog that spans the data estate. </a:t>
            </a:r>
          </a:p>
        </p:txBody>
      </p:sp>
    </p:spTree>
    <p:extLst>
      <p:ext uri="{BB962C8B-B14F-4D97-AF65-F5344CB8AC3E}">
        <p14:creationId xmlns:p14="http://schemas.microsoft.com/office/powerpoint/2010/main" val="242619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20"/>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8.33333E-7 -2.96296E-6 L -8.33333E-7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200"/>
                                  </p:stCondLst>
                                  <p:childTnLst>
                                    <p:animMotion origin="layout" path="M -8.33333E-7 -2.96296E-6 L -8.33333E-7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nodeType="withEffect">
                                  <p:stCondLst>
                                    <p:cond delay="20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200"/>
                                  </p:stCondLst>
                                  <p:childTnLst>
                                    <p:animMotion origin="layout" path="M -8.33333E-7 -2.96296E-6 L -8.33333E-7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42" presetClass="path" presetSubtype="0" decel="100000" fill="hold" nodeType="withEffect">
                                  <p:stCondLst>
                                    <p:cond delay="200"/>
                                  </p:stCondLst>
                                  <p:childTnLst>
                                    <p:animMotion origin="layout" path="M -8.33333E-7 -2.96296E-6 L -8.33333E-7 0.03542 " pathEditMode="relative" rAng="0" ptsTypes="AA">
                                      <p:cBhvr>
                                        <p:cTn id="34" dur="700" spd="-100000" fill="hold"/>
                                        <p:tgtEl>
                                          <p:spTgt spid="3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par>
                                <p:cTn id="38" presetID="42" presetClass="path" presetSubtype="0" decel="100000" fill="hold" grpId="1" nodeType="withEffect">
                                  <p:stCondLst>
                                    <p:cond delay="200"/>
                                  </p:stCondLst>
                                  <p:childTnLst>
                                    <p:animMotion origin="layout" path="M -8.33333E-7 -2.96296E-6 L -8.33333E-7 0.03542 " pathEditMode="relative" rAng="0" ptsTypes="AA">
                                      <p:cBhvr>
                                        <p:cTn id="39" dur="700" spd="-100000" fill="hold"/>
                                        <p:tgtEl>
                                          <p:spTgt spid="33"/>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nodeType="withEffect">
                                  <p:stCondLst>
                                    <p:cond delay="200"/>
                                  </p:stCondLst>
                                  <p:childTnLst>
                                    <p:animMotion origin="layout" path="M -8.33333E-7 -2.96296E-6 L -8.33333E-7 0.03542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grpId="1" nodeType="withEffect">
                                  <p:stCondLst>
                                    <p:cond delay="200"/>
                                  </p:stCondLst>
                                  <p:childTnLst>
                                    <p:animMotion origin="layout" path="M -8.33333E-7 -2.96296E-6 L -8.33333E-7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200"/>
                                  </p:stCondLst>
                                  <p:childTnLst>
                                    <p:animMotion origin="layout" path="M -8.33333E-7 -2.96296E-6 L -8.33333E-7 0.03542 " pathEditMode="relative" rAng="0" ptsTypes="AA">
                                      <p:cBhvr>
                                        <p:cTn id="54" dur="700" spd="-100000" fill="hold"/>
                                        <p:tgtEl>
                                          <p:spTgt spid="24"/>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par>
                                <p:cTn id="58" presetID="42" presetClass="path" presetSubtype="0" decel="100000" fill="hold" grpId="1" nodeType="withEffect">
                                  <p:stCondLst>
                                    <p:cond delay="200"/>
                                  </p:stCondLst>
                                  <p:childTnLst>
                                    <p:animMotion origin="layout" path="M -8.33333E-7 -2.96296E-6 L -8.33333E-7 0.03542 " pathEditMode="relative" rAng="0" ptsTypes="AA">
                                      <p:cBhvr>
                                        <p:cTn id="59" dur="700" spd="-100000" fill="hold"/>
                                        <p:tgtEl>
                                          <p:spTgt spid="23"/>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500"/>
                                        <p:tgtEl>
                                          <p:spTgt spid="10"/>
                                        </p:tgtEl>
                                      </p:cBhvr>
                                    </p:animEffect>
                                  </p:childTnLst>
                                </p:cTn>
                              </p:par>
                              <p:par>
                                <p:cTn id="63" presetID="42" presetClass="path" presetSubtype="0" decel="100000" fill="hold" grpId="1" nodeType="withEffect">
                                  <p:stCondLst>
                                    <p:cond delay="300"/>
                                  </p:stCondLst>
                                  <p:childTnLst>
                                    <p:animMotion origin="layout" path="M -8.33333E-7 -2.96296E-6 L -8.33333E-7 0.03542 " pathEditMode="relative" rAng="0" ptsTypes="AA">
                                      <p:cBhvr>
                                        <p:cTn id="64" dur="700" spd="-100000" fill="hold"/>
                                        <p:tgtEl>
                                          <p:spTgt spid="10"/>
                                        </p:tgtEl>
                                        <p:attrNameLst>
                                          <p:attrName>ppt_x</p:attrName>
                                          <p:attrName>ppt_y</p:attrName>
                                        </p:attrNameLst>
                                      </p:cBhvr>
                                      <p:rCtr x="0" y="1759"/>
                                    </p:animMotion>
                                  </p:childTnLst>
                                </p:cTn>
                              </p:par>
                              <p:par>
                                <p:cTn id="65" presetID="10" presetClass="entr" presetSubtype="0" fill="hold" grpId="0" nodeType="withEffect">
                                  <p:stCondLst>
                                    <p:cond delay="300"/>
                                  </p:stCondLst>
                                  <p:childTnLst>
                                    <p:set>
                                      <p:cBhvr>
                                        <p:cTn id="66" dur="1" fill="hold">
                                          <p:stCondLst>
                                            <p:cond delay="0"/>
                                          </p:stCondLst>
                                        </p:cTn>
                                        <p:tgtEl>
                                          <p:spTgt spid="11"/>
                                        </p:tgtEl>
                                        <p:attrNameLst>
                                          <p:attrName>style.visibility</p:attrName>
                                        </p:attrNameLst>
                                      </p:cBhvr>
                                      <p:to>
                                        <p:strVal val="visible"/>
                                      </p:to>
                                    </p:set>
                                    <p:animEffect transition="in" filter="fade">
                                      <p:cBhvr>
                                        <p:cTn id="67" dur="500"/>
                                        <p:tgtEl>
                                          <p:spTgt spid="11"/>
                                        </p:tgtEl>
                                      </p:cBhvr>
                                    </p:animEffect>
                                  </p:childTnLst>
                                </p:cTn>
                              </p:par>
                              <p:par>
                                <p:cTn id="68" presetID="42" presetClass="path" presetSubtype="0" decel="100000" fill="hold" grpId="1" nodeType="withEffect">
                                  <p:stCondLst>
                                    <p:cond delay="300"/>
                                  </p:stCondLst>
                                  <p:childTnLst>
                                    <p:animMotion origin="layout" path="M -8.33333E-7 -2.96296E-6 L -8.33333E-7 0.03542 " pathEditMode="relative" rAng="0" ptsTypes="AA">
                                      <p:cBhvr>
                                        <p:cTn id="69" dur="700" spd="-100000" fill="hold"/>
                                        <p:tgtEl>
                                          <p:spTgt spid="1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42" presetClass="path" presetSubtype="0" decel="100000" fill="hold" grpId="1" nodeType="withEffect">
                                  <p:stCondLst>
                                    <p:cond delay="300"/>
                                  </p:stCondLst>
                                  <p:childTnLst>
                                    <p:animMotion origin="layout" path="M -8.33333E-7 -2.96296E-6 L -8.33333E-7 0.03542 " pathEditMode="relative" rAng="0" ptsTypes="AA">
                                      <p:cBhvr>
                                        <p:cTn id="7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animBg="1"/>
      <p:bldP spid="20" grpId="1" animBg="1"/>
      <p:bldP spid="4" grpId="0" animBg="1"/>
      <p:bldP spid="4" grpId="1" animBg="1"/>
      <p:bldP spid="34" grpId="0" animBg="1"/>
      <p:bldP spid="34" grpId="1" animBg="1"/>
      <p:bldP spid="10" grpId="0"/>
      <p:bldP spid="10" grpId="1"/>
      <p:bldP spid="24" grpId="0" animBg="1"/>
      <p:bldP spid="24" grpId="1" animBg="1"/>
      <p:bldP spid="33" grpId="0" animBg="1"/>
      <p:bldP spid="33" grpId="1" animBg="1"/>
      <p:bldP spid="11" grpId="0"/>
      <p:bldP spid="11" grpId="1"/>
      <p:bldP spid="23" grpId="0" animBg="1"/>
      <p:bldP spid="23" grpId="1" animBg="1"/>
      <p:bldP spid="32" grpId="0" animBg="1"/>
      <p:bldP spid="32" grpId="1" animBg="1"/>
      <p:bldP spid="12" grpId="0"/>
      <p:bldP spid="12"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E7D9A-1A99-76E1-4667-481AB272DB6B}"/>
              </a:ext>
            </a:extLst>
          </p:cNvPr>
          <p:cNvSpPr>
            <a:spLocks noGrp="1"/>
          </p:cNvSpPr>
          <p:nvPr>
            <p:ph type="title" idx="4294967295"/>
          </p:nvPr>
        </p:nvSpPr>
        <p:spPr>
          <a:xfrm>
            <a:off x="0" y="-603250"/>
            <a:ext cx="11017250" cy="554037"/>
          </a:xfrm>
        </p:spPr>
        <p:txBody>
          <a:bodyPr vert="horz" wrap="square" lIns="0" tIns="0" rIns="0" bIns="0" rtlCol="0" anchor="b">
            <a:spAutoFit/>
          </a:bodyPr>
          <a:lstStyle/>
          <a:p>
            <a:r>
              <a:rPr lang="en-US">
                <a:solidFill>
                  <a:schemeClr val="bg1"/>
                </a:solidFill>
              </a:rPr>
              <a:t>Logo</a:t>
            </a:r>
          </a:p>
        </p:txBody>
      </p:sp>
    </p:spTree>
    <p:extLst>
      <p:ext uri="{BB962C8B-B14F-4D97-AF65-F5344CB8AC3E}">
        <p14:creationId xmlns:p14="http://schemas.microsoft.com/office/powerpoint/2010/main" val="78277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57748-5004-45DD-231D-A7D3403B7882}"/>
              </a:ext>
            </a:extLst>
          </p:cNvPr>
          <p:cNvSpPr>
            <a:spLocks noGrp="1"/>
          </p:cNvSpPr>
          <p:nvPr>
            <p:ph type="title"/>
          </p:nvPr>
        </p:nvSpPr>
        <p:spPr>
          <a:xfrm>
            <a:off x="588839" y="3088855"/>
            <a:ext cx="11017250" cy="677108"/>
          </a:xfrm>
        </p:spPr>
        <p:txBody>
          <a:bodyPr/>
          <a:lstStyle/>
          <a:p>
            <a:pPr algn="ctr"/>
            <a:r>
              <a:rPr lang="en-US" sz="4400"/>
              <a:t>A world awash with </a:t>
            </a:r>
            <a:r>
              <a:rPr lang="en-US" sz="4400" b="1" spc="0">
                <a:gradFill flip="none" rotWithShape="1">
                  <a:gsLst>
                    <a:gs pos="80000">
                      <a:srgbClr val="318581"/>
                    </a:gs>
                    <a:gs pos="0">
                      <a:srgbClr val="0A6BBA"/>
                    </a:gs>
                  </a:gsLst>
                  <a:path path="circle">
                    <a:fillToRect l="100000" t="100000"/>
                  </a:path>
                  <a:tileRect r="-100000" b="-100000"/>
                </a:gradFill>
                <a:latin typeface="Segoe UI Semibold"/>
              </a:rPr>
              <a:t>data…</a:t>
            </a:r>
          </a:p>
        </p:txBody>
      </p:sp>
      <p:sp>
        <p:nvSpPr>
          <p:cNvPr id="6" name="Rectangle: Rounded Corners 3">
            <a:extLst>
              <a:ext uri="{FF2B5EF4-FFF2-40B4-BE49-F238E27FC236}">
                <a16:creationId xmlns:a16="http://schemas.microsoft.com/office/drawing/2014/main" id="{B35B3E18-1257-D6C3-2553-61D1C4C3CCDC}"/>
              </a:ext>
              <a:ext uri="{C183D7F6-B498-43B3-948B-1728B52AA6E4}">
                <adec:decorative xmlns:adec="http://schemas.microsoft.com/office/drawing/2017/decorative" val="1"/>
              </a:ext>
            </a:extLst>
          </p:cNvPr>
          <p:cNvSpPr/>
          <p:nvPr/>
        </p:nvSpPr>
        <p:spPr>
          <a:xfrm>
            <a:off x="585540" y="1872001"/>
            <a:ext cx="11023848" cy="3110816"/>
          </a:xfrm>
          <a:prstGeom prst="roundRect">
            <a:avLst>
              <a:gd name="adj" fmla="val 4962"/>
            </a:avLst>
          </a:prstGeom>
          <a:noFill/>
          <a:ln w="12700" cap="rnd">
            <a:solidFill>
              <a:srgbClr val="44414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endParaRPr lang="en-GB" sz="1200" b="1">
              <a:solidFill>
                <a:prstClr val="black"/>
              </a:solidFill>
            </a:endParaRPr>
          </a:p>
        </p:txBody>
      </p:sp>
    </p:spTree>
    <p:extLst>
      <p:ext uri="{BB962C8B-B14F-4D97-AF65-F5344CB8AC3E}">
        <p14:creationId xmlns:p14="http://schemas.microsoft.com/office/powerpoint/2010/main" val="129276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4.81481E-6 L 0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 4.81481E-6 L 0 0.03541 " pathEditMode="relative" rAng="0" ptsTypes="AA">
                                      <p:cBhvr>
                                        <p:cTn id="1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09DFE-3438-4640-08CF-C3A78CB4F5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35A8425-2093-FE55-08A1-DF9B26D0111D}"/>
              </a:ext>
            </a:extLst>
          </p:cNvPr>
          <p:cNvSpPr>
            <a:spLocks noGrp="1"/>
          </p:cNvSpPr>
          <p:nvPr>
            <p:ph type="title"/>
          </p:nvPr>
        </p:nvSpPr>
        <p:spPr>
          <a:xfrm>
            <a:off x="588963" y="2750301"/>
            <a:ext cx="11017250" cy="1354217"/>
          </a:xfrm>
        </p:spPr>
        <p:txBody>
          <a:bodyPr anchor="ctr"/>
          <a:lstStyle/>
          <a:p>
            <a:pPr algn="ctr"/>
            <a:r>
              <a:rPr lang="en-US" sz="4400"/>
              <a:t>How do you translate data into</a:t>
            </a:r>
            <a:br>
              <a:rPr lang="en-US" sz="4400"/>
            </a:br>
            <a:r>
              <a:rPr lang="en-US" sz="4400" b="1" spc="0">
                <a:gradFill flip="none" rotWithShape="1">
                  <a:gsLst>
                    <a:gs pos="80000">
                      <a:srgbClr val="318581"/>
                    </a:gs>
                    <a:gs pos="0">
                      <a:srgbClr val="0A6BBA"/>
                    </a:gs>
                  </a:gsLst>
                  <a:path path="circle">
                    <a:fillToRect l="100000" t="100000"/>
                  </a:path>
                  <a:tileRect r="-100000" b="-100000"/>
                </a:gradFill>
                <a:latin typeface="Segoe UI Semibold"/>
              </a:rPr>
              <a:t>competitive advantage?</a:t>
            </a:r>
          </a:p>
        </p:txBody>
      </p:sp>
      <p:sp>
        <p:nvSpPr>
          <p:cNvPr id="6" name="Rectangle: Rounded Corners 3">
            <a:extLst>
              <a:ext uri="{FF2B5EF4-FFF2-40B4-BE49-F238E27FC236}">
                <a16:creationId xmlns:a16="http://schemas.microsoft.com/office/drawing/2014/main" id="{639395AE-6D2C-1D3A-2822-0539E8BD9AF7}"/>
              </a:ext>
              <a:ext uri="{C183D7F6-B498-43B3-948B-1728B52AA6E4}">
                <adec:decorative xmlns:adec="http://schemas.microsoft.com/office/drawing/2017/decorative" val="1"/>
              </a:ext>
            </a:extLst>
          </p:cNvPr>
          <p:cNvSpPr/>
          <p:nvPr/>
        </p:nvSpPr>
        <p:spPr>
          <a:xfrm>
            <a:off x="585540" y="1872001"/>
            <a:ext cx="11023848" cy="3110816"/>
          </a:xfrm>
          <a:prstGeom prst="roundRect">
            <a:avLst>
              <a:gd name="adj" fmla="val 4962"/>
            </a:avLst>
          </a:prstGeom>
          <a:noFill/>
          <a:ln w="12700" cap="rnd">
            <a:solidFill>
              <a:srgbClr val="44414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defRPr/>
            </a:pPr>
            <a:endParaRPr lang="en-GB" sz="1200" b="1">
              <a:solidFill>
                <a:prstClr val="black"/>
              </a:solidFill>
            </a:endParaRPr>
          </a:p>
        </p:txBody>
      </p:sp>
    </p:spTree>
    <p:extLst>
      <p:ext uri="{BB962C8B-B14F-4D97-AF65-F5344CB8AC3E}">
        <p14:creationId xmlns:p14="http://schemas.microsoft.com/office/powerpoint/2010/main" val="347634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0 L -2.08333E-7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 4.81481E-6 L 0 0.03541 " pathEditMode="relative" rAng="0" ptsTypes="AA">
                                      <p:cBhvr>
                                        <p:cTn id="1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6E7AEE-2542-37D0-7B31-94234DA609F0}"/>
              </a:ext>
            </a:extLst>
          </p:cNvPr>
          <p:cNvSpPr>
            <a:spLocks noGrp="1"/>
          </p:cNvSpPr>
          <p:nvPr>
            <p:ph type="title"/>
          </p:nvPr>
        </p:nvSpPr>
        <p:spPr>
          <a:xfrm>
            <a:off x="588263" y="457200"/>
            <a:ext cx="11018520" cy="553998"/>
          </a:xfrm>
        </p:spPr>
        <p:txBody>
          <a:bodyPr/>
          <a:lstStyle/>
          <a:p>
            <a:pPr algn="ctr"/>
            <a:r>
              <a:rPr lang="en-US"/>
              <a:t>The 2024 ML, AI, and Data Landscape</a:t>
            </a:r>
          </a:p>
        </p:txBody>
      </p:sp>
      <p:sp>
        <p:nvSpPr>
          <p:cNvPr id="8" name="Rounded Rectangle 7">
            <a:extLst>
              <a:ext uri="{FF2B5EF4-FFF2-40B4-BE49-F238E27FC236}">
                <a16:creationId xmlns:a16="http://schemas.microsoft.com/office/drawing/2014/main" id="{2BD4E737-3809-D044-C1F6-826FD91D0494}"/>
              </a:ext>
              <a:ext uri="{C183D7F6-B498-43B3-948B-1728B52AA6E4}">
                <adec:decorative xmlns:adec="http://schemas.microsoft.com/office/drawing/2017/decorative" val="1"/>
              </a:ext>
            </a:extLst>
          </p:cNvPr>
          <p:cNvSpPr/>
          <p:nvPr/>
        </p:nvSpPr>
        <p:spPr bwMode="auto">
          <a:xfrm>
            <a:off x="1033125" y="1219200"/>
            <a:ext cx="10128796" cy="5049838"/>
          </a:xfrm>
          <a:prstGeom prst="roundRect">
            <a:avLst>
              <a:gd name="adj" fmla="val 315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6" name="Picture 5" descr="A print screen of the 2024 data and AI landscape.">
            <a:extLst>
              <a:ext uri="{FF2B5EF4-FFF2-40B4-BE49-F238E27FC236}">
                <a16:creationId xmlns:a16="http://schemas.microsoft.com/office/drawing/2014/main" id="{A8E15697-97EB-7E13-DBB6-C5DE9E7CD7B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32236" y="1286613"/>
            <a:ext cx="9930574" cy="4915013"/>
          </a:xfrm>
          <a:prstGeom prst="rect">
            <a:avLst/>
          </a:prstGeom>
          <a:ln w="12700" cap="rnd">
            <a:noFill/>
            <a:headEnd type="none" w="lg" len="sm"/>
            <a:tailEnd type="none" w="lg" len="sm"/>
          </a:ln>
          <a:effectLst/>
        </p:spPr>
      </p:pic>
    </p:spTree>
    <p:extLst>
      <p:ext uri="{BB962C8B-B14F-4D97-AF65-F5344CB8AC3E}">
        <p14:creationId xmlns:p14="http://schemas.microsoft.com/office/powerpoint/2010/main" val="244970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0 L -2.08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100"/>
                                  </p:stCondLst>
                                  <p:childTnLst>
                                    <p:animMotion origin="layout" path="M -2.08333E-7 0 L -2.08333E-7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2.08333E-7 0 L -2.08333E-7 0.03542 " pathEditMode="relative" rAng="0" ptsTypes="AA">
                                      <p:cBhvr>
                                        <p:cTn id="1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1C0B5F-6D39-96C0-0B30-A2C7E1F84F3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9FBA52-B0C1-C629-FE92-E30E82C49E21}"/>
              </a:ext>
            </a:extLst>
          </p:cNvPr>
          <p:cNvSpPr>
            <a:spLocks noGrp="1"/>
          </p:cNvSpPr>
          <p:nvPr>
            <p:ph type="title"/>
          </p:nvPr>
        </p:nvSpPr>
        <p:spPr>
          <a:xfrm>
            <a:off x="588963" y="-872836"/>
            <a:ext cx="11017250" cy="554038"/>
          </a:xfrm>
        </p:spPr>
        <p:txBody>
          <a:bodyPr/>
          <a:lstStyle/>
          <a:p>
            <a:r>
              <a:rPr lang="en-US"/>
              <a:t>Chief Data Officer quote</a:t>
            </a:r>
          </a:p>
        </p:txBody>
      </p:sp>
      <p:sp>
        <p:nvSpPr>
          <p:cNvPr id="6" name="Rectangle: Rounded Corners 3">
            <a:extLst>
              <a:ext uri="{FF2B5EF4-FFF2-40B4-BE49-F238E27FC236}">
                <a16:creationId xmlns:a16="http://schemas.microsoft.com/office/drawing/2014/main" id="{2702AE93-FCE5-6471-E5DC-94B3754594D9}"/>
              </a:ext>
              <a:ext uri="{C183D7F6-B498-43B3-948B-1728B52AA6E4}">
                <adec:decorative xmlns:adec="http://schemas.microsoft.com/office/drawing/2017/decorative" val="1"/>
              </a:ext>
            </a:extLst>
          </p:cNvPr>
          <p:cNvSpPr/>
          <p:nvPr/>
        </p:nvSpPr>
        <p:spPr>
          <a:xfrm>
            <a:off x="585540" y="1872001"/>
            <a:ext cx="11023848" cy="3110816"/>
          </a:xfrm>
          <a:prstGeom prst="roundRect">
            <a:avLst>
              <a:gd name="adj" fmla="val 4962"/>
            </a:avLst>
          </a:prstGeom>
          <a:noFill/>
          <a:ln w="12700" cap="rnd">
            <a:solidFill>
              <a:srgbClr val="444142"/>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endParaRPr lang="en-GB" sz="1200" b="1">
              <a:solidFill>
                <a:prstClr val="black"/>
              </a:solidFill>
            </a:endParaRPr>
          </a:p>
        </p:txBody>
      </p:sp>
      <p:sp>
        <p:nvSpPr>
          <p:cNvPr id="8" name="Oval 7">
            <a:extLst>
              <a:ext uri="{FF2B5EF4-FFF2-40B4-BE49-F238E27FC236}">
                <a16:creationId xmlns:a16="http://schemas.microsoft.com/office/drawing/2014/main" id="{3AF356F0-FF71-AB03-0871-124F38E0BD5C}"/>
              </a:ext>
              <a:ext uri="{C183D7F6-B498-43B3-948B-1728B52AA6E4}">
                <adec:decorative xmlns:adec="http://schemas.microsoft.com/office/drawing/2017/decorative" val="1"/>
              </a:ext>
            </a:extLst>
          </p:cNvPr>
          <p:cNvSpPr/>
          <p:nvPr/>
        </p:nvSpPr>
        <p:spPr bwMode="auto">
          <a:xfrm rot="10800000">
            <a:off x="912110" y="1431784"/>
            <a:ext cx="880434" cy="880434"/>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1" name="Graphic 9">
            <a:extLst>
              <a:ext uri="{FF2B5EF4-FFF2-40B4-BE49-F238E27FC236}">
                <a16:creationId xmlns:a16="http://schemas.microsoft.com/office/drawing/2014/main" id="{DC126312-88B6-5E43-A5CF-B2E968A6196F}"/>
              </a:ext>
              <a:ext uri="{C183D7F6-B498-43B3-948B-1728B52AA6E4}">
                <adec:decorative xmlns:adec="http://schemas.microsoft.com/office/drawing/2017/decorative" val="1"/>
              </a:ext>
            </a:extLst>
          </p:cNvPr>
          <p:cNvSpPr/>
          <p:nvPr/>
        </p:nvSpPr>
        <p:spPr>
          <a:xfrm rot="10800000">
            <a:off x="1101372" y="1656858"/>
            <a:ext cx="501909" cy="430286"/>
          </a:xfrm>
          <a:custGeom>
            <a:avLst/>
            <a:gdLst>
              <a:gd name="connsiteX0" fmla="*/ 83851 w 467895"/>
              <a:gd name="connsiteY0" fmla="*/ 0 h 401126"/>
              <a:gd name="connsiteX1" fmla="*/ 167172 w 467895"/>
              <a:gd name="connsiteY1" fmla="*/ 78011 h 401126"/>
              <a:gd name="connsiteX2" fmla="*/ 167339 w 467895"/>
              <a:gd name="connsiteY2" fmla="*/ 84891 h 401126"/>
              <a:gd name="connsiteX3" fmla="*/ 43610 w 467895"/>
              <a:gd name="connsiteY3" fmla="*/ 392895 h 401126"/>
              <a:gd name="connsiteX4" fmla="*/ 8232 w 467895"/>
              <a:gd name="connsiteY4" fmla="*/ 394643 h 401126"/>
              <a:gd name="connsiteX5" fmla="*/ 6484 w 467895"/>
              <a:gd name="connsiteY5" fmla="*/ 359265 h 401126"/>
              <a:gd name="connsiteX6" fmla="*/ 7209 w 467895"/>
              <a:gd name="connsiteY6" fmla="*/ 358498 h 401126"/>
              <a:gd name="connsiteX7" fmla="*/ 109966 w 467895"/>
              <a:gd name="connsiteY7" fmla="*/ 162835 h 401126"/>
              <a:gd name="connsiteX8" fmla="*/ 4652 w 467895"/>
              <a:gd name="connsiteY8" fmla="*/ 109455 h 401126"/>
              <a:gd name="connsiteX9" fmla="*/ 58032 w 467895"/>
              <a:gd name="connsiteY9" fmla="*/ 4141 h 401126"/>
              <a:gd name="connsiteX10" fmla="*/ 83851 w 467895"/>
              <a:gd name="connsiteY10" fmla="*/ 0 h 401126"/>
              <a:gd name="connsiteX11" fmla="*/ 384408 w 467895"/>
              <a:gd name="connsiteY11" fmla="*/ 0 h 401126"/>
              <a:gd name="connsiteX12" fmla="*/ 467729 w 467895"/>
              <a:gd name="connsiteY12" fmla="*/ 78011 h 401126"/>
              <a:gd name="connsiteX13" fmla="*/ 467896 w 467895"/>
              <a:gd name="connsiteY13" fmla="*/ 84891 h 401126"/>
              <a:gd name="connsiteX14" fmla="*/ 344167 w 467895"/>
              <a:gd name="connsiteY14" fmla="*/ 392895 h 401126"/>
              <a:gd name="connsiteX15" fmla="*/ 308789 w 467895"/>
              <a:gd name="connsiteY15" fmla="*/ 394643 h 401126"/>
              <a:gd name="connsiteX16" fmla="*/ 307040 w 467895"/>
              <a:gd name="connsiteY16" fmla="*/ 359265 h 401126"/>
              <a:gd name="connsiteX17" fmla="*/ 307766 w 467895"/>
              <a:gd name="connsiteY17" fmla="*/ 358498 h 401126"/>
              <a:gd name="connsiteX18" fmla="*/ 410556 w 467895"/>
              <a:gd name="connsiteY18" fmla="*/ 162835 h 401126"/>
              <a:gd name="connsiteX19" fmla="*/ 305242 w 467895"/>
              <a:gd name="connsiteY19" fmla="*/ 109455 h 401126"/>
              <a:gd name="connsiteX20" fmla="*/ 358623 w 467895"/>
              <a:gd name="connsiteY20" fmla="*/ 4141 h 401126"/>
              <a:gd name="connsiteX21" fmla="*/ 384408 w 467895"/>
              <a:gd name="connsiteY21" fmla="*/ 0 h 40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895" h="401126">
                <a:moveTo>
                  <a:pt x="83851" y="0"/>
                </a:moveTo>
                <a:cubicBezTo>
                  <a:pt x="127839" y="-7"/>
                  <a:pt x="164286" y="34118"/>
                  <a:pt x="167172" y="78011"/>
                </a:cubicBezTo>
                <a:lnTo>
                  <a:pt x="167339" y="84891"/>
                </a:lnTo>
                <a:cubicBezTo>
                  <a:pt x="167005" y="203611"/>
                  <a:pt x="125929" y="305767"/>
                  <a:pt x="43610" y="392895"/>
                </a:cubicBezTo>
                <a:cubicBezTo>
                  <a:pt x="34323" y="403147"/>
                  <a:pt x="18484" y="403929"/>
                  <a:pt x="8232" y="394643"/>
                </a:cubicBezTo>
                <a:cubicBezTo>
                  <a:pt x="-2020" y="385356"/>
                  <a:pt x="-2803" y="369517"/>
                  <a:pt x="6484" y="359265"/>
                </a:cubicBezTo>
                <a:cubicBezTo>
                  <a:pt x="6720" y="359004"/>
                  <a:pt x="6962" y="358748"/>
                  <a:pt x="7209" y="358498"/>
                </a:cubicBezTo>
                <a:cubicBezTo>
                  <a:pt x="61977" y="300490"/>
                  <a:pt x="96040" y="235804"/>
                  <a:pt x="109966" y="162835"/>
                </a:cubicBezTo>
                <a:cubicBezTo>
                  <a:pt x="66144" y="177176"/>
                  <a:pt x="18993" y="153277"/>
                  <a:pt x="4652" y="109455"/>
                </a:cubicBezTo>
                <a:cubicBezTo>
                  <a:pt x="-9689" y="65633"/>
                  <a:pt x="14210" y="18482"/>
                  <a:pt x="58032" y="4141"/>
                </a:cubicBezTo>
                <a:cubicBezTo>
                  <a:pt x="66367" y="1413"/>
                  <a:pt x="75081" y="16"/>
                  <a:pt x="83851" y="0"/>
                </a:cubicBezTo>
                <a:close/>
                <a:moveTo>
                  <a:pt x="384408" y="0"/>
                </a:moveTo>
                <a:cubicBezTo>
                  <a:pt x="428396" y="-7"/>
                  <a:pt x="464843" y="34118"/>
                  <a:pt x="467729" y="78011"/>
                </a:cubicBezTo>
                <a:lnTo>
                  <a:pt x="467896" y="84891"/>
                </a:lnTo>
                <a:cubicBezTo>
                  <a:pt x="467562" y="203778"/>
                  <a:pt x="426552" y="305767"/>
                  <a:pt x="344167" y="392895"/>
                </a:cubicBezTo>
                <a:cubicBezTo>
                  <a:pt x="334880" y="403147"/>
                  <a:pt x="319041" y="403929"/>
                  <a:pt x="308789" y="394643"/>
                </a:cubicBezTo>
                <a:cubicBezTo>
                  <a:pt x="298537" y="385356"/>
                  <a:pt x="297754" y="369517"/>
                  <a:pt x="307040" y="359265"/>
                </a:cubicBezTo>
                <a:cubicBezTo>
                  <a:pt x="307277" y="359004"/>
                  <a:pt x="307519" y="358748"/>
                  <a:pt x="307766" y="358498"/>
                </a:cubicBezTo>
                <a:cubicBezTo>
                  <a:pt x="362634" y="300457"/>
                  <a:pt x="396664" y="235870"/>
                  <a:pt x="410556" y="162835"/>
                </a:cubicBezTo>
                <a:cubicBezTo>
                  <a:pt x="366734" y="177176"/>
                  <a:pt x="319583" y="153277"/>
                  <a:pt x="305242" y="109455"/>
                </a:cubicBezTo>
                <a:cubicBezTo>
                  <a:pt x="290901" y="65632"/>
                  <a:pt x="314801" y="18482"/>
                  <a:pt x="358623" y="4141"/>
                </a:cubicBezTo>
                <a:cubicBezTo>
                  <a:pt x="366947" y="1416"/>
                  <a:pt x="375649" y="19"/>
                  <a:pt x="384408" y="0"/>
                </a:cubicBezTo>
                <a:close/>
              </a:path>
            </a:pathLst>
          </a:custGeom>
          <a:solidFill>
            <a:schemeClr val="bg1"/>
          </a:solidFill>
          <a:ln w="33338" cap="flat">
            <a:noFill/>
            <a:prstDash val="solid"/>
            <a:miter/>
          </a:ln>
        </p:spPr>
        <p:txBody>
          <a:bodyPr rtlCol="0" anchor="ctr"/>
          <a:lstStyle/>
          <a:p>
            <a:endParaRPr lang="en-US"/>
          </a:p>
        </p:txBody>
      </p:sp>
      <p:sp>
        <p:nvSpPr>
          <p:cNvPr id="16" name="TextBox 15">
            <a:extLst>
              <a:ext uri="{FF2B5EF4-FFF2-40B4-BE49-F238E27FC236}">
                <a16:creationId xmlns:a16="http://schemas.microsoft.com/office/drawing/2014/main" id="{D163D465-0A96-6534-0422-17E84E86A019}"/>
              </a:ext>
            </a:extLst>
          </p:cNvPr>
          <p:cNvSpPr txBox="1"/>
          <p:nvPr/>
        </p:nvSpPr>
        <p:spPr>
          <a:xfrm>
            <a:off x="588963" y="2355321"/>
            <a:ext cx="11017002" cy="2144177"/>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lang="en-US" sz="32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Simplify, </a:t>
            </a:r>
            <a:endParaRPr lang="en-US" sz="3200">
              <a:solidFill>
                <a:srgbClr val="000000"/>
              </a:solidFill>
              <a:latin typeface="+mj-lt"/>
            </a:endParaRPr>
          </a:p>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000000"/>
                </a:solidFill>
                <a:effectLst/>
                <a:uLnTx/>
                <a:uFillTx/>
                <a:latin typeface="+mj-lt"/>
                <a:ea typeface="+mn-ea"/>
                <a:cs typeface="+mn-cs"/>
              </a:rPr>
              <a:t>I am the Chief Data Officer </a:t>
            </a:r>
            <a:br>
              <a:rPr kumimoji="0" lang="en-US" sz="3200" b="0" i="0" u="none" strike="noStrike" kern="1200" cap="none" spc="0" normalizeH="0" baseline="0" noProof="0">
                <a:ln>
                  <a:noFill/>
                </a:ln>
                <a:solidFill>
                  <a:srgbClr val="000000"/>
                </a:solidFill>
                <a:effectLst/>
                <a:uLnTx/>
                <a:uFillTx/>
                <a:latin typeface="+mj-lt"/>
                <a:ea typeface="+mn-ea"/>
                <a:cs typeface="+mn-cs"/>
              </a:rPr>
            </a:br>
            <a:r>
              <a:rPr kumimoji="0" lang="en-US" sz="3200" b="0" i="0" u="none" strike="noStrike" kern="1200" cap="none" spc="0" normalizeH="0" baseline="0" noProof="0">
                <a:ln>
                  <a:noFill/>
                </a:ln>
                <a:solidFill>
                  <a:srgbClr val="000000"/>
                </a:solidFill>
                <a:effectLst/>
                <a:uLnTx/>
                <a:uFillTx/>
                <a:latin typeface="+mj-lt"/>
                <a:ea typeface="+mn-ea"/>
                <a:cs typeface="+mn-cs"/>
              </a:rPr>
              <a:t>and don’t want to be the Chief Integration Officer.</a:t>
            </a:r>
            <a:endParaRPr lang="en-US" sz="2000">
              <a:solidFill>
                <a:srgbClr val="000000"/>
              </a:solidFill>
              <a:latin typeface="Segoe UI"/>
            </a:endParaRPr>
          </a:p>
          <a:p>
            <a:pPr marL="0" marR="0" lvl="0" indent="0" algn="ctr" defTabSz="914367" rtl="0" eaLnBrk="1" fontAlgn="auto" latinLnBrk="0" hangingPunct="1">
              <a:lnSpc>
                <a:spcPct val="100000"/>
              </a:lnSpc>
              <a:spcBef>
                <a:spcPts val="16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Every CDO, Every Enterprise</a:t>
            </a:r>
          </a:p>
        </p:txBody>
      </p:sp>
      <p:sp>
        <p:nvSpPr>
          <p:cNvPr id="12" name="Oval 11">
            <a:extLst>
              <a:ext uri="{FF2B5EF4-FFF2-40B4-BE49-F238E27FC236}">
                <a16:creationId xmlns:a16="http://schemas.microsoft.com/office/drawing/2014/main" id="{9CF3953F-8F1E-E02C-C89A-C15B4B49B531}"/>
              </a:ext>
              <a:ext uri="{C183D7F6-B498-43B3-948B-1728B52AA6E4}">
                <adec:decorative xmlns:adec="http://schemas.microsoft.com/office/drawing/2017/decorative" val="1"/>
              </a:ext>
            </a:extLst>
          </p:cNvPr>
          <p:cNvSpPr/>
          <p:nvPr/>
        </p:nvSpPr>
        <p:spPr bwMode="auto">
          <a:xfrm rot="10800000">
            <a:off x="10402384" y="4542600"/>
            <a:ext cx="880434" cy="880434"/>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noAutofit/>
          </a:bodyPr>
          <a:lstStyle/>
          <a:p>
            <a:pPr algn="ctr" defTabSz="2275850" fontAlgn="base">
              <a:spcBef>
                <a:spcPct val="0"/>
              </a:spcBef>
              <a:spcAft>
                <a:spcPct val="0"/>
              </a:spcAft>
              <a:tabLst>
                <a:tab pos="3701239" algn="l"/>
              </a:tabLst>
            </a:pPr>
            <a:endParaRPr lang="en-US" sz="1400" b="1" err="1">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13" name="Graphic 9">
            <a:extLst>
              <a:ext uri="{FF2B5EF4-FFF2-40B4-BE49-F238E27FC236}">
                <a16:creationId xmlns:a16="http://schemas.microsoft.com/office/drawing/2014/main" id="{F37D3080-BF7D-DE9F-176F-440B95DFE0EB}"/>
              </a:ext>
              <a:ext uri="{C183D7F6-B498-43B3-948B-1728B52AA6E4}">
                <adec:decorative xmlns:adec="http://schemas.microsoft.com/office/drawing/2017/decorative" val="1"/>
              </a:ext>
            </a:extLst>
          </p:cNvPr>
          <p:cNvSpPr/>
          <p:nvPr/>
        </p:nvSpPr>
        <p:spPr>
          <a:xfrm>
            <a:off x="10591646" y="4767674"/>
            <a:ext cx="501909" cy="430286"/>
          </a:xfrm>
          <a:custGeom>
            <a:avLst/>
            <a:gdLst>
              <a:gd name="connsiteX0" fmla="*/ 83851 w 467895"/>
              <a:gd name="connsiteY0" fmla="*/ 0 h 401126"/>
              <a:gd name="connsiteX1" fmla="*/ 167172 w 467895"/>
              <a:gd name="connsiteY1" fmla="*/ 78011 h 401126"/>
              <a:gd name="connsiteX2" fmla="*/ 167339 w 467895"/>
              <a:gd name="connsiteY2" fmla="*/ 84891 h 401126"/>
              <a:gd name="connsiteX3" fmla="*/ 43610 w 467895"/>
              <a:gd name="connsiteY3" fmla="*/ 392895 h 401126"/>
              <a:gd name="connsiteX4" fmla="*/ 8232 w 467895"/>
              <a:gd name="connsiteY4" fmla="*/ 394643 h 401126"/>
              <a:gd name="connsiteX5" fmla="*/ 6484 w 467895"/>
              <a:gd name="connsiteY5" fmla="*/ 359265 h 401126"/>
              <a:gd name="connsiteX6" fmla="*/ 7209 w 467895"/>
              <a:gd name="connsiteY6" fmla="*/ 358498 h 401126"/>
              <a:gd name="connsiteX7" fmla="*/ 109966 w 467895"/>
              <a:gd name="connsiteY7" fmla="*/ 162835 h 401126"/>
              <a:gd name="connsiteX8" fmla="*/ 4652 w 467895"/>
              <a:gd name="connsiteY8" fmla="*/ 109455 h 401126"/>
              <a:gd name="connsiteX9" fmla="*/ 58032 w 467895"/>
              <a:gd name="connsiteY9" fmla="*/ 4141 h 401126"/>
              <a:gd name="connsiteX10" fmla="*/ 83851 w 467895"/>
              <a:gd name="connsiteY10" fmla="*/ 0 h 401126"/>
              <a:gd name="connsiteX11" fmla="*/ 384408 w 467895"/>
              <a:gd name="connsiteY11" fmla="*/ 0 h 401126"/>
              <a:gd name="connsiteX12" fmla="*/ 467729 w 467895"/>
              <a:gd name="connsiteY12" fmla="*/ 78011 h 401126"/>
              <a:gd name="connsiteX13" fmla="*/ 467896 w 467895"/>
              <a:gd name="connsiteY13" fmla="*/ 84891 h 401126"/>
              <a:gd name="connsiteX14" fmla="*/ 344167 w 467895"/>
              <a:gd name="connsiteY14" fmla="*/ 392895 h 401126"/>
              <a:gd name="connsiteX15" fmla="*/ 308789 w 467895"/>
              <a:gd name="connsiteY15" fmla="*/ 394643 h 401126"/>
              <a:gd name="connsiteX16" fmla="*/ 307040 w 467895"/>
              <a:gd name="connsiteY16" fmla="*/ 359265 h 401126"/>
              <a:gd name="connsiteX17" fmla="*/ 307766 w 467895"/>
              <a:gd name="connsiteY17" fmla="*/ 358498 h 401126"/>
              <a:gd name="connsiteX18" fmla="*/ 410556 w 467895"/>
              <a:gd name="connsiteY18" fmla="*/ 162835 h 401126"/>
              <a:gd name="connsiteX19" fmla="*/ 305242 w 467895"/>
              <a:gd name="connsiteY19" fmla="*/ 109455 h 401126"/>
              <a:gd name="connsiteX20" fmla="*/ 358623 w 467895"/>
              <a:gd name="connsiteY20" fmla="*/ 4141 h 401126"/>
              <a:gd name="connsiteX21" fmla="*/ 384408 w 467895"/>
              <a:gd name="connsiteY21" fmla="*/ 0 h 40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895" h="401126">
                <a:moveTo>
                  <a:pt x="83851" y="0"/>
                </a:moveTo>
                <a:cubicBezTo>
                  <a:pt x="127839" y="-7"/>
                  <a:pt x="164286" y="34118"/>
                  <a:pt x="167172" y="78011"/>
                </a:cubicBezTo>
                <a:lnTo>
                  <a:pt x="167339" y="84891"/>
                </a:lnTo>
                <a:cubicBezTo>
                  <a:pt x="167005" y="203611"/>
                  <a:pt x="125929" y="305767"/>
                  <a:pt x="43610" y="392895"/>
                </a:cubicBezTo>
                <a:cubicBezTo>
                  <a:pt x="34323" y="403147"/>
                  <a:pt x="18484" y="403929"/>
                  <a:pt x="8232" y="394643"/>
                </a:cubicBezTo>
                <a:cubicBezTo>
                  <a:pt x="-2020" y="385356"/>
                  <a:pt x="-2803" y="369517"/>
                  <a:pt x="6484" y="359265"/>
                </a:cubicBezTo>
                <a:cubicBezTo>
                  <a:pt x="6720" y="359004"/>
                  <a:pt x="6962" y="358748"/>
                  <a:pt x="7209" y="358498"/>
                </a:cubicBezTo>
                <a:cubicBezTo>
                  <a:pt x="61977" y="300490"/>
                  <a:pt x="96040" y="235804"/>
                  <a:pt x="109966" y="162835"/>
                </a:cubicBezTo>
                <a:cubicBezTo>
                  <a:pt x="66144" y="177176"/>
                  <a:pt x="18993" y="153277"/>
                  <a:pt x="4652" y="109455"/>
                </a:cubicBezTo>
                <a:cubicBezTo>
                  <a:pt x="-9689" y="65633"/>
                  <a:pt x="14210" y="18482"/>
                  <a:pt x="58032" y="4141"/>
                </a:cubicBezTo>
                <a:cubicBezTo>
                  <a:pt x="66367" y="1413"/>
                  <a:pt x="75081" y="16"/>
                  <a:pt x="83851" y="0"/>
                </a:cubicBezTo>
                <a:close/>
                <a:moveTo>
                  <a:pt x="384408" y="0"/>
                </a:moveTo>
                <a:cubicBezTo>
                  <a:pt x="428396" y="-7"/>
                  <a:pt x="464843" y="34118"/>
                  <a:pt x="467729" y="78011"/>
                </a:cubicBezTo>
                <a:lnTo>
                  <a:pt x="467896" y="84891"/>
                </a:lnTo>
                <a:cubicBezTo>
                  <a:pt x="467562" y="203778"/>
                  <a:pt x="426552" y="305767"/>
                  <a:pt x="344167" y="392895"/>
                </a:cubicBezTo>
                <a:cubicBezTo>
                  <a:pt x="334880" y="403147"/>
                  <a:pt x="319041" y="403929"/>
                  <a:pt x="308789" y="394643"/>
                </a:cubicBezTo>
                <a:cubicBezTo>
                  <a:pt x="298537" y="385356"/>
                  <a:pt x="297754" y="369517"/>
                  <a:pt x="307040" y="359265"/>
                </a:cubicBezTo>
                <a:cubicBezTo>
                  <a:pt x="307277" y="359004"/>
                  <a:pt x="307519" y="358748"/>
                  <a:pt x="307766" y="358498"/>
                </a:cubicBezTo>
                <a:cubicBezTo>
                  <a:pt x="362634" y="300457"/>
                  <a:pt x="396664" y="235870"/>
                  <a:pt x="410556" y="162835"/>
                </a:cubicBezTo>
                <a:cubicBezTo>
                  <a:pt x="366734" y="177176"/>
                  <a:pt x="319583" y="153277"/>
                  <a:pt x="305242" y="109455"/>
                </a:cubicBezTo>
                <a:cubicBezTo>
                  <a:pt x="290901" y="65632"/>
                  <a:pt x="314801" y="18482"/>
                  <a:pt x="358623" y="4141"/>
                </a:cubicBezTo>
                <a:cubicBezTo>
                  <a:pt x="366947" y="1416"/>
                  <a:pt x="375649" y="19"/>
                  <a:pt x="384408" y="0"/>
                </a:cubicBezTo>
                <a:close/>
              </a:path>
            </a:pathLst>
          </a:custGeom>
          <a:solidFill>
            <a:schemeClr val="bg1"/>
          </a:solidFill>
          <a:ln w="33338" cap="flat">
            <a:noFill/>
            <a:prstDash val="solid"/>
            <a:miter/>
          </a:ln>
        </p:spPr>
        <p:txBody>
          <a:bodyPr rtlCol="0" anchor="ctr"/>
          <a:lstStyle/>
          <a:p>
            <a:endParaRPr lang="en-US"/>
          </a:p>
        </p:txBody>
      </p:sp>
    </p:spTree>
    <p:extLst>
      <p:ext uri="{BB962C8B-B14F-4D97-AF65-F5344CB8AC3E}">
        <p14:creationId xmlns:p14="http://schemas.microsoft.com/office/powerpoint/2010/main" val="1474540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7 0 L -2.08333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0"/>
                                  </p:stCondLst>
                                  <p:childTnLst>
                                    <p:animMotion origin="layout" path="M -2.08333E-7 0 L -2.08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2.08333E-7 0 L -2.08333E-7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100"/>
                                  </p:stCondLst>
                                  <p:childTnLst>
                                    <p:animMotion origin="layout" path="M -2.08333E-7 0 L -2.08333E-7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42" presetClass="path" presetSubtype="0" decel="100000" fill="hold" grpId="1" nodeType="withEffect">
                                  <p:stCondLst>
                                    <p:cond delay="100"/>
                                  </p:stCondLst>
                                  <p:childTnLst>
                                    <p:animMotion origin="layout" path="M -2.08333E-7 0 L -2.08333E-7 0.03542 " pathEditMode="relative" rAng="0" ptsTypes="AA">
                                      <p:cBhvr>
                                        <p:cTn id="29" dur="700" spd="-100000" fill="hold"/>
                                        <p:tgtEl>
                                          <p:spTgt spid="12"/>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100"/>
                                  </p:stCondLst>
                                  <p:childTnLst>
                                    <p:animMotion origin="layout" path="M -2.08333E-7 0 L -2.08333E-7 0.03542 " pathEditMode="relative" rAng="0" ptsTypes="AA">
                                      <p:cBhvr>
                                        <p:cTn id="3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11" grpId="0" animBg="1"/>
      <p:bldP spid="11" grpId="1" animBg="1"/>
      <p:bldP spid="16" grpId="0"/>
      <p:bldP spid="16" grpId="1"/>
      <p:bldP spid="12" grpId="0" animBg="1"/>
      <p:bldP spid="12"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69D1E2-2C57-8799-948A-B558AF494B06}"/>
            </a:ext>
          </a:extLst>
        </p:cNvPr>
        <p:cNvGrpSpPr/>
        <p:nvPr/>
      </p:nvGrpSpPr>
      <p:grpSpPr>
        <a:xfrm>
          <a:off x="0" y="0"/>
          <a:ext cx="0" cy="0"/>
          <a:chOff x="0" y="0"/>
          <a:chExt cx="0" cy="0"/>
        </a:xfrm>
      </p:grpSpPr>
      <p:sp>
        <p:nvSpPr>
          <p:cNvPr id="32" name="Title 31">
            <a:extLst>
              <a:ext uri="{FF2B5EF4-FFF2-40B4-BE49-F238E27FC236}">
                <a16:creationId xmlns:a16="http://schemas.microsoft.com/office/drawing/2014/main" id="{5E989339-FCF2-208B-432F-95EDFAC8C42F}"/>
              </a:ext>
            </a:extLst>
          </p:cNvPr>
          <p:cNvSpPr>
            <a:spLocks noGrp="1"/>
          </p:cNvSpPr>
          <p:nvPr>
            <p:ph type="title"/>
          </p:nvPr>
        </p:nvSpPr>
        <p:spPr>
          <a:xfrm>
            <a:off x="588263" y="-856366"/>
            <a:ext cx="11018520" cy="492443"/>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3200"/>
              <a:t>Microsoft Fabric - Data analytics for the era of AI 1</a:t>
            </a:r>
            <a:endParaRPr lang="en-US" sz="3200"/>
          </a:p>
        </p:txBody>
      </p:sp>
      <p:pic>
        <p:nvPicPr>
          <p:cNvPr id="9" name="Picture 8">
            <a:extLst>
              <a:ext uri="{FF2B5EF4-FFF2-40B4-BE49-F238E27FC236}">
                <a16:creationId xmlns:a16="http://schemas.microsoft.com/office/drawing/2014/main" id="{4F893EF9-7454-373A-CD06-461B4198A26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87" y="585788"/>
            <a:ext cx="723347" cy="723347"/>
          </a:xfrm>
          <a:prstGeom prst="rect">
            <a:avLst/>
          </a:prstGeom>
        </p:spPr>
      </p:pic>
      <p:cxnSp>
        <p:nvCxnSpPr>
          <p:cNvPr id="13" name="Straight Arrow Connector 12">
            <a:extLst>
              <a:ext uri="{FF2B5EF4-FFF2-40B4-BE49-F238E27FC236}">
                <a16:creationId xmlns:a16="http://schemas.microsoft.com/office/drawing/2014/main" id="{3068368B-3F2A-3727-6DB2-28DEFC49F97D}"/>
              </a:ext>
              <a:ext uri="{C183D7F6-B498-43B3-948B-1728B52AA6E4}">
                <adec:decorative xmlns:adec="http://schemas.microsoft.com/office/drawing/2017/decorative" val="1"/>
              </a:ext>
            </a:extLst>
          </p:cNvPr>
          <p:cNvCxnSpPr>
            <a:cxnSpLocks/>
          </p:cNvCxnSpPr>
          <p:nvPr/>
        </p:nvCxnSpPr>
        <p:spPr>
          <a:xfrm>
            <a:off x="1527175" y="585788"/>
            <a:ext cx="0" cy="85090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EF7E9691-18A4-B4DE-99B7-856D2B358080}"/>
              </a:ext>
            </a:extLst>
          </p:cNvPr>
          <p:cNvSpPr txBox="1">
            <a:spLocks/>
          </p:cNvSpPr>
          <p:nvPr/>
        </p:nvSpPr>
        <p:spPr>
          <a:xfrm>
            <a:off x="1745217" y="457200"/>
            <a:ext cx="9860996" cy="55403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a:t>Microsoft Fabric</a:t>
            </a:r>
          </a:p>
        </p:txBody>
      </p:sp>
      <p:sp>
        <p:nvSpPr>
          <p:cNvPr id="16" name="Title 2">
            <a:extLst>
              <a:ext uri="{FF2B5EF4-FFF2-40B4-BE49-F238E27FC236}">
                <a16:creationId xmlns:a16="http://schemas.microsoft.com/office/drawing/2014/main" id="{B3EDC733-213E-98AB-8D25-0B3EE106D08D}"/>
              </a:ext>
            </a:extLst>
          </p:cNvPr>
          <p:cNvSpPr txBox="1">
            <a:spLocks/>
          </p:cNvSpPr>
          <p:nvPr/>
        </p:nvSpPr>
        <p:spPr>
          <a:xfrm>
            <a:off x="1745217" y="1067356"/>
            <a:ext cx="986099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CA" sz="2400" b="1" spc="0">
                <a:gradFill flip="none" rotWithShape="1">
                  <a:gsLst>
                    <a:gs pos="80000">
                      <a:srgbClr val="318581"/>
                    </a:gs>
                    <a:gs pos="0">
                      <a:srgbClr val="0A6BBA"/>
                    </a:gs>
                  </a:gsLst>
                  <a:path path="circle">
                    <a:fillToRect l="100000" t="100000"/>
                  </a:path>
                  <a:tileRect r="-100000" b="-100000"/>
                </a:gradFill>
                <a:latin typeface="Segoe UI Semibold"/>
              </a:rPr>
              <a:t>Data analytics for the era of AI</a:t>
            </a:r>
          </a:p>
        </p:txBody>
      </p:sp>
      <p:sp>
        <p:nvSpPr>
          <p:cNvPr id="8" name="Rounded Rectangle 7">
            <a:extLst>
              <a:ext uri="{FF2B5EF4-FFF2-40B4-BE49-F238E27FC236}">
                <a16:creationId xmlns:a16="http://schemas.microsoft.com/office/drawing/2014/main" id="{19EDD02A-A1A7-4666-A6E6-9835A98C73E0}"/>
              </a:ext>
              <a:ext uri="{C183D7F6-B498-43B3-948B-1728B52AA6E4}">
                <adec:decorative xmlns:adec="http://schemas.microsoft.com/office/drawing/2017/decorative" val="1"/>
              </a:ext>
            </a:extLst>
          </p:cNvPr>
          <p:cNvSpPr/>
          <p:nvPr/>
        </p:nvSpPr>
        <p:spPr bwMode="auto">
          <a:xfrm>
            <a:off x="588263" y="2017714"/>
            <a:ext cx="11017945" cy="4251324"/>
          </a:xfrm>
          <a:prstGeom prst="roundRect">
            <a:avLst>
              <a:gd name="adj" fmla="val 4007"/>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 name="TextBox 3">
            <a:extLst>
              <a:ext uri="{FF2B5EF4-FFF2-40B4-BE49-F238E27FC236}">
                <a16:creationId xmlns:a16="http://schemas.microsoft.com/office/drawing/2014/main" id="{BBB833D9-7DF1-F8EC-7375-EF22EA254FC2}"/>
              </a:ext>
            </a:extLst>
          </p:cNvPr>
          <p:cNvSpPr txBox="1"/>
          <p:nvPr/>
        </p:nvSpPr>
        <p:spPr>
          <a:xfrm>
            <a:off x="3921387" y="2735264"/>
            <a:ext cx="4351696" cy="86177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Complete </a:t>
            </a:r>
            <a:b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br>
            <a:r>
              <a:rPr lang="en-US" sz="2800" b="1">
                <a:ln w="3175">
                  <a:noFill/>
                </a:ln>
                <a:gradFill flip="none" rotWithShape="1">
                  <a:gsLst>
                    <a:gs pos="80000">
                      <a:srgbClr val="318581"/>
                    </a:gs>
                    <a:gs pos="0">
                      <a:srgbClr val="0A6BBA"/>
                    </a:gs>
                  </a:gsLst>
                  <a:path path="circle">
                    <a:fillToRect l="100000" t="100000"/>
                  </a:path>
                  <a:tileRect r="-100000" b="-100000"/>
                </a:gradFill>
                <a:latin typeface="Segoe UI Semibold"/>
                <a:cs typeface="Segoe UI" pitchFamily="34" charset="0"/>
              </a:rPr>
              <a:t>Analytics Platform</a:t>
            </a:r>
          </a:p>
        </p:txBody>
      </p:sp>
      <p:sp>
        <p:nvSpPr>
          <p:cNvPr id="5" name="TextBox 4">
            <a:extLst>
              <a:ext uri="{FF2B5EF4-FFF2-40B4-BE49-F238E27FC236}">
                <a16:creationId xmlns:a16="http://schemas.microsoft.com/office/drawing/2014/main" id="{6BE4488B-350C-B1D0-0FF6-E815D080B5C3}"/>
              </a:ext>
            </a:extLst>
          </p:cNvPr>
          <p:cNvSpPr txBox="1"/>
          <p:nvPr/>
        </p:nvSpPr>
        <p:spPr>
          <a:xfrm>
            <a:off x="3921387" y="3858671"/>
            <a:ext cx="43516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mj-lt"/>
                <a:ea typeface="+mn-ea"/>
                <a:cs typeface="+mn-cs"/>
              </a:rPr>
              <a:t>Unified product, experience, </a:t>
            </a:r>
            <a:br>
              <a:rPr kumimoji="0" lang="en-US" sz="2000" b="0" i="0" u="none" strike="noStrike" kern="1200" cap="none" spc="0" normalizeH="0" baseline="0" noProof="0">
                <a:ln>
                  <a:noFill/>
                </a:ln>
                <a:solidFill>
                  <a:srgbClr val="000000"/>
                </a:solidFill>
                <a:effectLst/>
                <a:uLnTx/>
                <a:uFillTx/>
                <a:latin typeface="+mj-lt"/>
                <a:ea typeface="+mn-ea"/>
                <a:cs typeface="+mn-cs"/>
              </a:rPr>
            </a:br>
            <a:r>
              <a:rPr kumimoji="0" lang="en-US" sz="2000" b="0" i="0" u="none" strike="noStrike" kern="1200" cap="none" spc="0" normalizeH="0" baseline="0" noProof="0">
                <a:ln>
                  <a:noFill/>
                </a:ln>
                <a:solidFill>
                  <a:srgbClr val="000000"/>
                </a:solidFill>
                <a:effectLst/>
                <a:uLnTx/>
                <a:uFillTx/>
                <a:latin typeface="+mj-lt"/>
                <a:ea typeface="+mn-ea"/>
                <a:cs typeface="+mn-cs"/>
              </a:rPr>
              <a:t>and architecture</a:t>
            </a:r>
          </a:p>
        </p:txBody>
      </p:sp>
      <p:cxnSp>
        <p:nvCxnSpPr>
          <p:cNvPr id="7" name="Straight Connector 6">
            <a:extLst>
              <a:ext uri="{FF2B5EF4-FFF2-40B4-BE49-F238E27FC236}">
                <a16:creationId xmlns:a16="http://schemas.microsoft.com/office/drawing/2014/main" id="{B3E53165-7780-2337-7DD7-CA58FCBC5BA2}"/>
              </a:ext>
              <a:ext uri="{C183D7F6-B498-43B3-948B-1728B52AA6E4}">
                <adec:decorative xmlns:adec="http://schemas.microsoft.com/office/drawing/2017/decorative" val="1"/>
              </a:ext>
            </a:extLst>
          </p:cNvPr>
          <p:cNvCxnSpPr>
            <a:cxnSpLocks/>
          </p:cNvCxnSpPr>
          <p:nvPr/>
        </p:nvCxnSpPr>
        <p:spPr>
          <a:xfrm>
            <a:off x="3921387" y="4735857"/>
            <a:ext cx="4351696" cy="0"/>
          </a:xfrm>
          <a:prstGeom prst="line">
            <a:avLst/>
          </a:prstGeom>
          <a:noFill/>
          <a:ln w="12700" cap="rnd">
            <a:solidFill>
              <a:srgbClr val="B1B3B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Box 5">
            <a:extLst>
              <a:ext uri="{FF2B5EF4-FFF2-40B4-BE49-F238E27FC236}">
                <a16:creationId xmlns:a16="http://schemas.microsoft.com/office/drawing/2014/main" id="{C8ED2447-1D3B-2561-FB1B-E0675C64EB44}"/>
              </a:ext>
            </a:extLst>
          </p:cNvPr>
          <p:cNvSpPr txBox="1"/>
          <p:nvPr/>
        </p:nvSpPr>
        <p:spPr>
          <a:xfrm>
            <a:off x="3921387" y="4997490"/>
            <a:ext cx="4351696" cy="369332"/>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ts val="1600"/>
              </a:spcBef>
              <a:spcAft>
                <a:spcPts val="0"/>
              </a:spcAft>
              <a:buClrTx/>
              <a:buSzTx/>
              <a:buFontTx/>
              <a:buNone/>
              <a:tabLst/>
              <a:defRPr/>
            </a:pPr>
            <a:r>
              <a:rPr lang="en-US" sz="1800">
                <a:solidFill>
                  <a:srgbClr val="000000"/>
                </a:solidFill>
                <a:latin typeface="Segoe UI"/>
              </a:rPr>
              <a:t>Delivered as </a:t>
            </a:r>
            <a:r>
              <a:rPr lang="en-US" sz="2400">
                <a:solidFill>
                  <a:srgbClr val="000000"/>
                </a:solidFill>
                <a:latin typeface="Segoe UI"/>
              </a:rPr>
              <a:t>SaaS</a:t>
            </a:r>
            <a:endParaRPr lang="en-US" sz="1800">
              <a:solidFill>
                <a:srgbClr val="000000"/>
              </a:solidFill>
              <a:latin typeface="Segoe UI"/>
            </a:endParaRPr>
          </a:p>
        </p:txBody>
      </p:sp>
    </p:spTree>
    <p:extLst>
      <p:ext uri="{BB962C8B-B14F-4D97-AF65-F5344CB8AC3E}">
        <p14:creationId xmlns:p14="http://schemas.microsoft.com/office/powerpoint/2010/main" val="371965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2.08333E-7 0 L -2.08333E-7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nodeType="withEffect">
                                  <p:stCondLst>
                                    <p:cond delay="0"/>
                                  </p:stCondLst>
                                  <p:childTnLst>
                                    <p:animMotion origin="layout" path="M -2.08333E-7 0 L -2.08333E-7 0.03542 " pathEditMode="relative" rAng="0" ptsTypes="AA">
                                      <p:cBhvr>
                                        <p:cTn id="14" dur="700" spd="-100000" fill="hold"/>
                                        <p:tgtEl>
                                          <p:spTgt spid="1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fade">
                                      <p:cBhvr>
                                        <p:cTn id="17" dur="500"/>
                                        <p:tgtEl>
                                          <p:spTgt spid="33"/>
                                        </p:tgtEl>
                                      </p:cBhvr>
                                    </p:animEffect>
                                  </p:childTnLst>
                                </p:cTn>
                              </p:par>
                              <p:par>
                                <p:cTn id="18" presetID="42" presetClass="path" presetSubtype="0" decel="100000" fill="hold" grpId="1" nodeType="withEffect">
                                  <p:stCondLst>
                                    <p:cond delay="0"/>
                                  </p:stCondLst>
                                  <p:childTnLst>
                                    <p:animMotion origin="layout" path="M -2.08333E-7 0 L -2.08333E-7 0.03542 " pathEditMode="relative" rAng="0" ptsTypes="AA">
                                      <p:cBhvr>
                                        <p:cTn id="19" dur="700" spd="-100000" fill="hold"/>
                                        <p:tgtEl>
                                          <p:spTgt spid="33"/>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0"/>
                                  </p:stCondLst>
                                  <p:childTnLst>
                                    <p:animMotion origin="layout" path="M -2.08333E-7 0 L -2.08333E-7 0.03542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100"/>
                                  </p:stCondLst>
                                  <p:childTnLst>
                                    <p:animMotion origin="layout" path="M -2.08333E-7 0 L -2.08333E-7 0.03542 " pathEditMode="relative" rAng="0" ptsTypes="AA">
                                      <p:cBhvr>
                                        <p:cTn id="29" dur="700" spd="-100000" fill="hold"/>
                                        <p:tgtEl>
                                          <p:spTgt spid="8"/>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200"/>
                                  </p:stCondLst>
                                  <p:childTnLst>
                                    <p:animMotion origin="layout" path="M -2.08333E-7 0 L -2.08333E-7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200"/>
                                  </p:stCondLst>
                                  <p:childTnLst>
                                    <p:animMotion origin="layout" path="M -2.08333E-7 0 L -2.08333E-7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par>
                                <p:cTn id="43" presetID="42" presetClass="path" presetSubtype="0" decel="100000" fill="hold" nodeType="withEffect">
                                  <p:stCondLst>
                                    <p:cond delay="200"/>
                                  </p:stCondLst>
                                  <p:childTnLst>
                                    <p:animMotion origin="layout" path="M -2.08333E-7 0 L -2.08333E-7 0.03542 " pathEditMode="relative" rAng="0" ptsTypes="AA">
                                      <p:cBhvr>
                                        <p:cTn id="44" dur="700" spd="-100000" fill="hold"/>
                                        <p:tgtEl>
                                          <p:spTgt spid="7"/>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path" presetSubtype="0" decel="100000" fill="hold" grpId="1" nodeType="withEffect">
                                  <p:stCondLst>
                                    <p:cond delay="200"/>
                                  </p:stCondLst>
                                  <p:childTnLst>
                                    <p:animMotion origin="layout" path="M -2.08333E-7 0 L -2.08333E-7 0.03542 " pathEditMode="relative" rAng="0" ptsTypes="AA">
                                      <p:cBhvr>
                                        <p:cTn id="4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P spid="16" grpId="0"/>
      <p:bldP spid="16" grpId="1"/>
      <p:bldP spid="8" grpId="0" animBg="1"/>
      <p:bldP spid="8" grpId="1" animBg="1"/>
      <p:bldP spid="4" grpId="0"/>
      <p:bldP spid="4" grpId="1"/>
      <p:bldP spid="5" grpId="0"/>
      <p:bldP spid="5" grpId="1"/>
      <p:bldP spid="6" grpId="0"/>
      <p:bldP spid="6" grpId="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S Tech Connect 16:9 Template Light">
  <a:themeElements>
    <a:clrScheme name="Custom 1">
      <a:dk1>
        <a:srgbClr val="000000"/>
      </a:dk1>
      <a:lt1>
        <a:srgbClr val="FFFFFF"/>
      </a:lt1>
      <a:dk2>
        <a:srgbClr val="2A446F"/>
      </a:dk2>
      <a:lt2>
        <a:srgbClr val="E8E6DF"/>
      </a:lt2>
      <a:accent1>
        <a:srgbClr val="0078D4"/>
      </a:accent1>
      <a:accent2>
        <a:srgbClr val="49C5B1"/>
      </a:accent2>
      <a:accent3>
        <a:srgbClr val="8661C5"/>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311087ED-5ADD-864F-85AB-424CBC16AED1}" vid="{9EC607DA-130B-C341-9A1D-4269929948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6CE63F7-4EEA-46B7-9D8A-0D29B3DCFCA3}">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804751ba-60e0-4191-9865-d7e5284c1d69"/>
    <ds:schemaRef ds:uri="913b567d-4c83-4181-a45c-f04ce7e1b72e"/>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http://schemas.microsoft.com/sharepoint/v3"/>
    <ds:schemaRef ds:uri="http://www.w3.org/2001/XMLSchema-instance"/>
    <ds:schemaRef ds:uri="804751ba-60e0-4191-9865-d7e5284c1d69"/>
    <ds:schemaRef ds:uri="http://schemas.microsoft.com/office/infopath/2007/PartnerControls"/>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MCAPS_TechConnect_2024_16-9_Template</Template>
  <TotalTime>1</TotalTime>
  <Words>4757</Words>
  <Application>Microsoft Office PowerPoint</Application>
  <PresentationFormat>Widescreen</PresentationFormat>
  <Paragraphs>565</Paragraphs>
  <Slides>46</Slides>
  <Notes>34</Notes>
  <HiddenSlides>1</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46</vt:i4>
      </vt:variant>
    </vt:vector>
  </HeadingPairs>
  <TitlesOfParts>
    <vt:vector size="63" baseType="lpstr">
      <vt:lpstr>Segoe Sans Display</vt:lpstr>
      <vt:lpstr>Arial</vt:lpstr>
      <vt:lpstr>Segoe Sans Small Semilight</vt:lpstr>
      <vt:lpstr>Segoe UI Semibold</vt:lpstr>
      <vt:lpstr>Segoe Sans Display Semibold</vt:lpstr>
      <vt:lpstr>Segoe Sans Display Semilight</vt:lpstr>
      <vt:lpstr>Wingdings</vt:lpstr>
      <vt:lpstr>Calibri</vt:lpstr>
      <vt:lpstr>Segoe UI</vt:lpstr>
      <vt:lpstr>SegoeUI</vt:lpstr>
      <vt:lpstr>Segoe UI Variable Display Semibold</vt:lpstr>
      <vt:lpstr>Segoe Sans Text Semilight</vt:lpstr>
      <vt:lpstr>Segoe Sans Text</vt:lpstr>
      <vt:lpstr>Segoe UI Semilight</vt:lpstr>
      <vt:lpstr>Consolas</vt:lpstr>
      <vt:lpstr>Aptos</vt:lpstr>
      <vt:lpstr>MS Tech Connect 16:9 Template Light</vt:lpstr>
      <vt:lpstr>Fabric security: everything you need to know!</vt:lpstr>
      <vt:lpstr>PowerPoint Presentation</vt:lpstr>
      <vt:lpstr>The latest security related information</vt:lpstr>
      <vt:lpstr>Agenda</vt:lpstr>
      <vt:lpstr>A world awash with data…</vt:lpstr>
      <vt:lpstr>How do you translate data into competitive advantage?</vt:lpstr>
      <vt:lpstr>The 2024 ML, AI, and Data Landscape</vt:lpstr>
      <vt:lpstr>Chief Data Officer quote</vt:lpstr>
      <vt:lpstr>Microsoft Fabric - Data analytics for the era of AI 1</vt:lpstr>
      <vt:lpstr>Microsoft Fabric - Data analytics for the era of AI 2</vt:lpstr>
      <vt:lpstr>Microsoft Fabric - The unified data platform for the era of AI</vt:lpstr>
      <vt:lpstr>Microsoft Fabric 1</vt:lpstr>
      <vt:lpstr>Microsoft Fabric End-to-end analytics data fabric from the data lake to the business user1</vt:lpstr>
      <vt:lpstr>Modern data challenges </vt:lpstr>
      <vt:lpstr>Common network security requirements </vt:lpstr>
      <vt:lpstr>Existing PaaS World</vt:lpstr>
      <vt:lpstr>Microsoft Fabric – SaaS World</vt:lpstr>
      <vt:lpstr>Security layers in Microsoft Fabric</vt:lpstr>
      <vt:lpstr>Network security</vt:lpstr>
      <vt:lpstr>Microsoft Fabric Architecture</vt:lpstr>
      <vt:lpstr>Inbound protection options</vt:lpstr>
      <vt:lpstr>New principles for Zero Trust in today’s reality</vt:lpstr>
      <vt:lpstr>Fabric leverages Entra ID for secure adaptive access</vt:lpstr>
      <vt:lpstr>Conditional Access Policies</vt:lpstr>
      <vt:lpstr>Private Link for Fabric</vt:lpstr>
      <vt:lpstr>Workspace level Private Link for Fabric</vt:lpstr>
      <vt:lpstr>Getting data into Fabric</vt:lpstr>
      <vt:lpstr>Workspace outbound access protection</vt:lpstr>
      <vt:lpstr>Workspace outbound access protection</vt:lpstr>
      <vt:lpstr>Workspace outbound access monitoring</vt:lpstr>
      <vt:lpstr>Workspace &amp; item security</vt:lpstr>
      <vt:lpstr>Multiple layers of security and access control</vt:lpstr>
      <vt:lpstr>OneLake security public preview soon</vt:lpstr>
      <vt:lpstr>OneLake security in Fabric</vt:lpstr>
      <vt:lpstr>Secure and compliant by default</vt:lpstr>
      <vt:lpstr>Fabric encryption &amp; multi-geo:  Data Residency</vt:lpstr>
      <vt:lpstr>Compliance with  Microsoft Fabric</vt:lpstr>
      <vt:lpstr>Data security and governance</vt:lpstr>
      <vt:lpstr>Fortify data security with Microsoft Purview</vt:lpstr>
      <vt:lpstr>Information Protection labels</vt:lpstr>
      <vt:lpstr>Label inheritance to prevent data security incidents</vt:lpstr>
      <vt:lpstr>Data Loss Prevention policies</vt:lpstr>
      <vt:lpstr>Data Loss Prevention policies for Lakehouse demo</vt:lpstr>
      <vt:lpstr>Insider Risk Management</vt:lpstr>
      <vt:lpstr>Metadata &amp; Lineage</vt:lpstr>
      <vt:lpstr>Logo</vt:lpstr>
    </vt:vector>
  </TitlesOfParts>
  <Manager>&lt;Comms manager name here&gt;</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BRK507 Fabric security: everything you need to know!</dc:title>
  <dc:subject>MCAPS Tech Connect</dc:subject>
  <dc:creator>Kasper de Jonge</dc:creator>
  <cp:keywords>MCAPS Tech Connect</cp:keywords>
  <dc:description/>
  <cp:lastModifiedBy>Kasper de Jonge</cp:lastModifiedBy>
  <cp:revision>16</cp:revision>
  <cp:lastPrinted>2023-02-15T20:48:24Z</cp:lastPrinted>
  <dcterms:created xsi:type="dcterms:W3CDTF">2025-01-23T15:27:52Z</dcterms:created>
  <dcterms:modified xsi:type="dcterms:W3CDTF">2025-06-26T14:53:54Z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